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06" r:id="rId1"/>
  </p:sldMasterIdLst>
  <p:notesMasterIdLst>
    <p:notesMasterId r:id="rId7"/>
  </p:notesMasterIdLst>
  <p:sldIdLst>
    <p:sldId id="256" r:id="rId2"/>
    <p:sldId id="296" r:id="rId3"/>
    <p:sldId id="257" r:id="rId4"/>
    <p:sldId id="297" r:id="rId5"/>
    <p:sldId id="298" r:id="rId6"/>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9933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385A1C-B85D-44E7-834A-B16B23D9B797}" type="datetimeFigureOut">
              <a:rPr lang="uk-UA" smtClean="0"/>
              <a:pPr/>
              <a:t>12.05.2022</a:t>
            </a:fld>
            <a:endParaRPr lang="uk-UA"/>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190DC9-A950-4774-A179-DC79D9DF12E5}" type="slidenum">
              <a:rPr lang="uk-UA" smtClean="0"/>
              <a:pPr/>
              <a:t>‹#›</a:t>
            </a:fld>
            <a:endParaRPr lang="uk-UA"/>
          </a:p>
        </p:txBody>
      </p:sp>
    </p:spTree>
    <p:extLst>
      <p:ext uri="{BB962C8B-B14F-4D97-AF65-F5344CB8AC3E}">
        <p14:creationId xmlns:p14="http://schemas.microsoft.com/office/powerpoint/2010/main" val="1472071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5" name="Footer Placeholder 4"/>
          <p:cNvSpPr>
            <a:spLocks noGrp="1"/>
          </p:cNvSpPr>
          <p:nvPr>
            <p:ph type="ftr" sz="quarter" idx="11"/>
          </p:nvPr>
        </p:nvSpPr>
        <p:spPr/>
        <p:txBody>
          <a:bodyPr/>
          <a:lstStyle/>
          <a:p>
            <a:endParaRPr lang="uk-UA"/>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41003481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5" name="Footer Placeholder 4"/>
          <p:cNvSpPr>
            <a:spLocks noGrp="1"/>
          </p:cNvSpPr>
          <p:nvPr>
            <p:ph type="ftr" sz="quarter" idx="11"/>
          </p:nvPr>
        </p:nvSpPr>
        <p:spPr/>
        <p:txBody>
          <a:bodyPr/>
          <a:lstStyle/>
          <a:p>
            <a:endParaRPr lang="uk-UA"/>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3869252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5" name="Footer Placeholder 4"/>
          <p:cNvSpPr>
            <a:spLocks noGrp="1"/>
          </p:cNvSpPr>
          <p:nvPr>
            <p:ph type="ftr" sz="quarter" idx="11"/>
          </p:nvPr>
        </p:nvSpPr>
        <p:spPr/>
        <p:txBody>
          <a:bodyPr/>
          <a:lstStyle/>
          <a:p>
            <a:endParaRPr lang="uk-UA"/>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2727545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6" name="Footer Placeholder 5"/>
          <p:cNvSpPr>
            <a:spLocks noGrp="1"/>
          </p:cNvSpPr>
          <p:nvPr>
            <p:ph type="ftr" sz="quarter" idx="11"/>
          </p:nvPr>
        </p:nvSpPr>
        <p:spPr/>
        <p:txBody>
          <a:bodyPr/>
          <a:lstStyle/>
          <a:p>
            <a:endParaRPr lang="uk-UA"/>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2088902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8" name="Footer Placeholder 7"/>
          <p:cNvSpPr>
            <a:spLocks noGrp="1"/>
          </p:cNvSpPr>
          <p:nvPr>
            <p:ph type="ftr" sz="quarter" idx="11"/>
          </p:nvPr>
        </p:nvSpPr>
        <p:spPr/>
        <p:txBody>
          <a:bodyPr/>
          <a:lstStyle/>
          <a:p>
            <a:endParaRPr lang="uk-UA"/>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3635819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4" name="Footer Placeholder 3"/>
          <p:cNvSpPr>
            <a:spLocks noGrp="1"/>
          </p:cNvSpPr>
          <p:nvPr>
            <p:ph type="ftr" sz="quarter" idx="11"/>
          </p:nvPr>
        </p:nvSpPr>
        <p:spPr/>
        <p:txBody>
          <a:bodyPr/>
          <a:lstStyle/>
          <a:p>
            <a:endParaRPr lang="uk-UA"/>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522725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3" name="Footer Placeholder 2"/>
          <p:cNvSpPr>
            <a:spLocks noGrp="1"/>
          </p:cNvSpPr>
          <p:nvPr>
            <p:ph type="ftr" sz="quarter" idx="11"/>
          </p:nvPr>
        </p:nvSpPr>
        <p:spPr/>
        <p:txBody>
          <a:bodyPr/>
          <a:lstStyle/>
          <a:p>
            <a:endParaRPr lang="uk-UA"/>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3306598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6" name="Footer Placeholder 5"/>
          <p:cNvSpPr>
            <a:spLocks noGrp="1"/>
          </p:cNvSpPr>
          <p:nvPr>
            <p:ph type="ftr" sz="quarter" idx="11"/>
          </p:nvPr>
        </p:nvSpPr>
        <p:spPr/>
        <p:txBody>
          <a:bodyPr/>
          <a:lstStyle/>
          <a:p>
            <a:endParaRPr lang="uk-UA"/>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3812950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6" name="Footer Placeholder 5"/>
          <p:cNvSpPr>
            <a:spLocks noGrp="1"/>
          </p:cNvSpPr>
          <p:nvPr>
            <p:ph type="ftr" sz="quarter" idx="11"/>
          </p:nvPr>
        </p:nvSpPr>
        <p:spPr/>
        <p:txBody>
          <a:bodyPr/>
          <a:lstStyle/>
          <a:p>
            <a:endParaRPr lang="uk-UA"/>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3771189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5" name="Footer Placeholder 4"/>
          <p:cNvSpPr>
            <a:spLocks noGrp="1"/>
          </p:cNvSpPr>
          <p:nvPr>
            <p:ph type="ftr" sz="quarter" idx="11"/>
          </p:nvPr>
        </p:nvSpPr>
        <p:spPr/>
        <p:txBody>
          <a:bodyPr/>
          <a:lstStyle/>
          <a:p>
            <a:endParaRPr lang="uk-UA"/>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323922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5" name="Footer Placeholder 4"/>
          <p:cNvSpPr>
            <a:spLocks noGrp="1"/>
          </p:cNvSpPr>
          <p:nvPr>
            <p:ph type="ftr" sz="quarter" idx="11"/>
          </p:nvPr>
        </p:nvSpPr>
        <p:spPr/>
        <p:txBody>
          <a:bodyPr/>
          <a:lstStyle/>
          <a:p>
            <a:endParaRPr lang="uk-UA"/>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9F543DC-2BAF-406E-B754-D22D68A9E86F}" type="slidenum">
              <a:rPr lang="uk-UA" smtClean="0"/>
              <a:pPr/>
              <a:t>‹#›</a:t>
            </a:fld>
            <a:endParaRPr lang="uk-UA"/>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47565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6" name="Footer Placeholder 5"/>
          <p:cNvSpPr>
            <a:spLocks noGrp="1"/>
          </p:cNvSpPr>
          <p:nvPr>
            <p:ph type="ftr" sz="quarter" idx="11"/>
          </p:nvPr>
        </p:nvSpPr>
        <p:spPr/>
        <p:txBody>
          <a:bodyPr/>
          <a:lstStyle/>
          <a:p>
            <a:endParaRPr lang="uk-UA"/>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2227832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6" name="Footer Placeholder 5"/>
          <p:cNvSpPr>
            <a:spLocks noGrp="1"/>
          </p:cNvSpPr>
          <p:nvPr>
            <p:ph type="ftr" sz="quarter" idx="11"/>
          </p:nvPr>
        </p:nvSpPr>
        <p:spPr/>
        <p:txBody>
          <a:bodyPr/>
          <a:lstStyle/>
          <a:p>
            <a:endParaRPr lang="uk-UA"/>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9F543DC-2BAF-406E-B754-D22D68A9E86F}" type="slidenum">
              <a:rPr lang="uk-UA" smtClean="0"/>
              <a:pPr/>
              <a:t>‹#›</a:t>
            </a:fld>
            <a:endParaRPr lang="uk-UA"/>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38821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6" name="Footer Placeholder 5"/>
          <p:cNvSpPr>
            <a:spLocks noGrp="1"/>
          </p:cNvSpPr>
          <p:nvPr>
            <p:ph type="ftr" sz="quarter" idx="11"/>
          </p:nvPr>
        </p:nvSpPr>
        <p:spPr/>
        <p:txBody>
          <a:bodyPr/>
          <a:lstStyle/>
          <a:p>
            <a:endParaRPr lang="uk-UA"/>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41144881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5" name="Footer Placeholder 4"/>
          <p:cNvSpPr>
            <a:spLocks noGrp="1"/>
          </p:cNvSpPr>
          <p:nvPr>
            <p:ph type="ftr" sz="quarter" idx="11"/>
          </p:nvPr>
        </p:nvSpPr>
        <p:spPr/>
        <p:txBody>
          <a:bodyPr/>
          <a:lstStyle/>
          <a:p>
            <a:endParaRPr lang="uk-UA"/>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17054677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A5D24DB-AE48-4A0C-A2A0-216F5D02E032}" type="datetimeFigureOut">
              <a:rPr lang="uk-UA" smtClean="0"/>
              <a:pPr/>
              <a:t>12.05.2022</a:t>
            </a:fld>
            <a:endParaRPr lang="uk-UA"/>
          </a:p>
        </p:txBody>
      </p:sp>
      <p:sp>
        <p:nvSpPr>
          <p:cNvPr id="5" name="Footer Placeholder 4"/>
          <p:cNvSpPr>
            <a:spLocks noGrp="1"/>
          </p:cNvSpPr>
          <p:nvPr>
            <p:ph type="ftr" sz="quarter" idx="11"/>
          </p:nvPr>
        </p:nvSpPr>
        <p:spPr/>
        <p:txBody>
          <a:bodyPr/>
          <a:lstStyle/>
          <a:p>
            <a:endParaRPr lang="uk-UA"/>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9F543DC-2BAF-406E-B754-D22D68A9E86F}" type="slidenum">
              <a:rPr lang="uk-UA" smtClean="0"/>
              <a:pPr/>
              <a:t>‹#›</a:t>
            </a:fld>
            <a:endParaRPr lang="uk-UA"/>
          </a:p>
        </p:txBody>
      </p:sp>
    </p:spTree>
    <p:extLst>
      <p:ext uri="{BB962C8B-B14F-4D97-AF65-F5344CB8AC3E}">
        <p14:creationId xmlns:p14="http://schemas.microsoft.com/office/powerpoint/2010/main" val="157953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srcRect/>
          <a:tile tx="0" ty="0" sx="100000" sy="100000" flip="none" algn="tl"/>
        </a:blipFill>
        <a:effectLst/>
      </p:bgPr>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7A5D24DB-AE48-4A0C-A2A0-216F5D02E032}" type="datetimeFigureOut">
              <a:rPr lang="uk-UA" smtClean="0"/>
              <a:pPr/>
              <a:t>12.05.2022</a:t>
            </a:fld>
            <a:endParaRPr lang="uk-UA"/>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uk-UA"/>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C9F543DC-2BAF-406E-B754-D22D68A9E86F}" type="slidenum">
              <a:rPr lang="uk-UA" smtClean="0"/>
              <a:pPr/>
              <a:t>‹#›</a:t>
            </a:fld>
            <a:endParaRPr lang="uk-UA"/>
          </a:p>
        </p:txBody>
      </p:sp>
    </p:spTree>
    <p:extLst>
      <p:ext uri="{BB962C8B-B14F-4D97-AF65-F5344CB8AC3E}">
        <p14:creationId xmlns:p14="http://schemas.microsoft.com/office/powerpoint/2010/main" val="383222093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11187" y="548680"/>
            <a:ext cx="8032813" cy="4832092"/>
          </a:xfrm>
          <a:prstGeom prst="rect">
            <a:avLst/>
          </a:prstGeom>
          <a:noFill/>
        </p:spPr>
        <p:txBody>
          <a:bodyPr wrap="square" rtlCol="0">
            <a:spAutoFit/>
          </a:bodyPr>
          <a:lstStyle/>
          <a:p>
            <a:r>
              <a:rPr lang="ru-RU" sz="3200" b="1" dirty="0">
                <a:solidFill>
                  <a:srgbClr val="800000"/>
                </a:solidFill>
                <a:effectLst>
                  <a:outerShdw blurRad="38100" dist="38100" dir="2700000" algn="tl">
                    <a:srgbClr val="000000">
                      <a:alpha val="43137"/>
                    </a:srgbClr>
                  </a:outerShdw>
                </a:effectLst>
                <a:latin typeface="+mj-lt"/>
              </a:rPr>
              <a:t>     </a:t>
            </a:r>
            <a:r>
              <a:rPr lang="en-US" sz="3200" b="1" dirty="0">
                <a:solidFill>
                  <a:srgbClr val="800000"/>
                </a:solidFill>
                <a:effectLst>
                  <a:outerShdw blurRad="38100" dist="38100" dir="2700000" algn="tl">
                    <a:srgbClr val="000000">
                      <a:alpha val="43137"/>
                    </a:srgbClr>
                  </a:outerShdw>
                </a:effectLst>
                <a:latin typeface="+mj-lt"/>
              </a:rPr>
              <a:t>THE SELECTIVE </a:t>
            </a:r>
            <a:endParaRPr lang="en-US" sz="3200" b="1" dirty="0" smtClean="0">
              <a:solidFill>
                <a:srgbClr val="800000"/>
              </a:solidFill>
              <a:effectLst>
                <a:outerShdw blurRad="38100" dist="38100" dir="2700000" algn="tl">
                  <a:srgbClr val="000000">
                    <a:alpha val="43137"/>
                  </a:srgbClr>
                </a:outerShdw>
              </a:effectLst>
              <a:latin typeface="+mj-lt"/>
            </a:endParaRPr>
          </a:p>
          <a:p>
            <a:r>
              <a:rPr lang="en-US" sz="3200" b="1" dirty="0">
                <a:solidFill>
                  <a:srgbClr val="800000"/>
                </a:solidFill>
                <a:effectLst>
                  <a:outerShdw blurRad="38100" dist="38100" dir="2700000" algn="tl">
                    <a:srgbClr val="000000">
                      <a:alpha val="43137"/>
                    </a:srgbClr>
                  </a:outerShdw>
                </a:effectLst>
                <a:latin typeface="+mj-lt"/>
              </a:rPr>
              <a:t> </a:t>
            </a:r>
            <a:r>
              <a:rPr lang="en-US" sz="3200" b="1" dirty="0" smtClean="0">
                <a:solidFill>
                  <a:srgbClr val="800000"/>
                </a:solidFill>
                <a:effectLst>
                  <a:outerShdw blurRad="38100" dist="38100" dir="2700000" algn="tl">
                    <a:srgbClr val="000000">
                      <a:alpha val="43137"/>
                    </a:srgbClr>
                  </a:outerShdw>
                </a:effectLst>
                <a:latin typeface="+mj-lt"/>
              </a:rPr>
              <a:t>    DISCIPLINE </a:t>
            </a:r>
            <a:r>
              <a:rPr lang="en-US" sz="3200" b="1" dirty="0">
                <a:solidFill>
                  <a:srgbClr val="800000"/>
                </a:solidFill>
                <a:effectLst>
                  <a:outerShdw blurRad="38100" dist="38100" dir="2700000" algn="tl">
                    <a:srgbClr val="000000">
                      <a:alpha val="43137"/>
                    </a:srgbClr>
                  </a:outerShdw>
                </a:effectLst>
                <a:latin typeface="+mj-lt"/>
              </a:rPr>
              <a:t>RESUME</a:t>
            </a:r>
          </a:p>
          <a:p>
            <a:endParaRPr lang="en-US" sz="2800" b="1" dirty="0" smtClean="0">
              <a:solidFill>
                <a:schemeClr val="accent6">
                  <a:lumMod val="50000"/>
                </a:schemeClr>
              </a:solidFill>
              <a:effectLst>
                <a:outerShdw blurRad="38100" dist="38100" dir="2700000" algn="tl">
                  <a:srgbClr val="000000">
                    <a:alpha val="43137"/>
                  </a:srgbClr>
                </a:outerShdw>
              </a:effectLst>
              <a:latin typeface="+mj-lt"/>
            </a:endParaRPr>
          </a:p>
          <a:p>
            <a:r>
              <a:rPr lang="ru-RU" sz="2800" b="1" dirty="0" smtClean="0">
                <a:solidFill>
                  <a:schemeClr val="accent6">
                    <a:lumMod val="50000"/>
                  </a:schemeClr>
                </a:solidFill>
                <a:effectLst>
                  <a:outerShdw blurRad="38100" dist="38100" dir="2700000" algn="tl">
                    <a:srgbClr val="000000">
                      <a:alpha val="43137"/>
                    </a:srgbClr>
                  </a:outerShdw>
                </a:effectLst>
                <a:latin typeface="+mj-lt"/>
              </a:rPr>
              <a:t>5.9</a:t>
            </a:r>
            <a:r>
              <a:rPr lang="ru-RU" sz="2800" b="1" dirty="0">
                <a:solidFill>
                  <a:schemeClr val="accent6">
                    <a:lumMod val="50000"/>
                  </a:schemeClr>
                </a:solidFill>
                <a:effectLst>
                  <a:outerShdw blurRad="38100" dist="38100" dir="2700000" algn="tl">
                    <a:srgbClr val="000000">
                      <a:alpha val="43137"/>
                    </a:srgbClr>
                  </a:outerShdw>
                </a:effectLst>
                <a:latin typeface="+mj-lt"/>
              </a:rPr>
              <a:t>. </a:t>
            </a:r>
            <a:r>
              <a:rPr lang="en-US" sz="2800" b="1" dirty="0" smtClean="0">
                <a:solidFill>
                  <a:srgbClr val="800000"/>
                </a:solidFill>
                <a:effectLst>
                  <a:outerShdw blurRad="38100" dist="38100" dir="2700000" algn="tl">
                    <a:srgbClr val="000000">
                      <a:alpha val="43137"/>
                    </a:srgbClr>
                  </a:outerShdw>
                </a:effectLst>
                <a:latin typeface="+mj-lt"/>
              </a:rPr>
              <a:t>The </a:t>
            </a:r>
            <a:r>
              <a:rPr lang="en-US" sz="2800" b="1" dirty="0">
                <a:solidFill>
                  <a:srgbClr val="800000"/>
                </a:solidFill>
                <a:effectLst>
                  <a:outerShdw blurRad="38100" dist="38100" dir="2700000" algn="tl">
                    <a:srgbClr val="000000">
                      <a:alpha val="43137"/>
                    </a:srgbClr>
                  </a:outerShdw>
                </a:effectLst>
                <a:latin typeface="+mj-lt"/>
              </a:rPr>
              <a:t>doctor rights </a:t>
            </a:r>
            <a:r>
              <a:rPr lang="en-US" sz="2800" b="1" dirty="0" smtClean="0">
                <a:solidFill>
                  <a:srgbClr val="800000"/>
                </a:solidFill>
                <a:effectLst>
                  <a:outerShdw blurRad="38100" dist="38100" dir="2700000" algn="tl">
                    <a:srgbClr val="000000">
                      <a:alpha val="43137"/>
                    </a:srgbClr>
                  </a:outerShdw>
                </a:effectLst>
                <a:latin typeface="+mj-lt"/>
              </a:rPr>
              <a:t>protection</a:t>
            </a:r>
            <a:r>
              <a:rPr lang="en-US" sz="2800" b="1" dirty="0">
                <a:solidFill>
                  <a:srgbClr val="800000"/>
                </a:solidFill>
                <a:effectLst>
                  <a:outerShdw blurRad="38100" dist="38100" dir="2700000" algn="tl">
                    <a:srgbClr val="000000">
                      <a:alpha val="43137"/>
                    </a:srgbClr>
                  </a:outerShdw>
                </a:effectLst>
                <a:latin typeface="+mj-lt"/>
              </a:rPr>
              <a:t>. Legal responsibility in the </a:t>
            </a:r>
            <a:r>
              <a:rPr lang="en-US" sz="2800" b="1" dirty="0" smtClean="0">
                <a:solidFill>
                  <a:srgbClr val="800000"/>
                </a:solidFill>
                <a:effectLst>
                  <a:outerShdw blurRad="38100" dist="38100" dir="2700000" algn="tl">
                    <a:srgbClr val="000000">
                      <a:alpha val="43137"/>
                    </a:srgbClr>
                  </a:outerShdw>
                </a:effectLst>
                <a:latin typeface="+mj-lt"/>
              </a:rPr>
              <a:t>physician’s </a:t>
            </a:r>
            <a:r>
              <a:rPr lang="en-US" sz="2800" b="1" dirty="0">
                <a:solidFill>
                  <a:srgbClr val="800000"/>
                </a:solidFill>
                <a:effectLst>
                  <a:outerShdw blurRad="38100" dist="38100" dir="2700000" algn="tl">
                    <a:srgbClr val="000000">
                      <a:alpha val="43137"/>
                    </a:srgbClr>
                  </a:outerShdw>
                </a:effectLst>
                <a:latin typeface="+mj-lt"/>
              </a:rPr>
              <a:t>professional activity</a:t>
            </a:r>
          </a:p>
          <a:p>
            <a:endParaRPr lang="en-US" sz="2800" b="1" dirty="0">
              <a:solidFill>
                <a:srgbClr val="800000"/>
              </a:solidFill>
              <a:effectLst>
                <a:outerShdw blurRad="38100" dist="38100" dir="2700000" algn="tl">
                  <a:srgbClr val="000000">
                    <a:alpha val="43137"/>
                  </a:srgbClr>
                </a:outerShdw>
              </a:effectLst>
              <a:latin typeface="+mj-lt"/>
            </a:endParaRPr>
          </a:p>
          <a:p>
            <a:r>
              <a:rPr lang="en-US" sz="2400" b="1" dirty="0">
                <a:solidFill>
                  <a:schemeClr val="accent6">
                    <a:lumMod val="50000"/>
                  </a:schemeClr>
                </a:solidFill>
                <a:effectLst>
                  <a:outerShdw blurRad="38100" dist="38100" dir="2700000" algn="tl">
                    <a:srgbClr val="000000">
                      <a:alpha val="43137"/>
                    </a:srgbClr>
                  </a:outerShdw>
                </a:effectLst>
                <a:latin typeface="+mj-lt"/>
              </a:rPr>
              <a:t>for students of 5th course of medical faculty who</a:t>
            </a:r>
          </a:p>
          <a:p>
            <a:r>
              <a:rPr lang="en-US" sz="2400" b="1" dirty="0">
                <a:solidFill>
                  <a:schemeClr val="accent6">
                    <a:lumMod val="50000"/>
                  </a:schemeClr>
                </a:solidFill>
                <a:effectLst>
                  <a:outerShdw blurRad="38100" dist="38100" dir="2700000" algn="tl">
                    <a:srgbClr val="000000">
                      <a:alpha val="43137"/>
                    </a:srgbClr>
                  </a:outerShdw>
                </a:effectLst>
                <a:latin typeface="+mj-lt"/>
              </a:rPr>
              <a:t>are studying for specialties 222 «Medicine»</a:t>
            </a:r>
            <a:endParaRPr lang="ru-RU" sz="2400" b="1" dirty="0">
              <a:solidFill>
                <a:schemeClr val="accent6">
                  <a:lumMod val="50000"/>
                </a:schemeClr>
              </a:solidFill>
              <a:effectLst>
                <a:outerShdw blurRad="38100" dist="38100" dir="2700000" algn="tl">
                  <a:srgbClr val="000000">
                    <a:alpha val="43137"/>
                  </a:srgbClr>
                </a:outerShdw>
              </a:effectLst>
              <a:latin typeface="+mj-lt"/>
            </a:endParaRPr>
          </a:p>
          <a:p>
            <a:endParaRPr lang="uk-UA" sz="2800" b="1" dirty="0">
              <a:ln w="17780" cmpd="sng">
                <a:solidFill>
                  <a:srgbClr val="800000"/>
                </a:solidFill>
                <a:prstDash val="solid"/>
                <a:miter lim="800000"/>
              </a:ln>
              <a:solidFill>
                <a:srgbClr val="800000"/>
              </a:solidFill>
              <a:effectLst>
                <a:outerShdw blurRad="55000" dist="50800" dir="5400000" algn="tl">
                  <a:srgbClr val="000000">
                    <a:alpha val="33000"/>
                  </a:srgbClr>
                </a:outerShdw>
              </a:effectLst>
              <a:latin typeface="+mj-lt"/>
            </a:endParaRPr>
          </a:p>
          <a:p>
            <a:r>
              <a:rPr lang="en-US" sz="2800" b="1" dirty="0" smtClean="0">
                <a:ln w="17780" cmpd="sng">
                  <a:solidFill>
                    <a:srgbClr val="800000"/>
                  </a:solidFill>
                  <a:prstDash val="solid"/>
                  <a:miter lim="800000"/>
                </a:ln>
                <a:solidFill>
                  <a:srgbClr val="800000"/>
                </a:solidFill>
                <a:effectLst>
                  <a:outerShdw blurRad="55000" dist="50800" dir="5400000" algn="tl">
                    <a:srgbClr val="000000">
                      <a:alpha val="33000"/>
                    </a:srgbClr>
                  </a:outerShdw>
                </a:effectLst>
                <a:latin typeface="+mj-lt"/>
              </a:rPr>
              <a:t> </a:t>
            </a:r>
            <a:endParaRPr lang="uk-UA" sz="2800" b="1" dirty="0">
              <a:ln w="17780" cmpd="sng">
                <a:solidFill>
                  <a:srgbClr val="800000"/>
                </a:solidFill>
                <a:prstDash val="solid"/>
                <a:miter lim="800000"/>
              </a:ln>
              <a:solidFill>
                <a:srgbClr val="800000"/>
              </a:solidFill>
              <a:effectLst>
                <a:outerShdw blurRad="55000" dist="50800" dir="5400000" algn="tl">
                  <a:srgbClr val="000000">
                    <a:alpha val="33000"/>
                  </a:srgbClr>
                </a:outerShdw>
              </a:effectLst>
              <a:latin typeface="+mj-lt"/>
            </a:endParaRPr>
          </a:p>
        </p:txBody>
      </p:sp>
      <p:sp>
        <p:nvSpPr>
          <p:cNvPr id="3" name="TextBox 2"/>
          <p:cNvSpPr txBox="1"/>
          <p:nvPr/>
        </p:nvSpPr>
        <p:spPr>
          <a:xfrm>
            <a:off x="1475656" y="5445224"/>
            <a:ext cx="7668344" cy="677108"/>
          </a:xfrm>
          <a:prstGeom prst="rect">
            <a:avLst/>
          </a:prstGeom>
          <a:noFill/>
        </p:spPr>
        <p:txBody>
          <a:bodyPr wrap="square" rtlCol="0">
            <a:spAutoFit/>
          </a:bodyPr>
          <a:lstStyle/>
          <a:p>
            <a:r>
              <a:rPr lang="en-US" sz="2400" b="1" dirty="0" smtClean="0">
                <a:ln w="17780" cmpd="sng">
                  <a:solidFill>
                    <a:srgbClr val="800000"/>
                  </a:solidFill>
                  <a:prstDash val="solid"/>
                  <a:miter lim="800000"/>
                </a:ln>
                <a:solidFill>
                  <a:srgbClr val="800000"/>
                </a:solidFill>
                <a:effectLst>
                  <a:outerShdw blurRad="55000" dist="50800" dir="5400000" algn="tl">
                    <a:srgbClr val="000000">
                      <a:alpha val="33000"/>
                    </a:srgbClr>
                  </a:outerShdw>
                </a:effectLst>
                <a:latin typeface="+mj-lt"/>
              </a:rPr>
              <a:t>Lecturer</a:t>
            </a:r>
            <a:r>
              <a:rPr lang="uk-UA" sz="2400" b="1" dirty="0" smtClean="0">
                <a:solidFill>
                  <a:srgbClr val="800000"/>
                </a:solidFill>
                <a:effectLst>
                  <a:outerShdw blurRad="38100" dist="38100" dir="2700000" algn="tl">
                    <a:srgbClr val="000000">
                      <a:alpha val="43137"/>
                    </a:srgbClr>
                  </a:outerShdw>
                </a:effectLst>
                <a:latin typeface="+mj-lt"/>
              </a:rPr>
              <a:t>: </a:t>
            </a:r>
            <a:r>
              <a:rPr lang="en-US" sz="2400" b="1" dirty="0" smtClean="0">
                <a:solidFill>
                  <a:schemeClr val="accent6">
                    <a:lumMod val="50000"/>
                  </a:schemeClr>
                </a:solidFill>
                <a:effectLst>
                  <a:outerShdw blurRad="38100" dist="38100" dir="2700000" algn="tl">
                    <a:srgbClr val="000000">
                      <a:alpha val="43137"/>
                    </a:srgbClr>
                  </a:outerShdw>
                </a:effectLst>
                <a:latin typeface="+mj-lt"/>
              </a:rPr>
              <a:t>PhD</a:t>
            </a:r>
            <a:r>
              <a:rPr lang="uk-UA" sz="2400" b="1" dirty="0" smtClean="0">
                <a:solidFill>
                  <a:schemeClr val="accent6">
                    <a:lumMod val="50000"/>
                  </a:schemeClr>
                </a:solidFill>
                <a:effectLst>
                  <a:outerShdw blurRad="38100" dist="38100" dir="2700000" algn="tl">
                    <a:srgbClr val="000000">
                      <a:alpha val="43137"/>
                    </a:srgbClr>
                  </a:outerShdw>
                </a:effectLst>
                <a:latin typeface="+mj-lt"/>
              </a:rPr>
              <a:t> </a:t>
            </a:r>
            <a:r>
              <a:rPr lang="en-US" sz="2400" b="1" dirty="0" err="1" smtClean="0">
                <a:solidFill>
                  <a:schemeClr val="accent6">
                    <a:lumMod val="50000"/>
                  </a:schemeClr>
                </a:solidFill>
                <a:effectLst>
                  <a:outerShdw blurRad="38100" dist="38100" dir="2700000" algn="tl">
                    <a:srgbClr val="000000">
                      <a:alpha val="43137"/>
                    </a:srgbClr>
                  </a:outerShdw>
                </a:effectLst>
                <a:latin typeface="+mj-lt"/>
              </a:rPr>
              <a:t>Zharlinska</a:t>
            </a:r>
            <a:r>
              <a:rPr lang="en-US" sz="2400" b="1" dirty="0" smtClean="0">
                <a:solidFill>
                  <a:schemeClr val="accent6">
                    <a:lumMod val="50000"/>
                  </a:schemeClr>
                </a:solidFill>
                <a:effectLst>
                  <a:outerShdw blurRad="38100" dist="38100" dir="2700000" algn="tl">
                    <a:srgbClr val="000000">
                      <a:alpha val="43137"/>
                    </a:srgbClr>
                  </a:outerShdw>
                </a:effectLst>
                <a:latin typeface="+mj-lt"/>
              </a:rPr>
              <a:t>  Raisa</a:t>
            </a:r>
            <a:endParaRPr lang="uk-UA" sz="2400" b="1" dirty="0">
              <a:solidFill>
                <a:schemeClr val="accent6">
                  <a:lumMod val="50000"/>
                </a:schemeClr>
              </a:solidFill>
              <a:effectLst>
                <a:outerShdw blurRad="38100" dist="38100" dir="2700000" algn="tl">
                  <a:srgbClr val="000000">
                    <a:alpha val="43137"/>
                  </a:srgbClr>
                </a:outerShdw>
              </a:effectLst>
              <a:latin typeface="+mj-lt"/>
            </a:endParaRPr>
          </a:p>
          <a:p>
            <a:endParaRPr lang="uk-UA" sz="1400" b="1" dirty="0">
              <a:solidFill>
                <a:srgbClr val="800000"/>
              </a:solidFill>
              <a:effectLst>
                <a:outerShdw blurRad="38100" dist="38100" dir="2700000" algn="tl">
                  <a:srgbClr val="000000">
                    <a:alpha val="43137"/>
                  </a:srgbClr>
                </a:outerShdw>
              </a:effectLst>
              <a:latin typeface="+mj-l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6216" y="116632"/>
            <a:ext cx="2481366" cy="176177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693" y="75968"/>
            <a:ext cx="1160988" cy="1802434"/>
          </a:xfrm>
          <a:prstGeom prst="rect">
            <a:avLst/>
          </a:prstGeom>
        </p:spPr>
      </p:pic>
    </p:spTree>
    <p:extLst>
      <p:ext uri="{BB962C8B-B14F-4D97-AF65-F5344CB8AC3E}">
        <p14:creationId xmlns:p14="http://schemas.microsoft.com/office/powerpoint/2010/main" val="2430197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634678"/>
            <a:ext cx="5572164" cy="778098"/>
          </a:xfrm>
        </p:spPr>
        <p:txBody>
          <a:bodyPr>
            <a:normAutofit fontScale="90000"/>
          </a:bodyPr>
          <a:lstStyle/>
          <a:p>
            <a:r>
              <a:rPr lang="en-US" b="1" dirty="0">
                <a:solidFill>
                  <a:srgbClr val="800000"/>
                </a:solidFill>
                <a:effectLst>
                  <a:outerShdw blurRad="38100" dist="38100" dir="2700000" algn="tl">
                    <a:srgbClr val="000000">
                      <a:alpha val="43137"/>
                    </a:srgbClr>
                  </a:outerShdw>
                </a:effectLst>
              </a:rPr>
              <a:t>THE DISCIPLINE OBJECTIVES</a:t>
            </a:r>
            <a:endParaRPr lang="uk-UA" b="1" dirty="0">
              <a:solidFill>
                <a:srgbClr val="80000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611560" y="1412776"/>
            <a:ext cx="8064896" cy="4016488"/>
          </a:xfrm>
        </p:spPr>
        <p:txBody>
          <a:bodyPr>
            <a:normAutofit lnSpcReduction="10000"/>
          </a:bodyPr>
          <a:lstStyle/>
          <a:p>
            <a:pPr algn="just">
              <a:buNone/>
            </a:pPr>
            <a:r>
              <a:rPr lang="uk-UA" sz="2000" dirty="0">
                <a:solidFill>
                  <a:schemeClr val="accent6">
                    <a:lumMod val="50000"/>
                  </a:schemeClr>
                </a:solidFill>
                <a:effectLst>
                  <a:outerShdw blurRad="38100" dist="38100" dir="2700000" algn="tl">
                    <a:srgbClr val="000000">
                      <a:alpha val="43137"/>
                    </a:srgbClr>
                  </a:outerShdw>
                </a:effectLst>
                <a:latin typeface="+mj-lt"/>
              </a:rPr>
              <a:t>     </a:t>
            </a:r>
            <a:r>
              <a:rPr lang="en-US" sz="2400" i="1" dirty="0" smtClean="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mastering </a:t>
            </a:r>
            <a:r>
              <a:rPr lang="en-US" sz="2400" i="1"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necessary knowledge, skills and acquisition of competencies </a:t>
            </a:r>
            <a:r>
              <a:rPr lang="en-US" sz="2400" i="1" dirty="0" smtClean="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a:t>
            </a:r>
            <a:r>
              <a:rPr lang="uk-UA" sz="2400" i="1" dirty="0" smtClean="0">
                <a:solidFill>
                  <a:schemeClr val="accent6">
                    <a:lumMod val="50000"/>
                  </a:schemeClr>
                </a:solidFill>
                <a:effectLst>
                  <a:outerShdw blurRad="38100" dist="38100" dir="2700000" algn="tl">
                    <a:srgbClr val="000000">
                      <a:alpha val="43137"/>
                    </a:srgbClr>
                  </a:outerShdw>
                </a:effectLst>
                <a:latin typeface="+mj-lt"/>
              </a:rPr>
              <a:t>: </a:t>
            </a:r>
            <a:endParaRPr lang="uk-UA" sz="2400" i="1" dirty="0">
              <a:solidFill>
                <a:schemeClr val="accent6">
                  <a:lumMod val="50000"/>
                </a:schemeClr>
              </a:solidFill>
              <a:effectLst>
                <a:outerShdw blurRad="38100" dist="38100" dir="2700000" algn="tl">
                  <a:srgbClr val="000000">
                    <a:alpha val="43137"/>
                  </a:srgbClr>
                </a:outerShdw>
              </a:effectLst>
              <a:latin typeface="+mj-lt"/>
            </a:endParaRPr>
          </a:p>
          <a:p>
            <a:pPr algn="just">
              <a:buNone/>
            </a:pPr>
            <a:endParaRPr lang="uk-UA" sz="2000" dirty="0">
              <a:solidFill>
                <a:schemeClr val="accent6">
                  <a:lumMod val="50000"/>
                </a:schemeClr>
              </a:solidFill>
              <a:effectLst>
                <a:outerShdw blurRad="38100" dist="38100" dir="2700000" algn="tl">
                  <a:srgbClr val="000000">
                    <a:alpha val="43137"/>
                  </a:srgbClr>
                </a:outerShdw>
              </a:effectLst>
              <a:latin typeface="+mj-lt"/>
            </a:endParaRPr>
          </a:p>
          <a:p>
            <a:pPr algn="just">
              <a:buFont typeface="Wingdings" pitchFamily="2" charset="2"/>
              <a:buChar char="v"/>
            </a:pPr>
            <a:r>
              <a:rPr lang="en-US" sz="2000" b="1" dirty="0">
                <a:solidFill>
                  <a:srgbClr val="800000"/>
                </a:solidFill>
                <a:effectLst>
                  <a:outerShdw blurRad="38100" dist="38100" dir="2700000" algn="tl">
                    <a:srgbClr val="000000">
                      <a:alpha val="43137"/>
                    </a:srgbClr>
                  </a:outerShdw>
                </a:effectLst>
              </a:rPr>
              <a:t>forms, principles and mechanisms of the </a:t>
            </a:r>
            <a:r>
              <a:rPr lang="en-US" sz="2000" b="1" dirty="0" smtClean="0">
                <a:solidFill>
                  <a:srgbClr val="800000"/>
                </a:solidFill>
                <a:effectLst>
                  <a:outerShdw blurRad="38100" dist="38100" dir="2700000" algn="tl">
                    <a:srgbClr val="000000">
                      <a:alpha val="43137"/>
                    </a:srgbClr>
                  </a:outerShdw>
                </a:effectLst>
              </a:rPr>
              <a:t>doctor rights protection,</a:t>
            </a:r>
            <a:endParaRPr lang="uk-UA" sz="2000" b="1" dirty="0">
              <a:solidFill>
                <a:srgbClr val="800000"/>
              </a:solidFill>
              <a:effectLst>
                <a:outerShdw blurRad="38100" dist="38100" dir="2700000" algn="tl">
                  <a:srgbClr val="000000">
                    <a:alpha val="43137"/>
                  </a:srgbClr>
                </a:outerShdw>
              </a:effectLst>
              <a:latin typeface="+mj-lt"/>
            </a:endParaRPr>
          </a:p>
          <a:p>
            <a:pPr algn="just">
              <a:buFont typeface="Wingdings" pitchFamily="2" charset="2"/>
              <a:buChar char="v"/>
            </a:pPr>
            <a:r>
              <a:rPr lang="en-US" sz="2000" b="1" dirty="0">
                <a:solidFill>
                  <a:srgbClr val="800000"/>
                </a:solidFill>
                <a:effectLst>
                  <a:outerShdw blurRad="38100" dist="38100" dir="2700000" algn="tl">
                    <a:srgbClr val="000000">
                      <a:alpha val="43137"/>
                    </a:srgbClr>
                  </a:outerShdw>
                </a:effectLst>
              </a:rPr>
              <a:t>general provisions of the subject, the concept of the principles of doctor </a:t>
            </a:r>
            <a:r>
              <a:rPr lang="en-US" sz="2000" b="1" dirty="0" smtClean="0">
                <a:solidFill>
                  <a:srgbClr val="800000"/>
                </a:solidFill>
                <a:effectLst>
                  <a:outerShdw blurRad="38100" dist="38100" dir="2700000" algn="tl">
                    <a:srgbClr val="000000">
                      <a:alpha val="43137"/>
                    </a:srgbClr>
                  </a:outerShdw>
                </a:effectLst>
              </a:rPr>
              <a:t>legal </a:t>
            </a:r>
            <a:r>
              <a:rPr lang="en-US" sz="2000" b="1" dirty="0">
                <a:solidFill>
                  <a:srgbClr val="800000"/>
                </a:solidFill>
                <a:effectLst>
                  <a:outerShdw blurRad="38100" dist="38100" dir="2700000" algn="tl">
                    <a:srgbClr val="000000">
                      <a:alpha val="43137"/>
                    </a:srgbClr>
                  </a:outerShdw>
                </a:effectLst>
              </a:rPr>
              <a:t>responsibility </a:t>
            </a:r>
            <a:r>
              <a:rPr lang="en-US" sz="2000" b="1" dirty="0" smtClean="0">
                <a:solidFill>
                  <a:srgbClr val="800000"/>
                </a:solidFill>
                <a:effectLst>
                  <a:outerShdw blurRad="38100" dist="38100" dir="2700000" algn="tl">
                    <a:srgbClr val="000000">
                      <a:alpha val="43137"/>
                    </a:srgbClr>
                  </a:outerShdw>
                </a:effectLst>
              </a:rPr>
              <a:t>in </a:t>
            </a:r>
            <a:r>
              <a:rPr lang="en-US" sz="2000" b="1" dirty="0">
                <a:solidFill>
                  <a:srgbClr val="800000"/>
                </a:solidFill>
                <a:effectLst>
                  <a:outerShdw blurRad="38100" dist="38100" dir="2700000" algn="tl">
                    <a:srgbClr val="000000">
                      <a:alpha val="43137"/>
                    </a:srgbClr>
                  </a:outerShdw>
                </a:effectLst>
              </a:rPr>
              <a:t>the </a:t>
            </a:r>
            <a:r>
              <a:rPr lang="en-US" sz="2000" b="1" dirty="0">
                <a:solidFill>
                  <a:srgbClr val="800000"/>
                </a:solidFill>
                <a:effectLst>
                  <a:outerShdw blurRad="38100" dist="38100" dir="2700000" algn="tl">
                    <a:srgbClr val="000000">
                      <a:alpha val="43137"/>
                    </a:srgbClr>
                  </a:outerShdw>
                </a:effectLst>
              </a:rPr>
              <a:t>physician’s </a:t>
            </a:r>
            <a:r>
              <a:rPr lang="en-US" sz="2000" b="1" dirty="0" smtClean="0">
                <a:solidFill>
                  <a:srgbClr val="800000"/>
                </a:solidFill>
                <a:effectLst>
                  <a:outerShdw blurRad="38100" dist="38100" dir="2700000" algn="tl">
                    <a:srgbClr val="000000">
                      <a:alpha val="43137"/>
                    </a:srgbClr>
                  </a:outerShdw>
                </a:effectLst>
              </a:rPr>
              <a:t>professional </a:t>
            </a:r>
            <a:r>
              <a:rPr lang="en-US" sz="2000" b="1" dirty="0">
                <a:solidFill>
                  <a:srgbClr val="800000"/>
                </a:solidFill>
                <a:effectLst>
                  <a:outerShdw blurRad="38100" dist="38100" dir="2700000" algn="tl">
                    <a:srgbClr val="000000">
                      <a:alpha val="43137"/>
                    </a:srgbClr>
                  </a:outerShdw>
                </a:effectLst>
              </a:rPr>
              <a:t>activity, the peculiarities of the legal regulation of these legal relations, </a:t>
            </a:r>
            <a:endParaRPr lang="en-US" sz="2000" b="1" dirty="0" smtClean="0">
              <a:solidFill>
                <a:srgbClr val="800000"/>
              </a:solidFill>
              <a:effectLst>
                <a:outerShdw blurRad="38100" dist="38100" dir="2700000" algn="tl">
                  <a:srgbClr val="000000">
                    <a:alpha val="43137"/>
                  </a:srgbClr>
                </a:outerShdw>
              </a:effectLst>
            </a:endParaRPr>
          </a:p>
          <a:p>
            <a:pPr algn="just">
              <a:buFont typeface="Wingdings" pitchFamily="2" charset="2"/>
              <a:buChar char="v"/>
            </a:pPr>
            <a:r>
              <a:rPr lang="en-US" sz="2000" b="1" dirty="0" smtClean="0">
                <a:solidFill>
                  <a:srgbClr val="800000"/>
                </a:solidFill>
                <a:effectLst>
                  <a:outerShdw blurRad="38100" dist="38100" dir="2700000" algn="tl">
                    <a:srgbClr val="000000">
                      <a:alpha val="43137"/>
                    </a:srgbClr>
                  </a:outerShdw>
                </a:effectLst>
              </a:rPr>
              <a:t>coverage </a:t>
            </a:r>
            <a:r>
              <a:rPr lang="en-US" sz="2000" b="1" dirty="0">
                <a:solidFill>
                  <a:srgbClr val="800000"/>
                </a:solidFill>
                <a:effectLst>
                  <a:outerShdw blurRad="38100" dist="38100" dir="2700000" algn="tl">
                    <a:srgbClr val="000000">
                      <a:alpha val="43137"/>
                    </a:srgbClr>
                  </a:outerShdw>
                </a:effectLst>
              </a:rPr>
              <a:t>of conditions for the prevention of medical offenses.</a:t>
            </a:r>
            <a:endParaRPr lang="ru-RU" sz="2000" b="1" dirty="0">
              <a:solidFill>
                <a:srgbClr val="800000"/>
              </a:solidFill>
              <a:effectLst>
                <a:outerShdw blurRad="38100" dist="38100" dir="2700000" algn="tl">
                  <a:srgbClr val="000000">
                    <a:alpha val="43137"/>
                  </a:srgbClr>
                </a:outerShdw>
              </a:effectLst>
              <a:latin typeface="+mj-lt"/>
            </a:endParaRPr>
          </a:p>
        </p:txBody>
      </p:sp>
      <p:pic>
        <p:nvPicPr>
          <p:cNvPr id="5122" name="Picture 2" descr="http://www.dabi.gov.ua/images/zak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29454" y="5286388"/>
            <a:ext cx="1793502" cy="1184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309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656" y="493825"/>
            <a:ext cx="3459234" cy="1384995"/>
          </a:xfrm>
          <a:prstGeom prst="rect">
            <a:avLst/>
          </a:prstGeom>
          <a:noFill/>
        </p:spPr>
        <p:txBody>
          <a:bodyPr wrap="square" rtlCol="0">
            <a:spAutoFit/>
          </a:bodyPr>
          <a:lstStyle/>
          <a:p>
            <a:r>
              <a:rPr lang="en-US" sz="2800" b="1" dirty="0">
                <a:solidFill>
                  <a:srgbClr val="800000"/>
                </a:solidFill>
                <a:effectLst>
                  <a:outerShdw blurRad="38100" dist="38100" dir="2700000" algn="tl">
                    <a:srgbClr val="000000">
                      <a:alpha val="43137"/>
                    </a:srgbClr>
                  </a:outerShdw>
                </a:effectLst>
              </a:rPr>
              <a:t>SIMPLE, UNDERSTANDABLE, APPLICABLE!</a:t>
            </a:r>
            <a:endParaRPr lang="uk-UA" sz="2800" b="1" dirty="0">
              <a:solidFill>
                <a:srgbClr val="800000"/>
              </a:solidFill>
              <a:effectLst>
                <a:outerShdw blurRad="38100" dist="38100" dir="2700000" algn="tl">
                  <a:srgbClr val="000000">
                    <a:alpha val="43137"/>
                  </a:srgbClr>
                </a:outerShdw>
              </a:effectLst>
              <a:latin typeface="+mj-lt"/>
              <a:cs typeface="Arial" panose="020B0604020202020204" pitchFamily="34" charset="0"/>
            </a:endParaRPr>
          </a:p>
        </p:txBody>
      </p:sp>
      <p:pic>
        <p:nvPicPr>
          <p:cNvPr id="6" name="Picture 2" descr="http://www.dabi.gov.ua/images/zak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5378556"/>
            <a:ext cx="1793502" cy="1184003"/>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428628" y="2000240"/>
            <a:ext cx="4286248" cy="4093428"/>
          </a:xfrm>
          <a:prstGeom prst="rect">
            <a:avLst/>
          </a:prstGeom>
        </p:spPr>
        <p:txBody>
          <a:bodyPr wrap="square">
            <a:spAutoFit/>
          </a:bodyPr>
          <a:lstStyle/>
          <a:p>
            <a:pPr marL="708025" lvl="0" indent="-571500">
              <a:buClr>
                <a:srgbClr val="800000"/>
              </a:buClr>
              <a:buFont typeface="Wingdings" panose="05000000000000000000" pitchFamily="2" charset="2"/>
              <a:buChar char="v"/>
            </a:pPr>
            <a:r>
              <a:rPr lang="en-US" sz="2000" b="1" dirty="0">
                <a:solidFill>
                  <a:schemeClr val="accent6">
                    <a:lumMod val="50000"/>
                  </a:schemeClr>
                </a:solidFill>
                <a:effectLst>
                  <a:outerShdw blurRad="38100" dist="38100" dir="2700000" algn="tl">
                    <a:srgbClr val="000000">
                      <a:alpha val="43137"/>
                    </a:srgbClr>
                  </a:outerShdw>
                </a:effectLst>
              </a:rPr>
              <a:t>In recent years, there has been a tendency to increase the incorrect attitude of patients to doctors. Complaints, insults, posts on social networks, and journalistic reports are the problems that practitioners face today. And for the most part, the doctor has no experience to solve such problems.</a:t>
            </a:r>
            <a:endParaRPr lang="uk-UA" sz="2000" b="1" dirty="0">
              <a:solidFill>
                <a:schemeClr val="accent6">
                  <a:lumMod val="50000"/>
                </a:schemeClr>
              </a:solidFill>
              <a:effectLst>
                <a:outerShdw blurRad="38100" dist="38100" dir="2700000" algn="tl">
                  <a:srgbClr val="000000">
                    <a:alpha val="43137"/>
                  </a:srgbClr>
                </a:outerShdw>
              </a:effectLst>
            </a:endParaRPr>
          </a:p>
        </p:txBody>
      </p:sp>
      <p:sp>
        <p:nvSpPr>
          <p:cNvPr id="8" name="Прямоугольник 7"/>
          <p:cNvSpPr/>
          <p:nvPr/>
        </p:nvSpPr>
        <p:spPr>
          <a:xfrm>
            <a:off x="4714876" y="2000240"/>
            <a:ext cx="4000528" cy="3170099"/>
          </a:xfrm>
          <a:prstGeom prst="rect">
            <a:avLst/>
          </a:prstGeom>
        </p:spPr>
        <p:txBody>
          <a:bodyPr wrap="square">
            <a:spAutoFit/>
          </a:bodyPr>
          <a:lstStyle/>
          <a:p>
            <a:pPr marL="708025" lvl="0" indent="-571500">
              <a:buClr>
                <a:srgbClr val="800000"/>
              </a:buClr>
              <a:buFont typeface="Wingdings" panose="05000000000000000000" pitchFamily="2" charset="2"/>
              <a:buChar char="v"/>
            </a:pPr>
            <a:r>
              <a:rPr lang="en-US" sz="2000" b="1" dirty="0">
                <a:solidFill>
                  <a:schemeClr val="accent6">
                    <a:lumMod val="50000"/>
                  </a:schemeClr>
                </a:solidFill>
                <a:effectLst>
                  <a:outerShdw blurRad="38100" dist="38100" dir="2700000" algn="tl">
                    <a:srgbClr val="000000">
                      <a:alpha val="43137"/>
                    </a:srgbClr>
                  </a:outerShdw>
                </a:effectLst>
              </a:rPr>
              <a:t>You will learn how to deal with these problems competently. </a:t>
            </a:r>
            <a:endParaRPr lang="en-US" sz="2000" b="1" dirty="0" smtClean="0">
              <a:solidFill>
                <a:schemeClr val="accent6">
                  <a:lumMod val="50000"/>
                </a:schemeClr>
              </a:solidFill>
              <a:effectLst>
                <a:outerShdw blurRad="38100" dist="38100" dir="2700000" algn="tl">
                  <a:srgbClr val="000000">
                    <a:alpha val="43137"/>
                  </a:srgbClr>
                </a:outerShdw>
              </a:effectLst>
            </a:endParaRPr>
          </a:p>
          <a:p>
            <a:pPr marL="708025" lvl="0" indent="-571500">
              <a:buClr>
                <a:srgbClr val="800000"/>
              </a:buClr>
              <a:buFont typeface="Wingdings" panose="05000000000000000000" pitchFamily="2" charset="2"/>
              <a:buChar char="v"/>
            </a:pPr>
            <a:r>
              <a:rPr lang="en-US" sz="2000" b="1" dirty="0" smtClean="0">
                <a:solidFill>
                  <a:schemeClr val="accent6">
                    <a:lumMod val="50000"/>
                  </a:schemeClr>
                </a:solidFill>
                <a:effectLst>
                  <a:outerShdw blurRad="38100" dist="38100" dir="2700000" algn="tl">
                    <a:srgbClr val="000000">
                      <a:alpha val="43137"/>
                    </a:srgbClr>
                  </a:outerShdw>
                </a:effectLst>
              </a:rPr>
              <a:t>This </a:t>
            </a:r>
            <a:r>
              <a:rPr lang="en-US" sz="2000" b="1" dirty="0">
                <a:solidFill>
                  <a:schemeClr val="accent6">
                    <a:lumMod val="50000"/>
                  </a:schemeClr>
                </a:solidFill>
                <a:effectLst>
                  <a:outerShdw blurRad="38100" dist="38100" dir="2700000" algn="tl">
                    <a:srgbClr val="000000">
                      <a:alpha val="43137"/>
                    </a:srgbClr>
                  </a:outerShdw>
                </a:effectLst>
              </a:rPr>
              <a:t>discipline content provides the necessary theory, qualified </a:t>
            </a:r>
            <a:r>
              <a:rPr lang="en-US" sz="2000" b="1" dirty="0" smtClean="0">
                <a:solidFill>
                  <a:schemeClr val="accent6">
                    <a:lumMod val="50000"/>
                  </a:schemeClr>
                </a:solidFill>
                <a:effectLst>
                  <a:outerShdw blurRad="38100" dist="38100" dir="2700000" algn="tl">
                    <a:srgbClr val="000000">
                      <a:alpha val="43137"/>
                    </a:srgbClr>
                  </a:outerShdw>
                </a:effectLst>
              </a:rPr>
              <a:t>advice</a:t>
            </a:r>
            <a:r>
              <a:rPr lang="en-US" sz="2000" b="1" dirty="0">
                <a:solidFill>
                  <a:schemeClr val="accent6">
                    <a:lumMod val="50000"/>
                  </a:schemeClr>
                </a:solidFill>
                <a:effectLst>
                  <a:outerShdw blurRad="38100" dist="38100" dir="2700000" algn="tl">
                    <a:srgbClr val="000000">
                      <a:alpha val="43137"/>
                    </a:srgbClr>
                  </a:outerShdw>
                </a:effectLst>
              </a:rPr>
              <a:t> of the rights doctor protection</a:t>
            </a:r>
            <a:r>
              <a:rPr lang="en-US" sz="2000" b="1" dirty="0" smtClean="0">
                <a:solidFill>
                  <a:schemeClr val="accent6">
                    <a:lumMod val="50000"/>
                  </a:schemeClr>
                </a:solidFill>
                <a:effectLst>
                  <a:outerShdw blurRad="38100" dist="38100" dir="2700000" algn="tl">
                    <a:srgbClr val="000000">
                      <a:alpha val="43137"/>
                    </a:srgbClr>
                  </a:outerShdw>
                </a:effectLst>
              </a:rPr>
              <a:t>  </a:t>
            </a:r>
            <a:r>
              <a:rPr lang="en-US" sz="2000" b="1" dirty="0">
                <a:solidFill>
                  <a:schemeClr val="accent6">
                    <a:lumMod val="50000"/>
                  </a:schemeClr>
                </a:solidFill>
                <a:effectLst>
                  <a:outerShdw blurRad="38100" dist="38100" dir="2700000" algn="tl">
                    <a:srgbClr val="000000">
                      <a:alpha val="43137"/>
                    </a:srgbClr>
                  </a:outerShdw>
                </a:effectLst>
              </a:rPr>
              <a:t>with examples from real </a:t>
            </a:r>
            <a:r>
              <a:rPr lang="en-US" sz="2000" b="1" dirty="0" smtClean="0">
                <a:solidFill>
                  <a:schemeClr val="accent6">
                    <a:lumMod val="50000"/>
                  </a:schemeClr>
                </a:solidFill>
                <a:effectLst>
                  <a:outerShdw blurRad="38100" dist="38100" dir="2700000" algn="tl">
                    <a:srgbClr val="000000">
                      <a:alpha val="43137"/>
                    </a:srgbClr>
                  </a:outerShdw>
                </a:effectLst>
              </a:rPr>
              <a:t>practice. </a:t>
            </a:r>
            <a:endParaRPr lang="uk-UA" sz="2000" b="1" dirty="0">
              <a:solidFill>
                <a:schemeClr val="accent6">
                  <a:lumMod val="50000"/>
                </a:schemeClr>
              </a:solidFill>
              <a:effectLst>
                <a:outerShdw blurRad="38100" dist="38100" dir="2700000" algn="tl">
                  <a:srgbClr val="000000">
                    <a:alpha val="43137"/>
                  </a:srgbClr>
                </a:outerShdw>
              </a:effectLst>
            </a:endParaRPr>
          </a:p>
        </p:txBody>
      </p:sp>
      <p:sp>
        <p:nvSpPr>
          <p:cNvPr id="9" name="TextBox 8"/>
          <p:cNvSpPr txBox="1"/>
          <p:nvPr/>
        </p:nvSpPr>
        <p:spPr>
          <a:xfrm>
            <a:off x="5429256" y="500042"/>
            <a:ext cx="3000396" cy="1384995"/>
          </a:xfrm>
          <a:prstGeom prst="rect">
            <a:avLst/>
          </a:prstGeom>
          <a:noFill/>
        </p:spPr>
        <p:txBody>
          <a:bodyPr wrap="square" rtlCol="0">
            <a:spAutoFit/>
          </a:bodyPr>
          <a:lstStyle/>
          <a:p>
            <a:r>
              <a:rPr lang="en-US" sz="2800" b="1" dirty="0">
                <a:solidFill>
                  <a:srgbClr val="800000"/>
                </a:solidFill>
                <a:effectLst>
                  <a:outerShdw blurRad="38100" dist="38100" dir="2700000" algn="tl">
                    <a:srgbClr val="000000">
                      <a:alpha val="43137"/>
                    </a:srgbClr>
                  </a:outerShdw>
                </a:effectLst>
              </a:rPr>
              <a:t>THINK, </a:t>
            </a:r>
            <a:endParaRPr lang="en-US" sz="2800" b="1" dirty="0" smtClean="0">
              <a:solidFill>
                <a:srgbClr val="800000"/>
              </a:solidFill>
              <a:effectLst>
                <a:outerShdw blurRad="38100" dist="38100" dir="2700000" algn="tl">
                  <a:srgbClr val="000000">
                    <a:alpha val="43137"/>
                  </a:srgbClr>
                </a:outerShdw>
              </a:effectLst>
            </a:endParaRPr>
          </a:p>
          <a:p>
            <a:r>
              <a:rPr lang="en-US" sz="2800" b="1" dirty="0" smtClean="0">
                <a:solidFill>
                  <a:srgbClr val="800000"/>
                </a:solidFill>
                <a:effectLst>
                  <a:outerShdw blurRad="38100" dist="38100" dir="2700000" algn="tl">
                    <a:srgbClr val="000000">
                      <a:alpha val="43137"/>
                    </a:srgbClr>
                  </a:outerShdw>
                </a:effectLst>
              </a:rPr>
              <a:t>CHOOSE</a:t>
            </a:r>
            <a:r>
              <a:rPr lang="en-US" sz="2800" b="1" dirty="0">
                <a:solidFill>
                  <a:srgbClr val="800000"/>
                </a:solidFill>
                <a:effectLst>
                  <a:outerShdw blurRad="38100" dist="38100" dir="2700000" algn="tl">
                    <a:srgbClr val="000000">
                      <a:alpha val="43137"/>
                    </a:srgbClr>
                  </a:outerShdw>
                </a:effectLst>
              </a:rPr>
              <a:t>, </a:t>
            </a:r>
            <a:endParaRPr lang="en-US" sz="2800" b="1" dirty="0" smtClean="0">
              <a:solidFill>
                <a:srgbClr val="800000"/>
              </a:solidFill>
              <a:effectLst>
                <a:outerShdw blurRad="38100" dist="38100" dir="2700000" algn="tl">
                  <a:srgbClr val="000000">
                    <a:alpha val="43137"/>
                  </a:srgbClr>
                </a:outerShdw>
              </a:effectLst>
            </a:endParaRPr>
          </a:p>
          <a:p>
            <a:r>
              <a:rPr lang="en-US" sz="2800" b="1" dirty="0" smtClean="0">
                <a:solidFill>
                  <a:srgbClr val="800000"/>
                </a:solidFill>
                <a:effectLst>
                  <a:outerShdw blurRad="38100" dist="38100" dir="2700000" algn="tl">
                    <a:srgbClr val="000000">
                      <a:alpha val="43137"/>
                    </a:srgbClr>
                  </a:outerShdw>
                </a:effectLst>
              </a:rPr>
              <a:t>ACT</a:t>
            </a:r>
            <a:r>
              <a:rPr lang="en-US" sz="2800" b="1" dirty="0">
                <a:solidFill>
                  <a:srgbClr val="800000"/>
                </a:solidFill>
                <a:effectLst>
                  <a:outerShdw blurRad="38100" dist="38100" dir="2700000" algn="tl">
                    <a:srgbClr val="000000">
                      <a:alpha val="43137"/>
                    </a:srgbClr>
                  </a:outerShdw>
                </a:effectLst>
              </a:rPr>
              <a:t>!</a:t>
            </a:r>
            <a:endParaRPr lang="uk-UA" sz="2800" b="1" dirty="0">
              <a:solidFill>
                <a:srgbClr val="800000"/>
              </a:solidFill>
              <a:effectLst>
                <a:outerShdw blurRad="38100" dist="38100" dir="2700000" algn="tl">
                  <a:srgbClr val="000000">
                    <a:alpha val="43137"/>
                  </a:srgbClr>
                </a:outerShdw>
              </a:effectLst>
              <a:latin typeface="+mj-lt"/>
              <a:cs typeface="Arial" panose="020B0604020202020204" pitchFamily="34" charset="0"/>
            </a:endParaRPr>
          </a:p>
        </p:txBody>
      </p:sp>
    </p:spTree>
    <p:extLst>
      <p:ext uri="{BB962C8B-B14F-4D97-AF65-F5344CB8AC3E}">
        <p14:creationId xmlns:p14="http://schemas.microsoft.com/office/powerpoint/2010/main" val="4217495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470979"/>
            <a:ext cx="4032448" cy="1071570"/>
          </a:xfrm>
        </p:spPr>
        <p:txBody>
          <a:bodyPr>
            <a:noAutofit/>
          </a:bodyPr>
          <a:lstStyle/>
          <a:p>
            <a:r>
              <a:rPr lang="en-US" sz="2400" b="1" dirty="0">
                <a:solidFill>
                  <a:srgbClr val="800000"/>
                </a:solidFill>
                <a:effectLst>
                  <a:outerShdw blurRad="38100" dist="38100" dir="2700000" algn="tl">
                    <a:srgbClr val="000000">
                      <a:alpha val="43137"/>
                    </a:srgbClr>
                  </a:outerShdw>
                </a:effectLst>
              </a:rPr>
              <a:t>MAIN TASKS OF THE DISCIPLINE:</a:t>
            </a:r>
            <a:endParaRPr lang="uk-UA" sz="2400" b="1" dirty="0">
              <a:solidFill>
                <a:srgbClr val="800000"/>
              </a:solidFill>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142908" y="1412776"/>
            <a:ext cx="4786346" cy="4802306"/>
          </a:xfrm>
        </p:spPr>
        <p:txBody>
          <a:bodyPr>
            <a:noAutofit/>
          </a:bodyPr>
          <a:lstStyle/>
          <a:p>
            <a:pPr lvl="0" indent="0">
              <a:spcBef>
                <a:spcPts val="200"/>
              </a:spcBef>
              <a:buFont typeface="Wingdings" pitchFamily="2" charset="2"/>
              <a:buChar char="v"/>
            </a:pPr>
            <a:r>
              <a:rPr lang="en-US" sz="2200" b="1" dirty="0">
                <a:solidFill>
                  <a:schemeClr val="accent6">
                    <a:lumMod val="50000"/>
                  </a:schemeClr>
                </a:solidFill>
                <a:effectLst>
                  <a:outerShdw blurRad="38100" dist="38100" dir="2700000" algn="tl">
                    <a:srgbClr val="000000">
                      <a:alpha val="43137"/>
                    </a:srgbClr>
                  </a:outerShdw>
                </a:effectLst>
              </a:rPr>
              <a:t>formation of independent thinking, skills of problematic issues </a:t>
            </a:r>
            <a:r>
              <a:rPr lang="en-US" sz="2200" b="1" dirty="0" smtClean="0">
                <a:solidFill>
                  <a:schemeClr val="accent6">
                    <a:lumMod val="50000"/>
                  </a:schemeClr>
                </a:solidFill>
                <a:effectLst>
                  <a:outerShdw blurRad="38100" dist="38100" dir="2700000" algn="tl">
                    <a:srgbClr val="000000">
                      <a:alpha val="43137"/>
                    </a:srgbClr>
                  </a:outerShdw>
                </a:effectLst>
              </a:rPr>
              <a:t>analysis concerning </a:t>
            </a:r>
            <a:r>
              <a:rPr lang="en-US" sz="2200" b="1" dirty="0">
                <a:solidFill>
                  <a:schemeClr val="accent6">
                    <a:lumMod val="50000"/>
                  </a:schemeClr>
                </a:solidFill>
                <a:effectLst>
                  <a:outerShdw blurRad="38100" dist="38100" dir="2700000" algn="tl">
                    <a:srgbClr val="000000">
                      <a:alpha val="43137"/>
                    </a:srgbClr>
                  </a:outerShdw>
                </a:effectLst>
              </a:rPr>
              <a:t>the legal mechanism of the doctor rights and legitimate interests </a:t>
            </a:r>
            <a:r>
              <a:rPr lang="en-US" sz="2200" b="1" dirty="0" smtClean="0">
                <a:solidFill>
                  <a:schemeClr val="accent6">
                    <a:lumMod val="50000"/>
                  </a:schemeClr>
                </a:solidFill>
                <a:effectLst>
                  <a:outerShdw blurRad="38100" dist="38100" dir="2700000" algn="tl">
                    <a:srgbClr val="000000">
                      <a:alpha val="43137"/>
                    </a:srgbClr>
                  </a:outerShdw>
                </a:effectLst>
              </a:rPr>
              <a:t>protection in </a:t>
            </a:r>
            <a:r>
              <a:rPr lang="en-US" sz="2200" b="1" dirty="0">
                <a:solidFill>
                  <a:schemeClr val="accent6">
                    <a:lumMod val="50000"/>
                  </a:schemeClr>
                </a:solidFill>
                <a:effectLst>
                  <a:outerShdw blurRad="38100" dist="38100" dir="2700000" algn="tl">
                    <a:srgbClr val="000000">
                      <a:alpha val="43137"/>
                    </a:srgbClr>
                  </a:outerShdw>
                </a:effectLst>
              </a:rPr>
              <a:t>the </a:t>
            </a:r>
            <a:r>
              <a:rPr lang="en-US" sz="2200" b="1" dirty="0" smtClean="0">
                <a:solidFill>
                  <a:schemeClr val="accent6">
                    <a:lumMod val="50000"/>
                  </a:schemeClr>
                </a:solidFill>
                <a:effectLst>
                  <a:outerShdw blurRad="38100" dist="38100" dir="2700000" algn="tl">
                    <a:srgbClr val="000000">
                      <a:alpha val="43137"/>
                    </a:srgbClr>
                  </a:outerShdw>
                </a:effectLst>
              </a:rPr>
              <a:t>professional </a:t>
            </a:r>
            <a:r>
              <a:rPr lang="en-US" sz="2200" b="1" dirty="0">
                <a:solidFill>
                  <a:schemeClr val="accent6">
                    <a:lumMod val="50000"/>
                  </a:schemeClr>
                </a:solidFill>
                <a:effectLst>
                  <a:outerShdw blurRad="38100" dist="38100" dir="2700000" algn="tl">
                    <a:srgbClr val="000000">
                      <a:alpha val="43137"/>
                    </a:srgbClr>
                  </a:outerShdw>
                </a:effectLst>
              </a:rPr>
              <a:t>activity</a:t>
            </a:r>
            <a:r>
              <a:rPr lang="en-US" sz="2200" b="1" dirty="0" smtClean="0">
                <a:solidFill>
                  <a:schemeClr val="accent6">
                    <a:lumMod val="50000"/>
                  </a:schemeClr>
                </a:solidFill>
                <a:effectLst>
                  <a:outerShdw blurRad="38100" dist="38100" dir="2700000" algn="tl">
                    <a:srgbClr val="000000">
                      <a:alpha val="43137"/>
                    </a:srgbClr>
                  </a:outerShdw>
                </a:effectLst>
              </a:rPr>
              <a:t>;</a:t>
            </a:r>
          </a:p>
          <a:p>
            <a:pPr lvl="0" indent="0">
              <a:spcBef>
                <a:spcPts val="200"/>
              </a:spcBef>
              <a:buFont typeface="Wingdings" pitchFamily="2" charset="2"/>
              <a:buChar char="v"/>
            </a:pPr>
            <a:r>
              <a:rPr lang="en-US" sz="2200" b="1" dirty="0">
                <a:solidFill>
                  <a:schemeClr val="accent6">
                    <a:lumMod val="50000"/>
                  </a:schemeClr>
                </a:solidFill>
                <a:effectLst>
                  <a:outerShdw blurRad="38100" dist="38100" dir="2700000" algn="tl">
                    <a:srgbClr val="000000">
                      <a:alpha val="43137"/>
                    </a:srgbClr>
                  </a:outerShdw>
                </a:effectLst>
              </a:rPr>
              <a:t>formation of the conceptual apparatus used within the legal mechanism of the doctor rights protection and the ability to use it;</a:t>
            </a:r>
            <a:endParaRPr lang="ru-RU" sz="2200" b="1" dirty="0">
              <a:solidFill>
                <a:schemeClr val="accent6">
                  <a:lumMod val="50000"/>
                </a:schemeClr>
              </a:solidFill>
              <a:effectLst>
                <a:outerShdw blurRad="38100" dist="38100" dir="2700000" algn="tl">
                  <a:srgbClr val="000000">
                    <a:alpha val="43137"/>
                  </a:srgbClr>
                </a:outerShdw>
              </a:effectLst>
              <a:latin typeface="+mj-lt"/>
            </a:endParaRPr>
          </a:p>
        </p:txBody>
      </p:sp>
      <p:sp>
        <p:nvSpPr>
          <p:cNvPr id="4" name="TextBox 3"/>
          <p:cNvSpPr txBox="1"/>
          <p:nvPr/>
        </p:nvSpPr>
        <p:spPr>
          <a:xfrm>
            <a:off x="4672517" y="500042"/>
            <a:ext cx="4500562" cy="5170646"/>
          </a:xfrm>
          <a:prstGeom prst="rect">
            <a:avLst/>
          </a:prstGeom>
          <a:noFill/>
        </p:spPr>
        <p:txBody>
          <a:bodyPr wrap="square" rtlCol="0">
            <a:spAutoFit/>
          </a:bodyPr>
          <a:lstStyle/>
          <a:p>
            <a:pPr lvl="0">
              <a:buFont typeface="Wingdings" pitchFamily="2" charset="2"/>
              <a:buChar char="v"/>
            </a:pPr>
            <a:r>
              <a:rPr lang="en-US" sz="2200" b="1" dirty="0">
                <a:solidFill>
                  <a:schemeClr val="accent6">
                    <a:lumMod val="50000"/>
                  </a:schemeClr>
                </a:solidFill>
                <a:effectLst>
                  <a:outerShdw blurRad="38100" dist="38100" dir="2700000" algn="tl">
                    <a:srgbClr val="000000">
                      <a:alpha val="43137"/>
                    </a:srgbClr>
                  </a:outerShdw>
                </a:effectLst>
              </a:rPr>
              <a:t>deepening of applied knowledge on the mechanisms of the doctor rights protection provided by domestic legislation and international practice</a:t>
            </a:r>
            <a:r>
              <a:rPr lang="en-US" sz="2200" b="1" dirty="0" smtClean="0">
                <a:solidFill>
                  <a:schemeClr val="accent6">
                    <a:lumMod val="50000"/>
                  </a:schemeClr>
                </a:solidFill>
                <a:effectLst>
                  <a:outerShdw blurRad="38100" dist="38100" dir="2700000" algn="tl">
                    <a:srgbClr val="000000">
                      <a:alpha val="43137"/>
                    </a:srgbClr>
                  </a:outerShdw>
                </a:effectLst>
              </a:rPr>
              <a:t>;</a:t>
            </a:r>
          </a:p>
          <a:p>
            <a:pPr lvl="0">
              <a:buFont typeface="Wingdings" pitchFamily="2" charset="2"/>
              <a:buChar char="v"/>
            </a:pPr>
            <a:r>
              <a:rPr lang="en-US" sz="2200" b="1" dirty="0">
                <a:solidFill>
                  <a:schemeClr val="accent6">
                    <a:lumMod val="50000"/>
                  </a:schemeClr>
                </a:solidFill>
                <a:effectLst>
                  <a:outerShdw blurRad="38100" dist="38100" dir="2700000" algn="tl">
                    <a:srgbClr val="000000">
                      <a:alpha val="43137"/>
                    </a:srgbClr>
                  </a:outerShdw>
                </a:effectLst>
              </a:rPr>
              <a:t>in-depth study of theoretical and practical principles of legal responsibility of medical workers in the field of professional activity</a:t>
            </a:r>
            <a:r>
              <a:rPr lang="en-US" sz="2200" b="1" dirty="0" smtClean="0">
                <a:solidFill>
                  <a:schemeClr val="accent6">
                    <a:lumMod val="50000"/>
                  </a:schemeClr>
                </a:solidFill>
                <a:effectLst>
                  <a:outerShdw blurRad="38100" dist="38100" dir="2700000" algn="tl">
                    <a:srgbClr val="000000">
                      <a:alpha val="43137"/>
                    </a:srgbClr>
                  </a:outerShdw>
                </a:effectLst>
              </a:rPr>
              <a:t>;</a:t>
            </a:r>
          </a:p>
          <a:p>
            <a:pPr lvl="0">
              <a:buFont typeface="Wingdings" pitchFamily="2" charset="2"/>
              <a:buChar char="v"/>
            </a:pPr>
            <a:r>
              <a:rPr lang="en-US" sz="2200" b="1" dirty="0">
                <a:solidFill>
                  <a:schemeClr val="accent6">
                    <a:lumMod val="50000"/>
                  </a:schemeClr>
                </a:solidFill>
                <a:effectLst>
                  <a:outerShdw blurRad="38100" dist="38100" dir="2700000" algn="tl">
                    <a:srgbClr val="000000">
                      <a:alpha val="43137"/>
                    </a:srgbClr>
                  </a:outerShdw>
                </a:effectLst>
              </a:rPr>
              <a:t>acquaintance with problematic issues of legal qualification of offenses in the field of professional activity.</a:t>
            </a:r>
            <a:endParaRPr lang="ru-RU" sz="2200" b="1" dirty="0">
              <a:solidFill>
                <a:schemeClr val="accent6">
                  <a:lumMod val="50000"/>
                </a:schemeClr>
              </a:solidFill>
              <a:effectLst>
                <a:outerShdw blurRad="38100" dist="38100" dir="2700000" algn="tl">
                  <a:srgbClr val="000000">
                    <a:alpha val="43137"/>
                  </a:srgbClr>
                </a:outerShdw>
              </a:effectLst>
              <a:latin typeface="+mj-lt"/>
            </a:endParaRPr>
          </a:p>
        </p:txBody>
      </p:sp>
      <p:pic>
        <p:nvPicPr>
          <p:cNvPr id="5" name="Picture 2" descr="http://www.dabi.gov.ua/images/zak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92938" y="5516800"/>
            <a:ext cx="1793502" cy="1184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6403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707327"/>
            <a:ext cx="8177562" cy="864096"/>
          </a:xfrm>
        </p:spPr>
        <p:txBody>
          <a:bodyPr>
            <a:normAutofit/>
          </a:bodyPr>
          <a:lstStyle/>
          <a:p>
            <a:r>
              <a:rPr lang="en-US" sz="3200" b="1" dirty="0" smtClean="0">
                <a:solidFill>
                  <a:srgbClr val="800000"/>
                </a:solidFill>
                <a:effectLst>
                  <a:outerShdw blurRad="38100" dist="38100" dir="2700000" algn="tl">
                    <a:srgbClr val="000000">
                      <a:alpha val="43137"/>
                    </a:srgbClr>
                  </a:outerShdw>
                </a:effectLst>
              </a:rPr>
              <a:t>THE DISCIPLINE </a:t>
            </a:r>
            <a:r>
              <a:rPr lang="en-US" sz="3200" b="1" dirty="0">
                <a:solidFill>
                  <a:srgbClr val="800000"/>
                </a:solidFill>
                <a:effectLst>
                  <a:outerShdw blurRad="38100" dist="38100" dir="2700000" algn="tl">
                    <a:srgbClr val="000000">
                      <a:alpha val="43137"/>
                    </a:srgbClr>
                  </a:outerShdw>
                </a:effectLst>
              </a:rPr>
              <a:t>DEVELOPER:</a:t>
            </a:r>
            <a:endParaRPr lang="uk-UA" sz="3200" b="1" dirty="0">
              <a:solidFill>
                <a:srgbClr val="800000"/>
              </a:solidFill>
              <a:effectLst>
                <a:outerShdw blurRad="38100" dist="38100" dir="2700000" algn="tl">
                  <a:srgbClr val="000000">
                    <a:alpha val="43137"/>
                  </a:srgbClr>
                </a:outerShdw>
              </a:effectLst>
            </a:endParaRPr>
          </a:p>
        </p:txBody>
      </p:sp>
      <p:sp>
        <p:nvSpPr>
          <p:cNvPr id="4" name="TextBox 3"/>
          <p:cNvSpPr txBox="1"/>
          <p:nvPr/>
        </p:nvSpPr>
        <p:spPr>
          <a:xfrm>
            <a:off x="1331640" y="2000240"/>
            <a:ext cx="7383764" cy="1846659"/>
          </a:xfrm>
          <a:prstGeom prst="rect">
            <a:avLst/>
          </a:prstGeom>
          <a:noFill/>
        </p:spPr>
        <p:txBody>
          <a:bodyPr wrap="square" rtlCol="0">
            <a:spAutoFit/>
          </a:bodyPr>
          <a:lstStyle/>
          <a:p>
            <a:pPr marL="342900" lvl="0" indent="-342900">
              <a:spcAft>
                <a:spcPts val="1800"/>
              </a:spcAft>
              <a:buClr>
                <a:srgbClr val="800000"/>
              </a:buClr>
              <a:buFont typeface="Wingdings" panose="05000000000000000000" pitchFamily="2" charset="2"/>
              <a:buChar char="v"/>
            </a:pPr>
            <a:r>
              <a:rPr lang="en-US" sz="3200" b="1" dirty="0">
                <a:solidFill>
                  <a:srgbClr val="800000"/>
                </a:solidFill>
                <a:effectLst>
                  <a:outerShdw blurRad="38100" dist="38100" dir="2700000" algn="tl">
                    <a:srgbClr val="000000">
                      <a:alpha val="43137"/>
                    </a:srgbClr>
                  </a:outerShdw>
                </a:effectLst>
              </a:rPr>
              <a:t>lecturer, </a:t>
            </a:r>
            <a:r>
              <a:rPr lang="en-US" sz="3200" b="1" dirty="0" smtClean="0">
                <a:solidFill>
                  <a:srgbClr val="800000"/>
                </a:solidFill>
                <a:effectLst>
                  <a:outerShdw blurRad="38100" dist="38100" dir="2700000" algn="tl">
                    <a:srgbClr val="000000">
                      <a:alpha val="43137"/>
                    </a:srgbClr>
                  </a:outerShdw>
                </a:effectLst>
              </a:rPr>
              <a:t>PhD</a:t>
            </a:r>
          </a:p>
          <a:p>
            <a:pPr>
              <a:spcAft>
                <a:spcPts val="1800"/>
              </a:spcAft>
              <a:buClr>
                <a:srgbClr val="800000"/>
              </a:buClr>
            </a:pPr>
            <a:r>
              <a:rPr lang="en-US" sz="3200" b="1" dirty="0" smtClean="0">
                <a:solidFill>
                  <a:schemeClr val="accent6">
                    <a:lumMod val="50000"/>
                  </a:schemeClr>
                </a:solidFill>
                <a:effectLst>
                  <a:outerShdw blurRad="38100" dist="38100" dir="2700000" algn="tl">
                    <a:srgbClr val="000000">
                      <a:alpha val="43137"/>
                    </a:srgbClr>
                  </a:outerShdw>
                </a:effectLst>
              </a:rPr>
              <a:t>   </a:t>
            </a:r>
            <a:r>
              <a:rPr lang="en-US" sz="3200" b="1" dirty="0" err="1" smtClean="0">
                <a:solidFill>
                  <a:schemeClr val="accent6">
                    <a:lumMod val="50000"/>
                  </a:schemeClr>
                </a:solidFill>
                <a:effectLst>
                  <a:outerShdw blurRad="38100" dist="38100" dir="2700000" algn="tl">
                    <a:srgbClr val="000000">
                      <a:alpha val="43137"/>
                    </a:srgbClr>
                  </a:outerShdw>
                </a:effectLst>
              </a:rPr>
              <a:t>Zharlinska</a:t>
            </a:r>
            <a:r>
              <a:rPr lang="en-US" sz="3200" b="1" dirty="0" smtClean="0">
                <a:solidFill>
                  <a:schemeClr val="accent6">
                    <a:lumMod val="50000"/>
                  </a:schemeClr>
                </a:solidFill>
                <a:effectLst>
                  <a:outerShdw blurRad="38100" dist="38100" dir="2700000" algn="tl">
                    <a:srgbClr val="000000">
                      <a:alpha val="43137"/>
                    </a:srgbClr>
                  </a:outerShdw>
                </a:effectLst>
              </a:rPr>
              <a:t>  </a:t>
            </a:r>
            <a:r>
              <a:rPr lang="en-US" sz="3200" b="1" dirty="0">
                <a:solidFill>
                  <a:schemeClr val="accent6">
                    <a:lumMod val="50000"/>
                  </a:schemeClr>
                </a:solidFill>
                <a:effectLst>
                  <a:outerShdw blurRad="38100" dist="38100" dir="2700000" algn="tl">
                    <a:srgbClr val="000000">
                      <a:alpha val="43137"/>
                    </a:srgbClr>
                  </a:outerShdw>
                </a:effectLst>
              </a:rPr>
              <a:t>Raisa</a:t>
            </a:r>
            <a:endParaRPr lang="uk-UA" sz="3200" b="1" dirty="0">
              <a:solidFill>
                <a:schemeClr val="accent6">
                  <a:lumMod val="50000"/>
                </a:schemeClr>
              </a:solidFill>
              <a:effectLst>
                <a:outerShdw blurRad="38100" dist="38100" dir="2700000" algn="tl">
                  <a:srgbClr val="000000">
                    <a:alpha val="43137"/>
                  </a:srgbClr>
                </a:outerShdw>
              </a:effectLst>
            </a:endParaRPr>
          </a:p>
          <a:p>
            <a:pPr marL="342900" lvl="0" indent="-342900">
              <a:spcAft>
                <a:spcPts val="1800"/>
              </a:spcAft>
              <a:buClr>
                <a:srgbClr val="800000"/>
              </a:buClr>
              <a:buFont typeface="Wingdings" panose="05000000000000000000" pitchFamily="2" charset="2"/>
              <a:buChar char="v"/>
            </a:pPr>
            <a:endParaRPr lang="uk-UA" sz="2000" b="1" dirty="0">
              <a:solidFill>
                <a:srgbClr val="8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5" name="Picture 2" descr="http://www.dabi.gov.ua/images/zak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4968465"/>
            <a:ext cx="1793502" cy="1184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493623"/>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1151</TotalTime>
  <Words>332</Words>
  <Application>Microsoft Office PowerPoint</Application>
  <PresentationFormat>Экран (4:3)</PresentationFormat>
  <Paragraphs>32</Paragraphs>
  <Slides>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Легкий дым</vt:lpstr>
      <vt:lpstr>Презентация PowerPoint</vt:lpstr>
      <vt:lpstr>THE DISCIPLINE OBJECTIVES</vt:lpstr>
      <vt:lpstr>Презентация PowerPoint</vt:lpstr>
      <vt:lpstr>MAIN TASKS OF THE DISCIPLINE:</vt:lpstr>
      <vt:lpstr>THE DISCIPLINE DEVELOPER: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Star mega</dc:creator>
  <cp:lastModifiedBy>USER</cp:lastModifiedBy>
  <cp:revision>126</cp:revision>
  <dcterms:created xsi:type="dcterms:W3CDTF">2015-10-12T07:14:53Z</dcterms:created>
  <dcterms:modified xsi:type="dcterms:W3CDTF">2022-05-12T13:17:14Z</dcterms:modified>
</cp:coreProperties>
</file>