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4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4962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7492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6366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345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731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7201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18630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745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906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1144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4729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269BF-D2CD-414D-BF22-91313DA77C06}" type="datetimeFigureOut">
              <a:rPr lang="uk-UA" smtClean="0"/>
              <a:t>14.04.2021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C4292-400C-4FAA-A01F-0E8B3B772C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70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316821"/>
            <a:ext cx="6645729" cy="978579"/>
          </a:xfrm>
        </p:spPr>
        <p:txBody>
          <a:bodyPr>
            <a:noAutofit/>
          </a:bodyPr>
          <a:lstStyle/>
          <a:p>
            <a:r>
              <a:rPr lang="en-US" sz="2000" b="1" dirty="0" smtClean="0"/>
              <a:t>Vinnitsa National </a:t>
            </a:r>
            <a:r>
              <a:rPr lang="en-US" sz="2000" b="1" dirty="0" err="1" smtClean="0"/>
              <a:t>Pirogov</a:t>
            </a:r>
            <a:r>
              <a:rPr lang="en-US" sz="2000" b="1" dirty="0" smtClean="0"/>
              <a:t> Memorial Medical University</a:t>
            </a:r>
            <a:br>
              <a:rPr lang="en-US" sz="2000" b="1" dirty="0" smtClean="0"/>
            </a:br>
            <a:r>
              <a:rPr lang="en-US" sz="2000" b="1" dirty="0" err="1" smtClean="0"/>
              <a:t>Paediatric</a:t>
            </a:r>
            <a:r>
              <a:rPr lang="en-US" sz="2000" b="1" dirty="0" smtClean="0"/>
              <a:t> Department </a:t>
            </a:r>
            <a:r>
              <a:rPr lang="uk-UA" sz="2000" b="1" dirty="0" smtClean="0"/>
              <a:t>№2</a:t>
            </a:r>
            <a:endParaRPr lang="uk-UA" sz="2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19325"/>
            <a:ext cx="7315200" cy="1828800"/>
          </a:xfrm>
        </p:spPr>
        <p:txBody>
          <a:bodyPr>
            <a:normAutofit/>
          </a:bodyPr>
          <a:lstStyle/>
          <a:p>
            <a:r>
              <a:rPr lang="en-US" sz="5400" b="1" dirty="0">
                <a:solidFill>
                  <a:srgbClr val="FF0000"/>
                </a:solidFill>
              </a:rPr>
              <a:t>PEDIATRIC RARE DISEASES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92227" y="4343400"/>
            <a:ext cx="5416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(elective course for 5th year students)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 field of knowledge 22 "Health care"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Specialty 222 "Medicine"</a:t>
            </a:r>
            <a:endParaRPr lang="uk-UA" sz="2400" dirty="0">
              <a:solidFill>
                <a:schemeClr val="tx1"/>
              </a:solidFill>
            </a:endParaRPr>
          </a:p>
        </p:txBody>
      </p:sp>
      <p:pic>
        <p:nvPicPr>
          <p:cNvPr id="7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028873"/>
            <a:ext cx="2755392" cy="2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883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The purpose of the course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1600200"/>
            <a:ext cx="4191000" cy="48006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to </a:t>
            </a:r>
            <a:r>
              <a:rPr lang="en-US" dirty="0"/>
              <a:t>deepen the theoretical knowledge and practical skills for 5th year students in early diagnosis, the principles of treatment of </a:t>
            </a:r>
            <a:r>
              <a:rPr lang="en-US" dirty="0" smtClean="0"/>
              <a:t>rare and orphan </a:t>
            </a:r>
            <a:r>
              <a:rPr lang="en-US" dirty="0"/>
              <a:t>diseases.</a:t>
            </a:r>
            <a:endParaRPr lang="uk-UA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4450080" cy="333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757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Course objectives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391274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/>
              <a:t>To establish a probable </a:t>
            </a:r>
            <a:r>
              <a:rPr lang="en-US" dirty="0" err="1"/>
              <a:t>nosological</a:t>
            </a:r>
            <a:r>
              <a:rPr lang="en-US" dirty="0"/>
              <a:t> or </a:t>
            </a:r>
            <a:r>
              <a:rPr lang="en-US" dirty="0" err="1"/>
              <a:t>syndromic</a:t>
            </a:r>
            <a:r>
              <a:rPr lang="en-US" dirty="0"/>
              <a:t> preliminary clinical diagnosis </a:t>
            </a:r>
            <a:r>
              <a:rPr lang="en-US" dirty="0" smtClean="0"/>
              <a:t>of orphan </a:t>
            </a:r>
            <a:r>
              <a:rPr lang="en-US" dirty="0"/>
              <a:t>disease according to standard methods, using preliminary data of the patient's anamnesis, data of the patient's examination, knowledge about the person, his organs and </a:t>
            </a:r>
            <a:r>
              <a:rPr lang="en-US" dirty="0" smtClean="0"/>
              <a:t>systems</a:t>
            </a:r>
          </a:p>
          <a:p>
            <a:pPr algn="just"/>
            <a:r>
              <a:rPr lang="en-US" dirty="0" smtClean="0"/>
              <a:t>Collect </a:t>
            </a:r>
            <a:r>
              <a:rPr lang="en-US" dirty="0"/>
              <a:t>information about the general condition of the </a:t>
            </a:r>
            <a:r>
              <a:rPr lang="en-US" dirty="0" smtClean="0"/>
              <a:t>patient</a:t>
            </a:r>
          </a:p>
          <a:p>
            <a:pPr algn="just"/>
            <a:r>
              <a:rPr lang="en-US" dirty="0" smtClean="0"/>
              <a:t>Ability </a:t>
            </a:r>
            <a:r>
              <a:rPr lang="en-US" dirty="0"/>
              <a:t>to describe the phenotype, assess the psychomotor and physical development of the patient, collect information about hereditary history, condition of organs and </a:t>
            </a:r>
            <a:r>
              <a:rPr lang="en-US" dirty="0" smtClean="0"/>
              <a:t>systems</a:t>
            </a:r>
          </a:p>
        </p:txBody>
      </p:sp>
      <p:pic>
        <p:nvPicPr>
          <p:cNvPr id="5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003" y="4704206"/>
            <a:ext cx="3438525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35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Course objectives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Ability to compile a pedigree of the patient</a:t>
            </a:r>
          </a:p>
          <a:p>
            <a:r>
              <a:rPr lang="en-US" dirty="0" smtClean="0"/>
              <a:t>Evaluate cytogenetic examination data</a:t>
            </a:r>
          </a:p>
          <a:p>
            <a:r>
              <a:rPr lang="en-US" dirty="0" smtClean="0"/>
              <a:t>Evaluate biochemical survey data</a:t>
            </a:r>
          </a:p>
          <a:p>
            <a:r>
              <a:rPr lang="en-US" dirty="0" smtClean="0"/>
              <a:t>Evaluate the data of molecular genetic tests</a:t>
            </a:r>
            <a:endParaRPr lang="uk-UA" dirty="0" smtClean="0"/>
          </a:p>
        </p:txBody>
      </p:sp>
      <p:pic>
        <p:nvPicPr>
          <p:cNvPr id="4100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6501"/>
            <a:ext cx="44196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886200"/>
            <a:ext cx="4724400" cy="180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419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Parts of the subject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>
          <a:xfrm>
            <a:off x="68460" y="1387475"/>
            <a:ext cx="7018140" cy="2376489"/>
          </a:xfrm>
        </p:spPr>
        <p:txBody>
          <a:bodyPr/>
          <a:lstStyle/>
          <a:p>
            <a:pPr algn="ctr"/>
            <a:r>
              <a:rPr lang="en-US" dirty="0"/>
              <a:t>to make the plan of inspection and to analyze the data of laboratory and instrumental </a:t>
            </a:r>
            <a:r>
              <a:rPr lang="en-US" dirty="0" smtClean="0"/>
              <a:t>tests </a:t>
            </a:r>
            <a:r>
              <a:rPr lang="en-US" dirty="0"/>
              <a:t>at a typical course of orphan </a:t>
            </a:r>
            <a:r>
              <a:rPr lang="en-US" dirty="0" smtClean="0"/>
              <a:t>and rare diseases</a:t>
            </a:r>
            <a:endParaRPr lang="ru-RU" dirty="0" smtClean="0"/>
          </a:p>
          <a:p>
            <a:pPr algn="ctr" eaLnBrk="1" hangingPunct="1"/>
            <a:endParaRPr lang="ru-RU" dirty="0" smtClean="0"/>
          </a:p>
          <a:p>
            <a:pPr algn="ctr" eaLnBrk="1" hangingPunct="1"/>
            <a:endParaRPr lang="ru-RU" dirty="0" smtClean="0"/>
          </a:p>
          <a:p>
            <a:pPr algn="ctr" eaLnBrk="1" hangingPunct="1"/>
            <a:endParaRPr lang="uk-UA" dirty="0" smtClean="0"/>
          </a:p>
          <a:p>
            <a:pPr algn="ctr" eaLnBrk="1" hangingPunct="1"/>
            <a:endParaRPr lang="ru-RU" dirty="0" smtClean="0"/>
          </a:p>
          <a:p>
            <a:pPr algn="ctr" eaLnBrk="1" hangingPunct="1"/>
            <a:endParaRPr lang="ru-RU" dirty="0" smtClean="0"/>
          </a:p>
        </p:txBody>
      </p:sp>
      <p:pic>
        <p:nvPicPr>
          <p:cNvPr id="614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54" y="3763964"/>
            <a:ext cx="1895475" cy="251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619" y="3995739"/>
            <a:ext cx="2313385" cy="205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76" y="1719263"/>
            <a:ext cx="1851422" cy="185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997" y="3856038"/>
            <a:ext cx="2427684" cy="242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744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341" y="1730376"/>
            <a:ext cx="2624138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Parts of the subject</a:t>
            </a:r>
            <a:endParaRPr lang="ru-RU" sz="4000" b="1" dirty="0" smtClean="0">
              <a:solidFill>
                <a:srgbClr val="FF0000"/>
              </a:solidFill>
            </a:endParaRPr>
          </a:p>
        </p:txBody>
      </p:sp>
      <p:sp>
        <p:nvSpPr>
          <p:cNvPr id="7172" name="Объект 2"/>
          <p:cNvSpPr>
            <a:spLocks noGrp="1"/>
          </p:cNvSpPr>
          <p:nvPr>
            <p:ph idx="1"/>
          </p:nvPr>
        </p:nvSpPr>
        <p:spPr>
          <a:xfrm>
            <a:off x="205979" y="1524000"/>
            <a:ext cx="5890021" cy="237921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/>
              <a:t>to carry out differential diagnostics and to make the preliminary diagnosis at a typical course of </a:t>
            </a:r>
            <a:r>
              <a:rPr lang="en-US" dirty="0" smtClean="0"/>
              <a:t>rare and orphan diseases</a:t>
            </a:r>
            <a:endParaRPr lang="ru-RU" sz="3200" dirty="0" smtClean="0"/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878" y="3903219"/>
            <a:ext cx="2081213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341" y="4188620"/>
            <a:ext cx="214312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052889"/>
            <a:ext cx="2651522" cy="265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0775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Parts of the subject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>
          <a:xfrm>
            <a:off x="134541" y="1797050"/>
            <a:ext cx="6952059" cy="2012950"/>
          </a:xfrm>
        </p:spPr>
        <p:txBody>
          <a:bodyPr/>
          <a:lstStyle/>
          <a:p>
            <a:pPr algn="ctr">
              <a:defRPr/>
            </a:pPr>
            <a:r>
              <a:rPr lang="en-US" dirty="0"/>
              <a:t>possession of the principles of treatment, rehabilitation of patients with </a:t>
            </a:r>
            <a:r>
              <a:rPr lang="en-US" dirty="0" smtClean="0"/>
              <a:t>rare and orphan diseases</a:t>
            </a:r>
            <a:endParaRPr lang="ru-RU" sz="3200" dirty="0" smtClean="0"/>
          </a:p>
        </p:txBody>
      </p:sp>
      <p:pic>
        <p:nvPicPr>
          <p:cNvPr id="819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402931"/>
            <a:ext cx="2762250" cy="206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912" y="4230688"/>
            <a:ext cx="2719388" cy="241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860" y="1601788"/>
            <a:ext cx="177165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135438"/>
            <a:ext cx="2281238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1097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238</Words>
  <Application>Microsoft Office PowerPoint</Application>
  <PresentationFormat>Экран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Vinnitsa National Pirogov Memorial Medical University Paediatric Department №2</vt:lpstr>
      <vt:lpstr>The purpose of the course</vt:lpstr>
      <vt:lpstr>Course objectives</vt:lpstr>
      <vt:lpstr>Course objectives</vt:lpstr>
      <vt:lpstr>Parts of the subject</vt:lpstr>
      <vt:lpstr>Parts of the subject</vt:lpstr>
      <vt:lpstr>Parts of the subject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Vinnitsa National Pirogov Memorial Medical University Paediatric Department №2</dc:title>
  <dc:creator>HP</dc:creator>
  <cp:lastModifiedBy>Дмитрий Каленюк</cp:lastModifiedBy>
  <cp:revision>4</cp:revision>
  <dcterms:created xsi:type="dcterms:W3CDTF">2020-12-23T08:51:01Z</dcterms:created>
  <dcterms:modified xsi:type="dcterms:W3CDTF">2021-04-14T18:56:11Z</dcterms:modified>
</cp:coreProperties>
</file>