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4" r:id="rId4"/>
    <p:sldId id="266" r:id="rId5"/>
    <p:sldId id="263" r:id="rId6"/>
    <p:sldId id="267" r:id="rId7"/>
    <p:sldId id="268" r:id="rId8"/>
    <p:sldId id="265" r:id="rId9"/>
    <p:sldId id="26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40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967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070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867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038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97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654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624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021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412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18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387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1892032" y="195850"/>
            <a:ext cx="4968552" cy="114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en-GB" sz="1800" b="1" dirty="0">
                <a:latin typeface="Calibri" pitchFamily="34" charset="0"/>
              </a:rPr>
              <a:t>National </a:t>
            </a:r>
            <a:r>
              <a:rPr lang="en-GB" sz="1800" b="1" dirty="0" err="1">
                <a:latin typeface="Calibri" pitchFamily="34" charset="0"/>
              </a:rPr>
              <a:t>Pirogov</a:t>
            </a:r>
            <a:r>
              <a:rPr lang="en-GB" sz="1800" b="1" dirty="0">
                <a:latin typeface="Calibri" pitchFamily="34" charset="0"/>
              </a:rPr>
              <a:t> Memorial Medical University, </a:t>
            </a:r>
            <a:r>
              <a:rPr lang="en-GB" sz="1800" b="1" dirty="0" err="1">
                <a:latin typeface="Calibri" pitchFamily="34" charset="0"/>
              </a:rPr>
              <a:t>Vinnytsya</a:t>
            </a:r>
            <a:endParaRPr lang="uk-UA" sz="1800" b="1" dirty="0">
              <a:latin typeface="Calibri" pitchFamily="34" charset="0"/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en-GB" sz="1800" b="1" dirty="0">
                <a:latin typeface="Calibri" pitchFamily="34" charset="0"/>
              </a:rPr>
              <a:t>Paediatric department 2</a:t>
            </a:r>
            <a:br>
              <a:rPr lang="en-GB" sz="1800" b="1" dirty="0">
                <a:latin typeface="Calibri" pitchFamily="34" charset="0"/>
              </a:rPr>
            </a:br>
            <a:r>
              <a:rPr lang="en-GB" sz="1800" b="1" dirty="0">
                <a:latin typeface="Calibri" pitchFamily="34" charset="0"/>
              </a:rPr>
              <a:t>Head of the department</a:t>
            </a:r>
            <a:r>
              <a:rPr lang="uk-UA" sz="1800" b="1" dirty="0">
                <a:latin typeface="Calibri" pitchFamily="34" charset="0"/>
              </a:rPr>
              <a:t>: </a:t>
            </a:r>
            <a:r>
              <a:rPr lang="en-GB" sz="1800" b="1" dirty="0">
                <a:latin typeface="Calibri" pitchFamily="34" charset="0"/>
              </a:rPr>
              <a:t>prof. </a:t>
            </a:r>
            <a:r>
              <a:rPr lang="en-GB" sz="1800" b="1" dirty="0" err="1">
                <a:latin typeface="Calibri" pitchFamily="34" charset="0"/>
              </a:rPr>
              <a:t>Dudnyk</a:t>
            </a:r>
            <a:r>
              <a:rPr lang="en-GB" sz="1800" b="1" dirty="0">
                <a:latin typeface="Calibri" pitchFamily="34" charset="0"/>
              </a:rPr>
              <a:t> V.M.</a:t>
            </a:r>
            <a:endParaRPr lang="uk-UA" sz="1800" b="1" dirty="0">
              <a:latin typeface="Calibri" pitchFamily="34" charset="0"/>
            </a:endParaRPr>
          </a:p>
        </p:txBody>
      </p:sp>
      <p:pic>
        <p:nvPicPr>
          <p:cNvPr id="5" name="Picture 3" descr="Gerb_RJ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77994" y="188641"/>
            <a:ext cx="1169670" cy="1689032"/>
          </a:xfrm>
          <a:prstGeom prst="rect">
            <a:avLst/>
          </a:prstGeom>
          <a:noFill/>
        </p:spPr>
      </p:pic>
      <p:sp>
        <p:nvSpPr>
          <p:cNvPr id="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299592" y="4108703"/>
            <a:ext cx="6400800" cy="1752600"/>
          </a:xfrm>
        </p:spPr>
        <p:txBody>
          <a:bodyPr rtlCol="0">
            <a:normAutofit fontScale="900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dirty="0"/>
              <a:t/>
            </a:r>
            <a:br>
              <a:rPr lang="en-US" sz="2800" b="1" dirty="0"/>
            </a:br>
            <a:r>
              <a:rPr lang="uk-UA" sz="2800" b="1" dirty="0"/>
              <a:t/>
            </a:r>
            <a:br>
              <a:rPr lang="uk-UA" sz="2800" b="1" dirty="0"/>
            </a:br>
            <a:r>
              <a:rPr lang="uk-UA" sz="3600" dirty="0">
                <a:solidFill>
                  <a:srgbClr val="FF3300"/>
                </a:solidFill>
                <a:latin typeface="Comic Sans MS" pitchFamily="66" charset="0"/>
              </a:rPr>
              <a:t> </a:t>
            </a:r>
            <a:r>
              <a:rPr lang="uk-UA" sz="4000" i="1" dirty="0">
                <a:latin typeface="Times New Roman" pitchFamily="18" charset="0"/>
              </a:rPr>
              <a:t/>
            </a:r>
            <a:br>
              <a:rPr lang="uk-UA" sz="4000" i="1" dirty="0">
                <a:latin typeface="Times New Roman" pitchFamily="18" charset="0"/>
              </a:rPr>
            </a:br>
            <a:endParaRPr lang="uk-UA" sz="4000" i="1" dirty="0">
              <a:latin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611560" y="1943645"/>
            <a:ext cx="7776864" cy="41177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en-US" sz="6200" b="1" dirty="0">
                <a:latin typeface="+mj-lt"/>
                <a:ea typeface="+mj-ea"/>
                <a:cs typeface="+mj-cs"/>
              </a:rPr>
              <a:t>Selected questions of pediatric </a:t>
            </a:r>
            <a:r>
              <a:rPr lang="en-US" sz="6200" b="1" dirty="0" smtClean="0">
                <a:latin typeface="+mj-lt"/>
                <a:ea typeface="+mj-ea"/>
                <a:cs typeface="+mj-cs"/>
              </a:rPr>
              <a:t>cardiology</a:t>
            </a:r>
          </a:p>
          <a:p>
            <a:pPr lvl="0" algn="ctr">
              <a:spcBef>
                <a:spcPct val="0"/>
              </a:spcBef>
              <a:defRPr/>
            </a:pPr>
            <a:endParaRPr kumimoji="0" lang="en-US" sz="6200" b="1" i="1" u="none" strike="noStrike" kern="1200" cap="none" spc="0" normalizeH="0" baseline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  <a:defRPr/>
            </a:pPr>
            <a:r>
              <a:rPr kumimoji="0" lang="uk-UA" sz="6200" b="1" i="1" u="none" strike="noStrike" kern="1200" cap="none" spc="0" normalizeH="0" baseline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0" lang="en-GB" sz="6200" b="1" i="1" u="none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elective discipline for </a:t>
            </a:r>
            <a:r>
              <a:rPr kumimoji="0" lang="uk-UA" sz="6200" b="1" i="1" u="none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5</a:t>
            </a:r>
            <a:r>
              <a:rPr kumimoji="0" lang="en-GB" sz="6200" b="1" i="1" u="none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years students</a:t>
            </a:r>
            <a:r>
              <a:rPr kumimoji="0" lang="uk-UA" sz="6200" b="1" i="1" u="none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6200" b="1" i="1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uk-UA" sz="6200" b="1" dirty="0" smtClean="0">
                <a:solidFill>
                  <a:prstClr val="black"/>
                </a:solidFill>
                <a:latin typeface="+mj-lt"/>
              </a:rPr>
              <a:t>   </a:t>
            </a:r>
            <a:r>
              <a:rPr lang="en-GB" sz="6200" b="1" dirty="0">
                <a:solidFill>
                  <a:prstClr val="black"/>
                </a:solidFill>
                <a:latin typeface="+mj-lt"/>
              </a:rPr>
              <a:t>Field of knowledge</a:t>
            </a:r>
            <a:r>
              <a:rPr lang="uk-UA" sz="6200" b="1" dirty="0">
                <a:solidFill>
                  <a:prstClr val="black"/>
                </a:solidFill>
                <a:latin typeface="+mj-lt"/>
              </a:rPr>
              <a:t> </a:t>
            </a:r>
            <a:r>
              <a:rPr lang="uk-UA" sz="6200" dirty="0">
                <a:solidFill>
                  <a:prstClr val="black"/>
                </a:solidFill>
                <a:latin typeface="+mj-lt"/>
              </a:rPr>
              <a:t>22 «</a:t>
            </a:r>
            <a:r>
              <a:rPr lang="en-GB" sz="6200" dirty="0">
                <a:solidFill>
                  <a:prstClr val="black"/>
                </a:solidFill>
                <a:latin typeface="+mj-lt"/>
              </a:rPr>
              <a:t>Health care</a:t>
            </a:r>
            <a:r>
              <a:rPr lang="uk-UA" sz="6200" dirty="0">
                <a:solidFill>
                  <a:prstClr val="black"/>
                </a:solidFill>
                <a:latin typeface="+mj-lt"/>
              </a:rPr>
              <a:t>»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en-US" sz="6100" b="1" dirty="0">
                <a:solidFill>
                  <a:prstClr val="black"/>
                </a:solidFill>
                <a:latin typeface="+mj-lt"/>
              </a:rPr>
              <a:t>   </a:t>
            </a:r>
            <a:r>
              <a:rPr lang="uk-UA" sz="6100" b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6100" b="1" dirty="0">
                <a:solidFill>
                  <a:prstClr val="black"/>
                </a:solidFill>
                <a:latin typeface="+mj-lt"/>
              </a:rPr>
              <a:t>Speciality</a:t>
            </a:r>
            <a:r>
              <a:rPr lang="uk-UA" sz="6100" b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US" sz="6100" dirty="0">
                <a:solidFill>
                  <a:prstClr val="black"/>
                </a:solidFill>
                <a:latin typeface="+mj-lt"/>
              </a:rPr>
              <a:t>222</a:t>
            </a:r>
            <a:r>
              <a:rPr lang="uk-UA" sz="6100" dirty="0">
                <a:solidFill>
                  <a:prstClr val="black"/>
                </a:solidFill>
                <a:latin typeface="+mj-lt"/>
                <a:ea typeface="Times New Roman"/>
              </a:rPr>
              <a:t> </a:t>
            </a:r>
            <a:r>
              <a:rPr lang="uk-UA" sz="6100" dirty="0">
                <a:solidFill>
                  <a:prstClr val="black"/>
                </a:solidFill>
                <a:latin typeface="+mj-lt"/>
              </a:rPr>
              <a:t> «</a:t>
            </a:r>
            <a:r>
              <a:rPr lang="en-GB" sz="6100" dirty="0">
                <a:solidFill>
                  <a:prstClr val="black"/>
                </a:solidFill>
                <a:latin typeface="+mj-lt"/>
              </a:rPr>
              <a:t>Medicine</a:t>
            </a:r>
            <a:r>
              <a:rPr lang="uk-UA" sz="6100" dirty="0">
                <a:solidFill>
                  <a:prstClr val="black"/>
                </a:solidFill>
                <a:latin typeface="+mj-lt"/>
              </a:rPr>
              <a:t>»</a:t>
            </a:r>
            <a:endParaRPr lang="uk-UA" sz="5300" b="1" i="1" dirty="0">
              <a:solidFill>
                <a:prstClr val="black"/>
              </a:solidFill>
              <a:latin typeface="+mj-lt"/>
              <a:ea typeface="+mj-ea"/>
              <a:cs typeface="+mj-cs"/>
            </a:endParaRPr>
          </a:p>
          <a:p>
            <a:pPr lvl="0">
              <a:lnSpc>
                <a:spcPct val="170000"/>
              </a:lnSpc>
              <a:spcBef>
                <a:spcPct val="20000"/>
              </a:spcBef>
            </a:pPr>
            <a:r>
              <a:rPr lang="uk-UA" sz="6200" b="1" dirty="0">
                <a:solidFill>
                  <a:prstClr val="black"/>
                </a:solidFill>
                <a:latin typeface="+mj-lt"/>
              </a:rPr>
              <a:t> </a:t>
            </a:r>
            <a:endParaRPr kumimoji="0" lang="uk-UA" sz="53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732240" y="5661248"/>
            <a:ext cx="24117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000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826" y="908720"/>
            <a:ext cx="1652587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5772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Purpose of the study discipline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573" y="980728"/>
            <a:ext cx="5987008" cy="5073427"/>
          </a:xfrm>
        </p:spPr>
        <p:txBody>
          <a:bodyPr>
            <a:normAutofit/>
          </a:bodyPr>
          <a:lstStyle/>
          <a:p>
            <a:pPr algn="just"/>
            <a:r>
              <a:rPr lang="en-GB" sz="2400" dirty="0">
                <a:solidFill>
                  <a:srgbClr val="000000"/>
                </a:solidFill>
                <a:effectLst/>
                <a:latin typeface="+mj-lt"/>
                <a:ea typeface="Times New Roman"/>
              </a:rPr>
              <a:t>Improvement of the theoretical knowledge of students through the study of the topics dedicated to pathology of the cardio-vascular system in children that where not involved to the standard programme of the discipline</a:t>
            </a:r>
            <a:endParaRPr lang="ru-RU" sz="2400" dirty="0">
              <a:solidFill>
                <a:srgbClr val="000000"/>
              </a:solidFill>
              <a:effectLst/>
              <a:latin typeface="+mj-lt"/>
              <a:ea typeface="Times New Roman"/>
            </a:endParaRPr>
          </a:p>
          <a:p>
            <a:pPr algn="just"/>
            <a:endParaRPr lang="uk-UA" sz="2400" dirty="0">
              <a:solidFill>
                <a:srgbClr val="000000"/>
              </a:solidFill>
              <a:effectLst/>
              <a:latin typeface="+mj-lt"/>
              <a:ea typeface="Times New Roman"/>
            </a:endParaRPr>
          </a:p>
          <a:p>
            <a:pPr algn="just"/>
            <a:r>
              <a:rPr lang="en-GB" sz="2400" dirty="0">
                <a:solidFill>
                  <a:srgbClr val="000000"/>
                </a:solidFill>
                <a:effectLst/>
                <a:latin typeface="+mj-lt"/>
                <a:ea typeface="Times New Roman"/>
              </a:rPr>
              <a:t>Improvement and assimilation of the practical skills, achievement of the professional skills of the general practitioners for the individual work and intime diagnosing of cardiological pathology in children</a:t>
            </a:r>
            <a:endParaRPr lang="ru-RU" sz="2400" dirty="0"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49592"/>
            <a:ext cx="1816100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937" y="4581128"/>
            <a:ext cx="2554287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5198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559" y="0"/>
            <a:ext cx="8229600" cy="1141396"/>
          </a:xfrm>
        </p:spPr>
        <p:txBody>
          <a:bodyPr>
            <a:normAutofit/>
          </a:bodyPr>
          <a:lstStyle/>
          <a:p>
            <a:r>
              <a:rPr lang="en-GB" sz="2400" b="1" dirty="0"/>
              <a:t>Description of the discipline</a:t>
            </a:r>
            <a:r>
              <a:rPr lang="uk-UA" sz="2400" b="1" dirty="0"/>
              <a:t/>
            </a:r>
            <a:br>
              <a:rPr lang="uk-UA" sz="2400" b="1" dirty="0"/>
            </a:br>
            <a:r>
              <a:rPr lang="en-GB" sz="2400" b="1" u="sng" dirty="0"/>
              <a:t>Topics of the practical classes</a:t>
            </a:r>
            <a:endParaRPr lang="ru-RU" sz="2400" b="1" u="sng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54E46E4-7446-43D1-8A73-A8AD5E8C1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401323"/>
              </p:ext>
            </p:extLst>
          </p:nvPr>
        </p:nvGraphicFramePr>
        <p:xfrm>
          <a:off x="1939319" y="1124744"/>
          <a:ext cx="6096000" cy="4896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1345361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Name of the topic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76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1. Complicated rhythm and conduction disorders in children. Emergencies in cases of paroxysmal tachycardias and Adams Stokes syndrome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86014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2. Critical congenital heart diseases: clinical signs, diagnostic approach, treatment and transporting. Algorithms of action when congenital heart disease is suspected, detecting of the heart murmur, cyanosis in new-borns. Emergencies in congenital heart diseases.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6901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3. Primary and secondary arterial hypertension in children. Differential diagnose, treatment, further check in. Emergencies in hypertensive default.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3493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4. Differential diagnose of the arthritis in children. Juvenile idiopathic arthritis, diagnostic and treatment approach.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0313770"/>
                  </a:ext>
                </a:extLst>
              </a:tr>
              <a:tr h="593784">
                <a:tc>
                  <a:txBody>
                    <a:bodyPr/>
                    <a:lstStyle/>
                    <a:p>
                      <a:r>
                        <a:rPr lang="en-GB" dirty="0"/>
                        <a:t>5. Final class – topical discussion of the clinical cases.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9072908"/>
                  </a:ext>
                </a:extLst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9439"/>
            <a:ext cx="1584176" cy="1189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240"/>
            <a:ext cx="1907704" cy="1432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6067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531"/>
            <a:ext cx="8229600" cy="900189"/>
          </a:xfrm>
        </p:spPr>
        <p:txBody>
          <a:bodyPr>
            <a:normAutofit fontScale="90000"/>
          </a:bodyPr>
          <a:lstStyle/>
          <a:p>
            <a:r>
              <a:rPr lang="en-GB" sz="2800" b="1" dirty="0"/>
              <a:t>Description of the discipline</a:t>
            </a:r>
            <a:br>
              <a:rPr lang="en-GB" sz="2800" b="1" dirty="0"/>
            </a:br>
            <a:r>
              <a:rPr lang="en-GB" sz="2800" b="1" dirty="0"/>
              <a:t>Topics for individual work</a:t>
            </a:r>
            <a:endParaRPr lang="ru-RU" sz="2400" b="1" u="sng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D760A52-4A7B-4356-9D49-D9B67B0149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81020"/>
              </p:ext>
            </p:extLst>
          </p:nvPr>
        </p:nvGraphicFramePr>
        <p:xfrm>
          <a:off x="2195736" y="980728"/>
          <a:ext cx="6000020" cy="5328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0020">
                  <a:extLst>
                    <a:ext uri="{9D8B030D-6E8A-4147-A177-3AD203B41FA5}">
                      <a16:colId xmlns:a16="http://schemas.microsoft.com/office/drawing/2014/main" val="34305113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Name of the topic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4080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1. Instrumental investigations in paediatric cardiology.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3228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2. Ultrasonography of the cardiac system in kids.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384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3. Inflammatory diseases of the heart of rheumatic origin. Acquired heart diseases. Congenital diseases of the cardio-vascular system.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264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4. Inflammatory diseases of the heart of nonrheumatic origin. Infectious endocarditis.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5314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5. Congenital heart diseases with enriched pulmonary blood flow.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37500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6. Congenital heart diseases with bleached pulmonary and systemic blood flow.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31757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7. Primary and secondary cardiomyopathies. Cardiac </a:t>
                      </a:r>
                      <a:r>
                        <a:rPr lang="en-GB" dirty="0" err="1"/>
                        <a:t>tumors</a:t>
                      </a:r>
                      <a:r>
                        <a:rPr lang="en-GB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7703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8. Cardio-vascular failure.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5824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9. Differential diagnose of the systemic diseases. Differential diagnose of the systemic vasculitis.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3824004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39"/>
            <a:ext cx="1944216" cy="1460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0402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effectLst/>
                <a:latin typeface="Calibri" panose="020F0502020204030204" pitchFamily="34" charset="0"/>
                <a:ea typeface="Times New Roman"/>
              </a:rPr>
              <a:t>Results of the </a:t>
            </a:r>
            <a:r>
              <a:rPr lang="en-GB" sz="3600" b="1" dirty="0" err="1">
                <a:effectLst/>
                <a:latin typeface="Calibri" panose="020F0502020204030204" pitchFamily="34" charset="0"/>
                <a:ea typeface="Times New Roman"/>
              </a:rPr>
              <a:t>leaarning</a:t>
            </a:r>
            <a:endParaRPr lang="ru-RU" sz="3600" dirty="0">
              <a:latin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99" y="836712"/>
            <a:ext cx="7560841" cy="5328592"/>
          </a:xfrm>
        </p:spPr>
        <p:txBody>
          <a:bodyPr>
            <a:normAutofit/>
          </a:bodyPr>
          <a:lstStyle/>
          <a:p>
            <a:pPr lvl="0" algn="just">
              <a:buFont typeface="Times New Roman"/>
              <a:buChar char="-"/>
            </a:pPr>
            <a:r>
              <a:rPr lang="en-GB" sz="2600" dirty="0">
                <a:latin typeface="Calibri" panose="020F0502020204030204" pitchFamily="34" charset="0"/>
                <a:ea typeface="Times New Roman"/>
              </a:rPr>
              <a:t>Ability to use in professional activity knowledge and skills of paediatric cardiology and accurate evaluation of the cardiac problems in children</a:t>
            </a:r>
            <a:endParaRPr lang="ru-RU" sz="2600" dirty="0">
              <a:effectLst/>
              <a:latin typeface="Calibri" panose="020F0502020204030204" pitchFamily="34" charset="0"/>
              <a:ea typeface="Times New Roman"/>
            </a:endParaRPr>
          </a:p>
          <a:p>
            <a:pPr lvl="0" algn="just">
              <a:buFont typeface="Times New Roman"/>
              <a:buChar char="-"/>
            </a:pPr>
            <a:endParaRPr lang="en-GB" sz="2600" dirty="0">
              <a:effectLst/>
              <a:latin typeface="Calibri" panose="020F0502020204030204" pitchFamily="34" charset="0"/>
              <a:ea typeface="Times New Roman"/>
            </a:endParaRPr>
          </a:p>
          <a:p>
            <a:pPr lvl="0" algn="just">
              <a:buFont typeface="Times New Roman"/>
              <a:buChar char="-"/>
            </a:pPr>
            <a:r>
              <a:rPr lang="en-GB" sz="2600" dirty="0">
                <a:effectLst/>
                <a:latin typeface="Calibri" panose="020F0502020204030204" pitchFamily="34" charset="0"/>
                <a:ea typeface="Times New Roman"/>
              </a:rPr>
              <a:t>Possibility to integrate knowledge from the different medicine fields into differential diagnose of the cardiac pathology</a:t>
            </a:r>
            <a:endParaRPr lang="uk-UA" sz="2600" dirty="0">
              <a:effectLst/>
              <a:latin typeface="Calibri" panose="020F0502020204030204" pitchFamily="34" charset="0"/>
              <a:ea typeface="Times New Roman"/>
            </a:endParaRPr>
          </a:p>
          <a:p>
            <a:pPr lvl="0" algn="just">
              <a:buFont typeface="Times New Roman"/>
              <a:buChar char="-"/>
            </a:pPr>
            <a:endParaRPr lang="ru-RU" sz="2600" dirty="0">
              <a:effectLst/>
              <a:latin typeface="Calibri" panose="020F0502020204030204" pitchFamily="34" charset="0"/>
              <a:ea typeface="Times New Roman"/>
            </a:endParaRPr>
          </a:p>
          <a:p>
            <a:pPr lvl="0" algn="just">
              <a:buFont typeface="Times New Roman"/>
              <a:buChar char="-"/>
            </a:pPr>
            <a:r>
              <a:rPr lang="en-GB" sz="2600" dirty="0">
                <a:effectLst/>
                <a:latin typeface="Calibri" panose="020F0502020204030204" pitchFamily="34" charset="0"/>
                <a:ea typeface="Times New Roman"/>
              </a:rPr>
              <a:t>Analyse of the modern medical publications through the usage of its qualified search</a:t>
            </a:r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28675" cy="132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56992"/>
            <a:ext cx="1209395" cy="995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228" y="4869160"/>
            <a:ext cx="1705868" cy="1580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884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en-GB" sz="3600" b="1" dirty="0">
                <a:effectLst/>
                <a:latin typeface="Calibri" panose="020F0502020204030204" pitchFamily="34" charset="0"/>
                <a:ea typeface="Times New Roman"/>
              </a:rPr>
              <a:t>Methods of the study</a:t>
            </a:r>
            <a:endParaRPr lang="ru-RU" sz="3600" dirty="0">
              <a:latin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217443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n-GB" b="1" dirty="0">
                <a:effectLst/>
                <a:latin typeface="Calibri" panose="020F0502020204030204" pitchFamily="34" charset="0"/>
                <a:ea typeface="Times New Roman"/>
              </a:rPr>
              <a:t>Visual methods</a:t>
            </a:r>
            <a:r>
              <a:rPr lang="uk-UA" b="1" dirty="0">
                <a:effectLst/>
                <a:latin typeface="Calibri" panose="020F0502020204030204" pitchFamily="34" charset="0"/>
                <a:ea typeface="Times New Roman"/>
              </a:rPr>
              <a:t>: 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en-GB" dirty="0">
                <a:effectLst/>
                <a:latin typeface="Calibri" panose="020F0502020204030204" pitchFamily="34" charset="0"/>
                <a:ea typeface="Times New Roman"/>
              </a:rPr>
              <a:t>Demonstration of the thematical patients in departments of VRCH</a:t>
            </a:r>
            <a:endParaRPr lang="uk-UA" dirty="0">
              <a:effectLst/>
              <a:latin typeface="Calibri" panose="020F0502020204030204" pitchFamily="34" charset="0"/>
              <a:ea typeface="Times New Roman"/>
            </a:endParaRP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dirty="0">
                <a:effectLst/>
                <a:latin typeface="Calibri" panose="020F0502020204030204" pitchFamily="34" charset="0"/>
                <a:ea typeface="Times New Roman"/>
              </a:rPr>
              <a:t> </a:t>
            </a:r>
            <a:r>
              <a:rPr lang="en-GB" dirty="0">
                <a:effectLst/>
                <a:latin typeface="Calibri" panose="020F0502020204030204" pitchFamily="34" charset="0"/>
                <a:ea typeface="Times New Roman"/>
              </a:rPr>
              <a:t>discussion of th</a:t>
            </a:r>
            <a:r>
              <a:rPr lang="en-GB" dirty="0">
                <a:latin typeface="Calibri" panose="020F0502020204030204" pitchFamily="34" charset="0"/>
                <a:ea typeface="Times New Roman"/>
              </a:rPr>
              <a:t>e situational tasks</a:t>
            </a:r>
            <a:endParaRPr lang="uk-UA" dirty="0">
              <a:effectLst/>
              <a:latin typeface="Calibri" panose="020F0502020204030204" pitchFamily="34" charset="0"/>
              <a:ea typeface="Times New Roman"/>
            </a:endParaRP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dirty="0">
                <a:effectLst/>
                <a:latin typeface="Calibri" panose="020F0502020204030204" pitchFamily="34" charset="0"/>
                <a:ea typeface="Times New Roman"/>
              </a:rPr>
              <a:t> </a:t>
            </a:r>
            <a:r>
              <a:rPr lang="en-GB" dirty="0">
                <a:latin typeface="Calibri" panose="020F0502020204030204" pitchFamily="34" charset="0"/>
                <a:ea typeface="Times New Roman"/>
              </a:rPr>
              <a:t>evaluation of the paraclinical study results</a:t>
            </a:r>
            <a:endParaRPr lang="ru-RU" dirty="0">
              <a:effectLst/>
              <a:latin typeface="Calibri" panose="020F0502020204030204" pitchFamily="34" charset="0"/>
              <a:ea typeface="Times New Roman"/>
            </a:endParaRPr>
          </a:p>
          <a:p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8640"/>
            <a:ext cx="1905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1112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en-GB" sz="3600" b="1" dirty="0">
                <a:effectLst/>
                <a:ea typeface="Times New Roman"/>
              </a:rPr>
              <a:t>Methods of the study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616624"/>
          </a:xfrm>
        </p:spPr>
        <p:txBody>
          <a:bodyPr>
            <a:normAutofit fontScale="92500" lnSpcReduction="20000"/>
          </a:bodyPr>
          <a:lstStyle/>
          <a:p>
            <a:pPr algn="just">
              <a:spcAft>
                <a:spcPts val="0"/>
              </a:spcAft>
            </a:pPr>
            <a:r>
              <a:rPr lang="en-GB" b="1" dirty="0">
                <a:latin typeface="+mj-lt"/>
              </a:rPr>
              <a:t>Practical</a:t>
            </a:r>
            <a:r>
              <a:rPr lang="uk-UA" b="1" dirty="0">
                <a:effectLst/>
                <a:latin typeface="+mj-lt"/>
                <a:ea typeface="Times New Roman"/>
              </a:rPr>
              <a:t>: 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en-GB" sz="3000" dirty="0"/>
              <a:t>Subjective and objective methods of the clinical examination</a:t>
            </a: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en-GB" sz="3000" dirty="0"/>
              <a:t>Conducting of the most common emergency algorithms </a:t>
            </a:r>
            <a:r>
              <a:rPr lang="uk-UA" sz="3000" dirty="0"/>
              <a:t> </a:t>
            </a:r>
            <a:r>
              <a:rPr lang="en-GB" sz="3000" dirty="0"/>
              <a:t> of cardiac arrest, paroxysmal tachycardia and bradycardia</a:t>
            </a: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sz="3000" dirty="0"/>
              <a:t> </a:t>
            </a:r>
            <a:r>
              <a:rPr lang="en-GB" sz="3000" dirty="0"/>
              <a:t>Performing of the standard ECG</a:t>
            </a:r>
            <a:endParaRPr lang="ru-RU" sz="3000" dirty="0"/>
          </a:p>
          <a:p>
            <a:pPr algn="just">
              <a:spcAft>
                <a:spcPts val="0"/>
              </a:spcAft>
              <a:buFontTx/>
              <a:buChar char="-"/>
            </a:pP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en-GB" sz="3000" dirty="0"/>
              <a:t>Measurement of the blood pressure and evaluation of the results while using charts</a:t>
            </a:r>
            <a:endParaRPr lang="ru-RU" sz="3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8641"/>
            <a:ext cx="1824484" cy="1215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8" y="3385740"/>
            <a:ext cx="1762125" cy="119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5" y="4581128"/>
            <a:ext cx="312737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9731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b="1" dirty="0"/>
              <a:t>Material supplies of the course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4848" y="980728"/>
            <a:ext cx="8229600" cy="5472608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n-GB" sz="2400" b="1" dirty="0">
                <a:effectLst/>
                <a:latin typeface="+mj-lt"/>
                <a:ea typeface="Times New Roman"/>
              </a:rPr>
              <a:t>Materials to control basic knowledge:</a:t>
            </a:r>
            <a:endParaRPr lang="ru-RU" sz="2400" b="1" dirty="0">
              <a:effectLst/>
              <a:latin typeface="+mj-lt"/>
              <a:ea typeface="Times New Roman"/>
            </a:endParaRPr>
          </a:p>
          <a:p>
            <a:pPr lvl="0" algn="just">
              <a:buFontTx/>
              <a:buChar char="-"/>
              <a:tabLst>
                <a:tab pos="800100" algn="l"/>
              </a:tabLst>
            </a:pPr>
            <a:r>
              <a:rPr lang="en-GB" sz="2400" dirty="0">
                <a:effectLst/>
                <a:latin typeface="+mj-lt"/>
                <a:ea typeface="Times New Roman"/>
              </a:rPr>
              <a:t>Tests </a:t>
            </a:r>
            <a:r>
              <a:rPr lang="uk-UA" sz="2400" dirty="0">
                <a:effectLst/>
                <a:latin typeface="+mj-lt"/>
                <a:ea typeface="Times New Roman"/>
              </a:rPr>
              <a:t> </a:t>
            </a:r>
            <a:endParaRPr lang="ru-RU" sz="2400" dirty="0">
              <a:effectLst/>
              <a:latin typeface="+mj-lt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en-GB" sz="2400" b="1" dirty="0">
                <a:effectLst/>
                <a:latin typeface="+mj-lt"/>
                <a:ea typeface="Times New Roman"/>
              </a:rPr>
              <a:t>Materials for methodical support of the class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en-GB" sz="2400" b="1" dirty="0">
                <a:latin typeface="+mj-lt"/>
                <a:ea typeface="Times New Roman"/>
              </a:rPr>
              <a:t> </a:t>
            </a:r>
            <a:r>
              <a:rPr lang="en-GB" sz="2400" dirty="0">
                <a:latin typeface="+mj-lt"/>
                <a:ea typeface="Times New Roman"/>
              </a:rPr>
              <a:t>- manikins, phantoms, medical devices</a:t>
            </a:r>
            <a:endParaRPr lang="uk-UA" sz="2400" dirty="0">
              <a:latin typeface="+mj-lt"/>
              <a:ea typeface="Times New Roman"/>
            </a:endParaRPr>
          </a:p>
          <a:p>
            <a:pPr algn="just">
              <a:buFontTx/>
              <a:buChar char="-"/>
              <a:tabLst>
                <a:tab pos="228600" algn="l"/>
                <a:tab pos="800100" algn="l"/>
              </a:tabLst>
            </a:pPr>
            <a:r>
              <a:rPr lang="en-GB" sz="2400" dirty="0" err="1">
                <a:effectLst/>
                <a:latin typeface="+mj-lt"/>
                <a:ea typeface="Times New Roman"/>
              </a:rPr>
              <a:t>cardiomonitors</a:t>
            </a:r>
            <a:endParaRPr lang="ru-RU" sz="2400" dirty="0">
              <a:effectLst/>
              <a:latin typeface="+mj-lt"/>
              <a:ea typeface="Times New Roman"/>
            </a:endParaRPr>
          </a:p>
          <a:p>
            <a:pPr lvl="0" algn="just">
              <a:buFontTx/>
              <a:buChar char="-"/>
              <a:tabLst>
                <a:tab pos="228600" algn="l"/>
                <a:tab pos="800100" algn="l"/>
              </a:tabLst>
            </a:pPr>
            <a:r>
              <a:rPr lang="en-GB" sz="2400" dirty="0">
                <a:effectLst/>
                <a:latin typeface="+mj-lt"/>
                <a:ea typeface="Times New Roman"/>
              </a:rPr>
              <a:t>Patients discharges, tables, results of the paraclinical investigations </a:t>
            </a:r>
            <a:endParaRPr lang="en-GB" sz="2400" b="1" dirty="0">
              <a:effectLst/>
              <a:latin typeface="+mj-lt"/>
              <a:ea typeface="Times New Roman"/>
            </a:endParaRPr>
          </a:p>
          <a:p>
            <a:pPr marL="0" lvl="0" indent="0" algn="just">
              <a:buNone/>
              <a:tabLst>
                <a:tab pos="228600" algn="l"/>
                <a:tab pos="800100" algn="l"/>
              </a:tabLst>
            </a:pPr>
            <a:r>
              <a:rPr lang="en-GB" sz="2400" b="1" dirty="0">
                <a:effectLst/>
                <a:latin typeface="+mj-lt"/>
                <a:ea typeface="Times New Roman"/>
              </a:rPr>
              <a:t>Materials for final control</a:t>
            </a:r>
            <a:r>
              <a:rPr lang="uk-UA" sz="2400" b="1" dirty="0">
                <a:effectLst/>
                <a:latin typeface="+mj-lt"/>
                <a:ea typeface="Times New Roman"/>
              </a:rPr>
              <a:t>: </a:t>
            </a:r>
            <a:endParaRPr lang="ru-RU" sz="2400" b="1" dirty="0">
              <a:effectLst/>
              <a:latin typeface="+mj-lt"/>
              <a:ea typeface="Times New Roman"/>
            </a:endParaRPr>
          </a:p>
          <a:p>
            <a:pPr lvl="0" algn="just">
              <a:buFontTx/>
              <a:buChar char="-"/>
              <a:tabLst>
                <a:tab pos="800100" algn="l"/>
              </a:tabLst>
            </a:pPr>
            <a:r>
              <a:rPr lang="en-GB" sz="2400" dirty="0">
                <a:effectLst/>
                <a:latin typeface="+mj-lt"/>
                <a:ea typeface="Times New Roman"/>
              </a:rPr>
              <a:t>Collection of the tests, paraclinical investigations</a:t>
            </a:r>
            <a:endParaRPr lang="ru-RU" sz="2400" dirty="0">
              <a:latin typeface="+mj-lt"/>
              <a:ea typeface="Times New Roman"/>
            </a:endParaRPr>
          </a:p>
          <a:p>
            <a:pPr marL="0" lvl="0" indent="0" algn="just">
              <a:buNone/>
              <a:tabLst>
                <a:tab pos="800100" algn="l"/>
              </a:tabLst>
            </a:pPr>
            <a:r>
              <a:rPr lang="en-GB" sz="2400" b="1" dirty="0">
                <a:effectLst/>
                <a:latin typeface="+mj-lt"/>
                <a:ea typeface="Times New Roman"/>
              </a:rPr>
              <a:t>Materials for individual self-preparation:</a:t>
            </a:r>
            <a:r>
              <a:rPr lang="uk-UA" sz="2400" b="1" dirty="0">
                <a:effectLst/>
                <a:latin typeface="+mj-lt"/>
                <a:ea typeface="Times New Roman"/>
              </a:rPr>
              <a:t> </a:t>
            </a:r>
            <a:endParaRPr lang="ru-RU" sz="2400" b="1" dirty="0">
              <a:effectLst/>
              <a:latin typeface="+mj-lt"/>
              <a:ea typeface="Times New Roman"/>
            </a:endParaRPr>
          </a:p>
          <a:p>
            <a:pPr marL="0" lvl="0" indent="0" algn="just">
              <a:buNone/>
              <a:tabLst>
                <a:tab pos="800100" algn="l"/>
              </a:tabLst>
            </a:pPr>
            <a:r>
              <a:rPr lang="uk-UA" sz="2400" dirty="0">
                <a:effectLst/>
                <a:latin typeface="+mj-lt"/>
                <a:ea typeface="Times New Roman"/>
              </a:rPr>
              <a:t> - </a:t>
            </a:r>
            <a:r>
              <a:rPr lang="en-GB" sz="2400" dirty="0">
                <a:effectLst/>
                <a:latin typeface="+mj-lt"/>
                <a:ea typeface="Times New Roman"/>
              </a:rPr>
              <a:t>methodical materials for students</a:t>
            </a:r>
            <a:endParaRPr lang="ru-RU" sz="2400" dirty="0">
              <a:effectLst/>
              <a:latin typeface="+mj-lt"/>
              <a:ea typeface="Times New Roman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2477" y="5708104"/>
            <a:ext cx="8352928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Algorithms of the stabilization of a critically ill child will be performed at the simulation </a:t>
            </a:r>
            <a:r>
              <a:rPr lang="en-GB" b="1"/>
              <a:t>center</a:t>
            </a:r>
            <a:endParaRPr lang="ru-RU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993" y="476672"/>
            <a:ext cx="1728192" cy="1287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7033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5805264"/>
            <a:ext cx="5616624" cy="87618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#</a:t>
            </a:r>
            <a:r>
              <a:rPr lang="en-US" dirty="0" err="1"/>
              <a:t>cardiologymaybeintresting</a:t>
            </a:r>
            <a:endParaRPr lang="ru-RU" dirty="0"/>
          </a:p>
        </p:txBody>
      </p:sp>
      <p:pic>
        <p:nvPicPr>
          <p:cNvPr id="4" name="Picture 2" descr="Артериальная гипертенз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1"/>
            <a:ext cx="7646961" cy="573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8190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531</Words>
  <Application>Microsoft Office PowerPoint</Application>
  <PresentationFormat>Экран (4:3)</PresentationFormat>
  <Paragraphs>67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Comic Sans MS</vt:lpstr>
      <vt:lpstr>Times New Roman</vt:lpstr>
      <vt:lpstr>Wingdings</vt:lpstr>
      <vt:lpstr>Тема Office</vt:lpstr>
      <vt:lpstr>National Pirogov Memorial Medical University, Vinnytsya Paediatric department 2 Head of the department: prof. Dudnyk V.M.</vt:lpstr>
      <vt:lpstr>Purpose of the study discipline</vt:lpstr>
      <vt:lpstr>Description of the discipline Topics of the practical classes</vt:lpstr>
      <vt:lpstr>Description of the discipline Topics for individual work</vt:lpstr>
      <vt:lpstr>Results of the leaarning</vt:lpstr>
      <vt:lpstr>Methods of the study</vt:lpstr>
      <vt:lpstr>Methods of the study </vt:lpstr>
      <vt:lpstr>Material supplies of the course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ім. М.І.Пирогова </dc:title>
  <dc:creator>Оля</dc:creator>
  <cp:lastModifiedBy>Кафедра</cp:lastModifiedBy>
  <cp:revision>24</cp:revision>
  <dcterms:created xsi:type="dcterms:W3CDTF">2020-12-17T05:25:57Z</dcterms:created>
  <dcterms:modified xsi:type="dcterms:W3CDTF">2022-08-31T08:51:16Z</dcterms:modified>
</cp:coreProperties>
</file>