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347"/>
    <p:restoredTop sz="94720"/>
  </p:normalViewPr>
  <p:slideViewPr>
    <p:cSldViewPr snapToGrid="0">
      <p:cViewPr varScale="1">
        <p:scale>
          <a:sx n="73" d="100"/>
          <a:sy n="73" d="100"/>
        </p:scale>
        <p:origin x="208" y="8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136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9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159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04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9/2/25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97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9/2/25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74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9/2/25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48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050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808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921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95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706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8" r:id="rId6"/>
    <p:sldLayoutId id="2147483743" r:id="rId7"/>
    <p:sldLayoutId id="2147483744" r:id="rId8"/>
    <p:sldLayoutId id="2147483745" r:id="rId9"/>
    <p:sldLayoutId id="2147483747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A875D55-4A80-43E9-38F6-27E36649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8666DD-F23E-D776-DE8E-D59F3908DDD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b="6250"/>
          <a:stretch>
            <a:fillRect/>
          </a:stretch>
        </p:blipFill>
        <p:spPr>
          <a:xfrm>
            <a:off x="182881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1DD1CC-2496-480C-9DB5-A93E42DBF0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482602"/>
            <a:ext cx="7588155" cy="2236264"/>
          </a:xfrm>
        </p:spPr>
        <p:txBody>
          <a:bodyPr>
            <a:normAutofit/>
          </a:bodyPr>
          <a:lstStyle/>
          <a:p>
            <a:r>
              <a:rPr lang="uk-UA" sz="5000" dirty="0">
                <a:solidFill>
                  <a:srgbClr val="FFFFFF"/>
                </a:solidFill>
              </a:rPr>
              <a:t>«Психологія масової поведінки»</a:t>
            </a:r>
            <a:endParaRPr lang="en-UA" sz="50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BAC435-A186-3A10-67AD-2F96102DD5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793937"/>
            <a:ext cx="7588155" cy="3064063"/>
          </a:xfrm>
        </p:spPr>
        <p:txBody>
          <a:bodyPr>
            <a:normAutofit/>
          </a:bodyPr>
          <a:lstStyle/>
          <a:p>
            <a:r>
              <a:rPr lang="uk-UA" sz="2200" dirty="0">
                <a:solidFill>
                  <a:srgbClr val="FFFFFF"/>
                </a:solidFill>
              </a:rPr>
              <a:t>Вибіркова дисципліна</a:t>
            </a:r>
            <a:endParaRPr lang="en-UA" sz="2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7835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2AFC67-0973-EC0D-F14E-710D701B2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B5A021-1BD4-20DE-6E30-C291AC4C6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3553412" cy="1527048"/>
          </a:xfrm>
        </p:spPr>
        <p:txBody>
          <a:bodyPr anchor="b">
            <a:normAutofit/>
          </a:bodyPr>
          <a:lstStyle/>
          <a:p>
            <a:r>
              <a:rPr lang="uk-UA" sz="3300" b="0"/>
              <a:t>                      Мета дисципліни </a:t>
            </a:r>
            <a:endParaRPr lang="en-UA" sz="33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3CF56-4BC7-3D88-403A-4E8C8C213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3553412" cy="4122420"/>
          </a:xfrm>
        </p:spPr>
        <p:txBody>
          <a:bodyPr>
            <a:normAutofit/>
          </a:bodyPr>
          <a:lstStyle/>
          <a:p>
            <a:r>
              <a:rPr lang="uk-UA" sz="1800"/>
              <a:t>Ознайомити студентів з основами соціально-психологічних процесів у великих соціальних групах.</a:t>
            </a:r>
          </a:p>
          <a:p>
            <a:r>
              <a:rPr lang="uk-UA" sz="1800"/>
              <a:t>Сформувати розуміння механізмів, які керують масовою поведінкою.</a:t>
            </a:r>
          </a:p>
          <a:p>
            <a:r>
              <a:rPr lang="uk-UA" sz="1800"/>
              <a:t>Навчити аналізувати поведінку мас у контексті ЗМІ, </a:t>
            </a:r>
            <a:r>
              <a:rPr lang="en-US" sz="1800"/>
              <a:t>PR, </a:t>
            </a:r>
            <a:r>
              <a:rPr lang="uk-UA" sz="1800"/>
              <a:t>політики, кризових ситуацій тощо.</a:t>
            </a:r>
          </a:p>
          <a:p>
            <a:endParaRPr lang="en-UA" sz="1800"/>
          </a:p>
        </p:txBody>
      </p:sp>
      <p:pic>
        <p:nvPicPr>
          <p:cNvPr id="5" name="Picture 4" descr="People doing teamwork illustration">
            <a:extLst>
              <a:ext uri="{FF2B5EF4-FFF2-40B4-BE49-F238E27FC236}">
                <a16:creationId xmlns:a16="http://schemas.microsoft.com/office/drawing/2014/main" id="{DB48BC9C-0FAA-410A-2891-20E28969F8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805" r="14583" b="1"/>
          <a:stretch>
            <a:fillRect/>
          </a:stretch>
        </p:blipFill>
        <p:spPr>
          <a:xfrm>
            <a:off x="4752550" y="10"/>
            <a:ext cx="743945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84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119859-D2C6-5EC1-6333-036A7B867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4361686" cy="1527048"/>
          </a:xfrm>
        </p:spPr>
        <p:txBody>
          <a:bodyPr anchor="b">
            <a:normAutofit/>
          </a:bodyPr>
          <a:lstStyle/>
          <a:p>
            <a:r>
              <a:rPr lang="uk-UA" b="0" dirty="0"/>
              <a:t>                          Завдання курсу</a:t>
            </a: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FD79E8-9986-67D4-A5F9-9A6DA00C9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4361687" cy="409651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uk-UA" sz="1800"/>
              <a:t>Дослідити основні форми масової поведінки (натовп, публіка, маса, соціальні рухи).</a:t>
            </a:r>
          </a:p>
          <a:p>
            <a:pPr>
              <a:lnSpc>
                <a:spcPct val="110000"/>
              </a:lnSpc>
            </a:pPr>
            <a:r>
              <a:rPr lang="uk-UA" sz="1800"/>
              <a:t>Вивчити механізми впливу на масову свідомість.</a:t>
            </a:r>
          </a:p>
          <a:p>
            <a:pPr>
              <a:lnSpc>
                <a:spcPct val="110000"/>
              </a:lnSpc>
            </a:pPr>
            <a:r>
              <a:rPr lang="uk-UA" sz="1800"/>
              <a:t>Виявити психологічні чинники масових протестів, паніки, істерії, конформізму.</a:t>
            </a:r>
          </a:p>
          <a:p>
            <a:pPr>
              <a:lnSpc>
                <a:spcPct val="110000"/>
              </a:lnSpc>
            </a:pPr>
            <a:r>
              <a:rPr lang="uk-UA" sz="1800"/>
              <a:t>Аналізувати приклади з медіа, історії, сучасності.</a:t>
            </a:r>
          </a:p>
          <a:p>
            <a:pPr>
              <a:lnSpc>
                <a:spcPct val="110000"/>
              </a:lnSpc>
            </a:pPr>
            <a:r>
              <a:rPr lang="uk-UA" sz="1800"/>
              <a:t>Сприяти формуванню навичок прогнозування соціальних реакцій.</a:t>
            </a:r>
          </a:p>
          <a:p>
            <a:pPr>
              <a:lnSpc>
                <a:spcPct val="110000"/>
              </a:lnSpc>
            </a:pPr>
            <a:endParaRPr lang="en-UA" sz="1800"/>
          </a:p>
        </p:txBody>
      </p:sp>
      <p:pic>
        <p:nvPicPr>
          <p:cNvPr id="5" name="Picture 4" descr="Woman and child sailing on boat">
            <a:extLst>
              <a:ext uri="{FF2B5EF4-FFF2-40B4-BE49-F238E27FC236}">
                <a16:creationId xmlns:a16="http://schemas.microsoft.com/office/drawing/2014/main" id="{514D32FC-3C86-4DB7-398D-B3A3E475AA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609" r="24357" b="-2"/>
          <a:stretch>
            <a:fillRect/>
          </a:stretch>
        </p:blipFill>
        <p:spPr>
          <a:xfrm>
            <a:off x="5818632" y="-1"/>
            <a:ext cx="63733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478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99544C-1BC8-7258-9DFE-EB57605B8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/>
          </a:bodyPr>
          <a:lstStyle/>
          <a:p>
            <a:r>
              <a:rPr lang="uk-UA" b="0" dirty="0"/>
              <a:t>          Актуальність         дисципліни</a:t>
            </a:r>
            <a:endParaRPr lang="en-UA" dirty="0"/>
          </a:p>
        </p:txBody>
      </p:sp>
      <p:pic>
        <p:nvPicPr>
          <p:cNvPr id="7" name="Picture 6" descr="Black and white spiralling staircase">
            <a:extLst>
              <a:ext uri="{FF2B5EF4-FFF2-40B4-BE49-F238E27FC236}">
                <a16:creationId xmlns:a16="http://schemas.microsoft.com/office/drawing/2014/main" id="{2B2A5BA5-8492-50B1-3804-B8AD4552D3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67" r="19839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A377EC-6C62-C4AC-F7DE-3D225E066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0057" y="2130552"/>
            <a:ext cx="5916169" cy="4178808"/>
          </a:xfrm>
        </p:spPr>
        <p:txBody>
          <a:bodyPr/>
          <a:lstStyle/>
          <a:p>
            <a:r>
              <a:rPr lang="uk-UA" dirty="0"/>
              <a:t>Масова поведінка — ключ до розуміння соціальних процесів: революцій, протестів, масових покупок, фейків, паніки.</a:t>
            </a:r>
          </a:p>
          <a:p>
            <a:r>
              <a:rPr lang="uk-UA" dirty="0"/>
              <a:t>Вона є основою для впливу в політиці, маркетингу, </a:t>
            </a:r>
            <a:r>
              <a:rPr lang="en-US" dirty="0"/>
              <a:t>PR, </a:t>
            </a:r>
            <a:r>
              <a:rPr lang="uk-UA" dirty="0"/>
              <a:t>рекламі.</a:t>
            </a:r>
          </a:p>
          <a:p>
            <a:r>
              <a:rPr lang="uk-UA" dirty="0"/>
              <a:t>В умовах гібридних інформаційних війн знання з масової психології — це </a:t>
            </a:r>
            <a:r>
              <a:rPr lang="uk-UA" b="1" dirty="0"/>
              <a:t>засіб захисту від маніпуляцій</a:t>
            </a:r>
            <a:r>
              <a:rPr lang="uk-UA" dirty="0"/>
              <a:t>.</a:t>
            </a:r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484271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22241-14BB-BFB7-F2A1-587A119C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4361686" cy="1527048"/>
          </a:xfrm>
        </p:spPr>
        <p:txBody>
          <a:bodyPr anchor="b">
            <a:normAutofit/>
          </a:bodyPr>
          <a:lstStyle/>
          <a:p>
            <a:r>
              <a:rPr lang="uk-UA" b="0" dirty="0"/>
              <a:t>Основні поняття дисципліни</a:t>
            </a: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78509-6758-1DF2-F17D-5F119A344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4361687" cy="409651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uk-UA" sz="1700"/>
              <a:t>Маса</a:t>
            </a:r>
          </a:p>
          <a:p>
            <a:pPr>
              <a:lnSpc>
                <a:spcPct val="110000"/>
              </a:lnSpc>
            </a:pPr>
            <a:r>
              <a:rPr lang="uk-UA" sz="1700"/>
              <a:t>Натовп</a:t>
            </a:r>
          </a:p>
          <a:p>
            <a:pPr>
              <a:lnSpc>
                <a:spcPct val="110000"/>
              </a:lnSpc>
            </a:pPr>
            <a:r>
              <a:rPr lang="uk-UA" sz="1700"/>
              <a:t>Масова свідомість</a:t>
            </a:r>
          </a:p>
          <a:p>
            <a:pPr>
              <a:lnSpc>
                <a:spcPct val="110000"/>
              </a:lnSpc>
            </a:pPr>
            <a:r>
              <a:rPr lang="uk-UA" sz="1700"/>
              <a:t>Соціальне зараження</a:t>
            </a:r>
          </a:p>
          <a:p>
            <a:pPr>
              <a:lnSpc>
                <a:spcPct val="110000"/>
              </a:lnSpc>
            </a:pPr>
            <a:r>
              <a:rPr lang="uk-UA" sz="1700"/>
              <a:t>Конформізм</a:t>
            </a:r>
          </a:p>
          <a:p>
            <a:pPr>
              <a:lnSpc>
                <a:spcPct val="110000"/>
              </a:lnSpc>
            </a:pPr>
            <a:r>
              <a:rPr lang="uk-UA" sz="1700"/>
              <a:t>Лідерство</a:t>
            </a:r>
          </a:p>
          <a:p>
            <a:pPr>
              <a:lnSpc>
                <a:spcPct val="110000"/>
              </a:lnSpc>
            </a:pPr>
            <a:r>
              <a:rPr lang="uk-UA" sz="1700"/>
              <a:t>Паніка</a:t>
            </a:r>
          </a:p>
          <a:p>
            <a:pPr>
              <a:lnSpc>
                <a:spcPct val="110000"/>
              </a:lnSpc>
            </a:pPr>
            <a:r>
              <a:rPr lang="uk-UA" sz="1700"/>
              <a:t>Істерія</a:t>
            </a:r>
          </a:p>
          <a:p>
            <a:pPr>
              <a:lnSpc>
                <a:spcPct val="110000"/>
              </a:lnSpc>
            </a:pPr>
            <a:r>
              <a:rPr lang="uk-UA" sz="1700"/>
              <a:t>Чутки</a:t>
            </a:r>
          </a:p>
          <a:p>
            <a:pPr>
              <a:lnSpc>
                <a:spcPct val="110000"/>
              </a:lnSpc>
            </a:pPr>
            <a:r>
              <a:rPr lang="uk-UA" sz="1700"/>
              <a:t>Маніпуляція</a:t>
            </a:r>
          </a:p>
          <a:p>
            <a:pPr>
              <a:lnSpc>
                <a:spcPct val="110000"/>
              </a:lnSpc>
            </a:pPr>
            <a:endParaRPr lang="en-UA" sz="1700"/>
          </a:p>
        </p:txBody>
      </p:sp>
      <p:pic>
        <p:nvPicPr>
          <p:cNvPr id="5" name="Picture 4" descr="Person giving presentation">
            <a:extLst>
              <a:ext uri="{FF2B5EF4-FFF2-40B4-BE49-F238E27FC236}">
                <a16:creationId xmlns:a16="http://schemas.microsoft.com/office/drawing/2014/main" id="{23B59912-612B-95ED-79A8-ECB2DDC86C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7966" b="-2"/>
          <a:stretch>
            <a:fillRect/>
          </a:stretch>
        </p:blipFill>
        <p:spPr>
          <a:xfrm>
            <a:off x="5818632" y="-1"/>
            <a:ext cx="63733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06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B39832-07EB-68D4-B581-3B7C2F444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/>
          </a:bodyPr>
          <a:lstStyle/>
          <a:p>
            <a:r>
              <a:rPr lang="uk-UA" b="0" dirty="0"/>
              <a:t>Структура курсу </a:t>
            </a:r>
            <a:endParaRPr lang="en-UA" dirty="0"/>
          </a:p>
        </p:txBody>
      </p:sp>
      <p:pic>
        <p:nvPicPr>
          <p:cNvPr id="5" name="Picture 4" descr="Two people chatting">
            <a:extLst>
              <a:ext uri="{FF2B5EF4-FFF2-40B4-BE49-F238E27FC236}">
                <a16:creationId xmlns:a16="http://schemas.microsoft.com/office/drawing/2014/main" id="{4BE42693-8C27-AA07-8935-BAABEFBE82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851" r="36356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A1564-BC79-4122-03AA-260E9663E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2214282"/>
            <a:ext cx="5916169" cy="4095078"/>
          </a:xfrm>
        </p:spPr>
        <p:txBody>
          <a:bodyPr>
            <a:normAutofit/>
          </a:bodyPr>
          <a:lstStyle/>
          <a:p>
            <a:r>
              <a:rPr lang="uk-UA" sz="1800" dirty="0"/>
              <a:t>Вступ до психології мас</a:t>
            </a:r>
          </a:p>
          <a:p>
            <a:r>
              <a:rPr lang="uk-UA" sz="1800" dirty="0"/>
              <a:t>Типи масової поведінки</a:t>
            </a:r>
          </a:p>
          <a:p>
            <a:r>
              <a:rPr lang="uk-UA" sz="1800" dirty="0"/>
              <a:t>Соціально-психологічні механізми впливу</a:t>
            </a:r>
          </a:p>
          <a:p>
            <a:r>
              <a:rPr lang="uk-UA" sz="1800" dirty="0"/>
              <a:t>Поведінка натовпу: емоції, лідери, анонімність</a:t>
            </a:r>
          </a:p>
          <a:p>
            <a:r>
              <a:rPr lang="uk-UA" sz="1800" dirty="0"/>
              <a:t>Масові комунікації: ЗМІ, пропаганда, фейки</a:t>
            </a:r>
          </a:p>
          <a:p>
            <a:r>
              <a:rPr lang="uk-UA" sz="1800" dirty="0"/>
              <a:t>Масові істерії, паніка, слухи</a:t>
            </a:r>
          </a:p>
          <a:p>
            <a:r>
              <a:rPr lang="uk-UA" sz="1800" dirty="0"/>
              <a:t>Групова динаміка: конформізм і нонконформізм</a:t>
            </a:r>
          </a:p>
          <a:p>
            <a:r>
              <a:rPr lang="uk-UA" sz="1800" dirty="0"/>
              <a:t>Соціальні рухи і колективні дії</a:t>
            </a:r>
          </a:p>
          <a:p>
            <a:endParaRPr lang="en-UA" sz="1800" dirty="0"/>
          </a:p>
        </p:txBody>
      </p:sp>
    </p:spTree>
    <p:extLst>
      <p:ext uri="{BB962C8B-B14F-4D97-AF65-F5344CB8AC3E}">
        <p14:creationId xmlns:p14="http://schemas.microsoft.com/office/powerpoint/2010/main" val="1230565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1E0DC6F-DB0E-DBE1-8178-AE81BC6B96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Happy woman in rain">
            <a:extLst>
              <a:ext uri="{FF2B5EF4-FFF2-40B4-BE49-F238E27FC236}">
                <a16:creationId xmlns:a16="http://schemas.microsoft.com/office/drawing/2014/main" id="{67E457F0-D2AF-1FC4-EDF1-A26495A43D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580" r="9091" b="1881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4D07BF5-D29E-918E-55FE-747AF2A0E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66726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CA4A7E-C87B-6179-0E06-15BCCC97B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035" y="1424475"/>
            <a:ext cx="3424383" cy="25434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Цитата для натхнення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B2649-50EC-46E2-E46C-CF1ECCAB5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035" y="4007796"/>
            <a:ext cx="3424382" cy="2000041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1800" i="1"/>
              <a:t>«Маса ніколи не прагне істини. Вона вимагає ілюзій»</a:t>
            </a:r>
            <a:r>
              <a:rPr lang="en-US" sz="1800"/>
              <a:t> — Густав Лебон</a:t>
            </a:r>
          </a:p>
        </p:txBody>
      </p:sp>
    </p:spTree>
    <p:extLst>
      <p:ext uri="{BB962C8B-B14F-4D97-AF65-F5344CB8AC3E}">
        <p14:creationId xmlns:p14="http://schemas.microsoft.com/office/powerpoint/2010/main" val="2278472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A1D9A7-4CAB-9478-75F3-F03989B4F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045" y="1174376"/>
            <a:ext cx="3509383" cy="278175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/>
              <a:t>ДЯКУЮ ЗА УВАГУ!</a:t>
            </a:r>
          </a:p>
        </p:txBody>
      </p:sp>
      <p:pic>
        <p:nvPicPr>
          <p:cNvPr id="11" name="Content Placeholder 10" descr="Drawing of plant">
            <a:extLst>
              <a:ext uri="{FF2B5EF4-FFF2-40B4-BE49-F238E27FC236}">
                <a16:creationId xmlns:a16="http://schemas.microsoft.com/office/drawing/2014/main" id="{FECAF5B3-EE73-CA82-1085-47D46220DF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8477" r="-1" b="22409"/>
          <a:stretch>
            <a:fillRect/>
          </a:stretch>
        </p:blipFill>
        <p:spPr>
          <a:xfrm>
            <a:off x="4824248" y="1"/>
            <a:ext cx="73677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72735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233</Words>
  <Application>Microsoft Macintosh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Neue Haas Grotesk Text Pro</vt:lpstr>
      <vt:lpstr>VanillaVTI</vt:lpstr>
      <vt:lpstr>«Психологія масової поведінки»</vt:lpstr>
      <vt:lpstr>                      Мета дисципліни </vt:lpstr>
      <vt:lpstr>                          Завдання курсу</vt:lpstr>
      <vt:lpstr>          Актуальність         дисципліни</vt:lpstr>
      <vt:lpstr>Основні поняття дисципліни</vt:lpstr>
      <vt:lpstr>Структура курсу </vt:lpstr>
      <vt:lpstr>Цитата для натхнення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vikasheremeta26@gmail.com</dc:creator>
  <cp:lastModifiedBy>vikasheremeta26@gmail.com</cp:lastModifiedBy>
  <cp:revision>3</cp:revision>
  <dcterms:created xsi:type="dcterms:W3CDTF">2025-09-02T14:10:06Z</dcterms:created>
  <dcterms:modified xsi:type="dcterms:W3CDTF">2025-09-02T16:34:50Z</dcterms:modified>
</cp:coreProperties>
</file>