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Default Extension="mp4" ContentType="video/mp4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3" r:id="rId7"/>
    <p:sldId id="264" r:id="rId8"/>
    <p:sldId id="265" r:id="rId9"/>
    <p:sldId id="261" r:id="rId10"/>
    <p:sldId id="262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111" d="100"/>
          <a:sy n="111" d="100"/>
        </p:scale>
        <p:origin x="-468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D82464-0026-4859-9B37-4F2DFFB1AB5B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8D313A-1142-45C3-BECE-B2FACA95DBD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47163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100390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>
                <a:solidFill>
                  <a:prstClr val="black"/>
                </a:solidFill>
              </a:rPr>
              <a:pPr/>
              <a:t>8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90004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91477" y="2276872"/>
            <a:ext cx="9793088" cy="1440160"/>
          </a:xfrm>
        </p:spPr>
        <p:txBody>
          <a:bodyPr/>
          <a:lstStyle>
            <a:lvl1pPr>
              <a:defRPr b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AF8C1B35-834E-4BA3-B2B2-E99B15545C0A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1CF57D22-FFDA-48E9-A8DE-4405C7E59D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90834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AF8C1B35-834E-4BA3-B2B2-E99B15545C0A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1CF57D22-FFDA-48E9-A8DE-4405C7E59D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омер слайда 5"/>
          <p:cNvSpPr txBox="1">
            <a:spLocks/>
          </p:cNvSpPr>
          <p:nvPr/>
        </p:nvSpPr>
        <p:spPr>
          <a:xfrm>
            <a:off x="8940800" y="65087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rgbClr val="3399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1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143339" y="45855"/>
            <a:ext cx="11905323" cy="1048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4" name="Текст 2"/>
          <p:cNvSpPr>
            <a:spLocks noGrp="1"/>
          </p:cNvSpPr>
          <p:nvPr>
            <p:ph idx="1"/>
          </p:nvPr>
        </p:nvSpPr>
        <p:spPr>
          <a:xfrm>
            <a:off x="239349" y="1340768"/>
            <a:ext cx="11809312" cy="49685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49880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95733" y="4406901"/>
            <a:ext cx="7630551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695733" y="2906713"/>
            <a:ext cx="76305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AF8C1B35-834E-4BA3-B2B2-E99B15545C0A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1CF57D22-FFDA-48E9-A8DE-4405C7E59D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01639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39349" y="2060848"/>
            <a:ext cx="5760640" cy="4093915"/>
          </a:xfrm>
        </p:spPr>
        <p:txBody>
          <a:bodyPr/>
          <a:lstStyle>
            <a:lvl1pPr>
              <a:defRPr sz="2800"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9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2011" y="2071390"/>
            <a:ext cx="5760640" cy="4093915"/>
          </a:xfrm>
        </p:spPr>
        <p:txBody>
          <a:bodyPr/>
          <a:lstStyle>
            <a:lvl1pPr>
              <a:defRPr sz="2800"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9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AF8C1B35-834E-4BA3-B2B2-E99B15545C0A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1CF57D22-FFDA-48E9-A8DE-4405C7E59D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90237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35360" y="1916832"/>
            <a:ext cx="5568619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35360" y="2556594"/>
            <a:ext cx="5568619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288022" y="1934294"/>
            <a:ext cx="5664629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88022" y="2574056"/>
            <a:ext cx="5664629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833747" y="6410897"/>
            <a:ext cx="1620652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F8C1B35-834E-4BA3-B2B2-E99B15545C0A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5538912" y="6356351"/>
            <a:ext cx="2199456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9961747" y="6356351"/>
            <a:ext cx="1620652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1CF57D22-FFDA-48E9-A8DE-4405C7E59D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98995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F8C1B35-834E-4BA3-B2B2-E99B15545C0A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1CF57D22-FFDA-48E9-A8DE-4405C7E59D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48624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F8C1B35-834E-4BA3-B2B2-E99B15545C0A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1CF57D22-FFDA-48E9-A8DE-4405C7E59D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7176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513622"/>
            <a:ext cx="4011084" cy="92147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51851" y="1916833"/>
            <a:ext cx="6815667" cy="4353347"/>
          </a:xfrm>
        </p:spPr>
        <p:txBody>
          <a:bodyPr/>
          <a:lstStyle>
            <a:lvl1pPr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8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F8C1B35-834E-4BA3-B2B2-E99B15545C0A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1CF57D22-FFDA-48E9-A8DE-4405C7E59D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98058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F8C1B35-834E-4BA3-B2B2-E99B15545C0A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1CF57D22-FFDA-48E9-A8DE-4405C7E59D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06460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F8C1B35-834E-4BA3-B2B2-E99B15545C0A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1CF57D22-FFDA-48E9-A8DE-4405C7E59D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86373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F8C1B35-834E-4BA3-B2B2-E99B15545C0A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1CF57D22-FFDA-48E9-A8DE-4405C7E59D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05630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C1B35-834E-4BA3-B2B2-E99B15545C0A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7D22-FFDA-48E9-A8DE-4405C7E59D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992690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hyperlink" Target="https://presentation-creation.ru/" TargetMode="Externa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339" y="45855"/>
            <a:ext cx="11905323" cy="1048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39349" y="1340768"/>
            <a:ext cx="11809312" cy="49685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AF8C1B35-834E-4BA3-B2B2-E99B15545C0A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1CF57D22-FFDA-48E9-A8DE-4405C7E59D2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>
            <a:hlinkClick r:id="rId15"/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160917" y="45855"/>
            <a:ext cx="1010349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65468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accent2">
              <a:lumMod val="7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media" Target="../media/media1.mp4"/><Relationship Id="rId2" Type="http://schemas.openxmlformats.org/officeDocument/2006/relationships/slideLayout" Target="../slideLayouts/slideLayout2.xml"/><Relationship Id="rId1" Type="http://schemas.openxmlformats.org/officeDocument/2006/relationships/video" Target="../media/media1.mp4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1800" b="1" dirty="0">
                <a:solidFill>
                  <a:prstClr val="black"/>
                </a:solidFill>
                <a:effectLst/>
                <a:latin typeface="Trebuchet MS" panose="020B0603020202020204"/>
              </a:rPr>
              <a:t>МІНІСТЕРСТВО ОХОРОНИ ЗДОРОВ</a:t>
            </a:r>
            <a:r>
              <a:rPr lang="en-US" sz="1800" b="1" dirty="0">
                <a:solidFill>
                  <a:prstClr val="black"/>
                </a:solidFill>
                <a:effectLst/>
                <a:latin typeface="Trebuchet MS" panose="020B0603020202020204"/>
              </a:rPr>
              <a:t>’</a:t>
            </a:r>
            <a:r>
              <a:rPr lang="uk-UA" sz="1800" b="1" dirty="0">
                <a:solidFill>
                  <a:prstClr val="black"/>
                </a:solidFill>
                <a:effectLst/>
                <a:latin typeface="Trebuchet MS" panose="020B0603020202020204"/>
              </a:rPr>
              <a:t>Я УКРАЇНИ</a:t>
            </a:r>
            <a:br>
              <a:rPr lang="uk-UA" sz="1800" b="1" dirty="0">
                <a:solidFill>
                  <a:prstClr val="black"/>
                </a:solidFill>
                <a:effectLst/>
                <a:latin typeface="Trebuchet MS" panose="020B0603020202020204"/>
              </a:rPr>
            </a:br>
            <a:r>
              <a:rPr lang="uk-UA" sz="1800" b="1" dirty="0">
                <a:solidFill>
                  <a:prstClr val="black"/>
                </a:solidFill>
                <a:effectLst/>
                <a:latin typeface="Trebuchet MS" panose="020B0603020202020204"/>
              </a:rPr>
              <a:t>ВІННИЦЬКИЙ НАЦІОНАЛЬНИЙ МЕДИЧНИЙ УНІВЕРСИТЕТ ІМ. М.І. ПИРОГОВА</a:t>
            </a:r>
            <a:r>
              <a:rPr lang="en-US" sz="1800" b="1" dirty="0">
                <a:solidFill>
                  <a:srgbClr val="90C226"/>
                </a:solidFill>
                <a:effectLst/>
                <a:latin typeface="Trebuchet MS" panose="020B0603020202020204"/>
              </a:rPr>
              <a:t/>
            </a:r>
            <a:br>
              <a:rPr lang="en-US" sz="1800" b="1" dirty="0">
                <a:solidFill>
                  <a:srgbClr val="90C226"/>
                </a:solidFill>
                <a:effectLst/>
                <a:latin typeface="Trebuchet MS" panose="020B0603020202020204"/>
              </a:rPr>
            </a:br>
            <a:r>
              <a:rPr lang="uk-UA" sz="1800" b="1" dirty="0">
                <a:solidFill>
                  <a:prstClr val="black"/>
                </a:solidFill>
                <a:effectLst/>
                <a:latin typeface="Trebuchet MS" panose="020B0603020202020204"/>
              </a:rPr>
              <a:t>кафедра фармації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ctr" defTabSz="457200">
              <a:spcBef>
                <a:spcPts val="0"/>
              </a:spcBef>
              <a:buNone/>
            </a:pPr>
            <a:r>
              <a:rPr lang="uk-UA" sz="2400" dirty="0">
                <a:solidFill>
                  <a:prstClr val="black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курс за вибором</a:t>
            </a:r>
            <a:endParaRPr lang="en-US" sz="2400" dirty="0">
              <a:solidFill>
                <a:prstClr val="black"/>
              </a:solidFill>
              <a:latin typeface="Trebuchet MS" panose="020B0603020202020204" pitchFamily="34" charset="0"/>
              <a:ea typeface="Times New Roman" panose="02020603050405020304" pitchFamily="18" charset="0"/>
            </a:endParaRPr>
          </a:p>
          <a:p>
            <a:pPr marL="0" lvl="0" indent="0" algn="ctr" defTabSz="457200">
              <a:spcBef>
                <a:spcPts val="1000"/>
              </a:spcBef>
              <a:buClr>
                <a:srgbClr val="90C226"/>
              </a:buClr>
              <a:buSzPct val="80000"/>
              <a:buNone/>
            </a:pPr>
            <a:r>
              <a:rPr lang="uk-UA" sz="3600" b="1" dirty="0" smtClean="0">
                <a:solidFill>
                  <a:prstClr val="black"/>
                </a:solidFill>
                <a:latin typeface="Trebuchet MS" panose="020B0603020202020204"/>
              </a:rPr>
              <a:t>Власна справа. Аптека</a:t>
            </a:r>
            <a:endParaRPr lang="uk-UA" sz="3600" b="1" dirty="0">
              <a:solidFill>
                <a:prstClr val="black"/>
              </a:solidFill>
              <a:latin typeface="Trebuchet MS" panose="020B0603020202020204"/>
            </a:endParaRPr>
          </a:p>
          <a:p>
            <a:pPr marL="0" lvl="0" indent="0" algn="r" defTabSz="457200">
              <a:spcBef>
                <a:spcPts val="1000"/>
              </a:spcBef>
              <a:buClr>
                <a:srgbClr val="90C226"/>
              </a:buClr>
              <a:buSzPct val="80000"/>
              <a:buNone/>
            </a:pPr>
            <a:endParaRPr lang="en-US" sz="1400" dirty="0" smtClean="0">
              <a:solidFill>
                <a:prstClr val="black">
                  <a:lumMod val="50000"/>
                  <a:lumOff val="50000"/>
                </a:prstClr>
              </a:solidFill>
              <a:latin typeface="Trebuchet MS" panose="020B0603020202020204"/>
            </a:endParaRPr>
          </a:p>
          <a:p>
            <a:pPr marL="0" lvl="0" indent="0" algn="ctr" defTabSz="457200">
              <a:spcBef>
                <a:spcPts val="0"/>
              </a:spcBef>
              <a:buNone/>
              <a:tabLst>
                <a:tab pos="2969895" algn="ctr"/>
                <a:tab pos="5940425" algn="r"/>
                <a:tab pos="5940425" algn="r"/>
              </a:tabLst>
            </a:pPr>
            <a:r>
              <a:rPr lang="uk-UA" sz="1800" dirty="0" smtClean="0">
                <a:solidFill>
                  <a:prstClr val="black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                                             підготовки </a:t>
            </a:r>
            <a:r>
              <a:rPr lang="uk-UA" sz="1800" dirty="0">
                <a:solidFill>
                  <a:prstClr val="black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фахівців </a:t>
            </a:r>
            <a:r>
              <a:rPr lang="uk-UA" sz="1800" dirty="0" smtClean="0">
                <a:solidFill>
                  <a:prstClr val="black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галузі </a:t>
            </a:r>
            <a:r>
              <a:rPr lang="uk-UA" sz="1800" dirty="0">
                <a:solidFill>
                  <a:prstClr val="black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знань 22 «Охорона здоров’я</a:t>
            </a:r>
            <a:r>
              <a:rPr lang="uk-UA" sz="1800" dirty="0" smtClean="0">
                <a:solidFill>
                  <a:prstClr val="black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»</a:t>
            </a:r>
            <a:endParaRPr lang="en-US" sz="1800" dirty="0" smtClean="0">
              <a:solidFill>
                <a:prstClr val="black"/>
              </a:solidFill>
              <a:latin typeface="Trebuchet MS" panose="020B0603020202020204" pitchFamily="34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3074" name="Picture 2" descr="3D человек, показывая ваш продукт на лоток — стоковое фот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076900"/>
            <a:ext cx="5217360" cy="3478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/>
          <a:srcRect b="18030"/>
          <a:stretch/>
        </p:blipFill>
        <p:spPr>
          <a:xfrm>
            <a:off x="2440769" y="2398503"/>
            <a:ext cx="2209608" cy="1919209"/>
          </a:xfrm>
          <a:prstGeom prst="rect">
            <a:avLst/>
          </a:prstGeom>
        </p:spPr>
      </p:pic>
      <p:pic>
        <p:nvPicPr>
          <p:cNvPr id="1026" name="Picture 2" descr="Вінницький національний медичний університет ім. М. І. Пирогова — Вікіпедія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8060"/>
            <a:ext cx="875251" cy="1358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Винницкий национальный медицинский университет им. Н.И.Пирогова — Eurome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17360" y="3076900"/>
            <a:ext cx="4868228" cy="3651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6" cstate="print"/>
          <a:srcRect l="17295" t="29083" r="17354" b="23710"/>
          <a:stretch/>
        </p:blipFill>
        <p:spPr>
          <a:xfrm>
            <a:off x="10159707" y="-1"/>
            <a:ext cx="2032294" cy="146807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015803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«Хочу </a:t>
            </a:r>
            <a:r>
              <a:rPr lang="ru-RU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відкрити</a:t>
            </a: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…»</a:t>
            </a:r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871067" y="1086235"/>
            <a:ext cx="2112136" cy="197046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Аптеку?</a:t>
            </a:r>
            <a:endParaRPr lang="ru-RU" dirty="0"/>
          </a:p>
        </p:txBody>
      </p:sp>
      <p:sp>
        <p:nvSpPr>
          <p:cNvPr id="9" name="Овал 8"/>
          <p:cNvSpPr/>
          <p:nvPr/>
        </p:nvSpPr>
        <p:spPr>
          <a:xfrm>
            <a:off x="8925058" y="1307982"/>
            <a:ext cx="2112136" cy="197046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Мобільний аптечний пункт?</a:t>
            </a:r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2201037" y="3408702"/>
            <a:ext cx="2112136" cy="197046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Аптечний пункт?</a:t>
            </a:r>
            <a:endParaRPr lang="ru-RU" dirty="0"/>
          </a:p>
        </p:txBody>
      </p:sp>
      <p:sp>
        <p:nvSpPr>
          <p:cNvPr id="10" name="Овал 9"/>
          <p:cNvSpPr/>
          <p:nvPr/>
        </p:nvSpPr>
        <p:spPr>
          <a:xfrm>
            <a:off x="7481376" y="3408702"/>
            <a:ext cx="2112136" cy="197046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Аптечний склад?</a:t>
            </a:r>
            <a:endParaRPr lang="ru-RU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1017" y="1625303"/>
            <a:ext cx="2432515" cy="2621507"/>
          </a:xfrm>
          <a:prstGeom prst="rect">
            <a:avLst/>
          </a:prstGeom>
        </p:spPr>
      </p:pic>
      <p:pic>
        <p:nvPicPr>
          <p:cNvPr id="2050" name="Picture 2" descr="Переваги і недоліки - ІНФОЛ - комп'ютери, копіри, техніка для навчанн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52983" y="4929284"/>
            <a:ext cx="3413295" cy="1706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24112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339" y="45855"/>
            <a:ext cx="11905323" cy="576051"/>
          </a:xfrm>
        </p:spPr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Відкрити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аптеку: з </a:t>
            </a:r>
            <a:r>
              <a:rPr lang="ru-RU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чого</a:t>
            </a: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почати</a:t>
            </a: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ru-RU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339" y="953589"/>
            <a:ext cx="12048661" cy="1711234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Щоб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відкрити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аптечний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заклад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власнику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не </a:t>
            </a:r>
            <a:r>
              <a:rPr lang="ru-RU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обов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uk-UA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язково</a:t>
            </a:r>
            <a:r>
              <a:rPr lang="uk-UA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потрібно</a:t>
            </a:r>
            <a:r>
              <a:rPr lang="ru-RU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мати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фармацевтичну</a:t>
            </a:r>
            <a:r>
              <a:rPr lang="ru-RU" sz="26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освіту</a:t>
            </a:r>
            <a:r>
              <a:rPr lang="ru-RU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але </a:t>
            </a:r>
            <a:r>
              <a:rPr lang="ru-RU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щодо</a:t>
            </a:r>
            <a:r>
              <a:rPr lang="ru-RU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інших</a:t>
            </a:r>
            <a:r>
              <a:rPr lang="ru-RU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вимог 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необхідно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знати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їх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послідовність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і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залежність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кожного виду аптек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передбачені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певні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вимоги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І тут </a:t>
            </a:r>
            <a:r>
              <a:rPr lang="ru-RU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багато</a:t>
            </a:r>
            <a:r>
              <a:rPr lang="ru-RU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вимог</a:t>
            </a:r>
            <a:r>
              <a:rPr lang="ru-RU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не так легко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обійти</a:t>
            </a:r>
            <a:r>
              <a:rPr lang="uk-UA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4614" y="5011817"/>
            <a:ext cx="2895600" cy="1581150"/>
          </a:xfrm>
          <a:prstGeom prst="rect">
            <a:avLst/>
          </a:prstGeom>
        </p:spPr>
      </p:pic>
      <p:pic>
        <p:nvPicPr>
          <p:cNvPr id="3074" name="Picture 2" descr="Подводные камни или опыт – дорогой ценой |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71109" y="2233747"/>
            <a:ext cx="8220891" cy="4624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706885" y="2233747"/>
            <a:ext cx="30380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>
                <a:solidFill>
                  <a:srgbClr val="FF0000"/>
                </a:solidFill>
              </a:rPr>
              <a:t>ліцензійні</a:t>
            </a:r>
            <a:r>
              <a:rPr lang="ru-RU" sz="2800" dirty="0">
                <a:solidFill>
                  <a:srgbClr val="FF0000"/>
                </a:solidFill>
              </a:rPr>
              <a:t> </a:t>
            </a:r>
            <a:r>
              <a:rPr lang="uk-UA" sz="2800" dirty="0">
                <a:solidFill>
                  <a:srgbClr val="FF0000"/>
                </a:solidFill>
              </a:rPr>
              <a:t>вимоги</a:t>
            </a:r>
          </a:p>
        </p:txBody>
      </p:sp>
      <p:pic>
        <p:nvPicPr>
          <p:cNvPr id="3076" name="Picture 4" descr="Ліцензія на аптеку. Отримати ліцензію на аптечний пункт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07607" y="2233747"/>
            <a:ext cx="2169614" cy="3069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0250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Наша командна робота допоможе знайти відповіді :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25734" y="991847"/>
            <a:ext cx="2362200" cy="1933575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9876" y="1382959"/>
            <a:ext cx="6566400" cy="4976909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Хто такий підприємець?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Doing business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в </a:t>
            </a:r>
            <a:r>
              <a:rPr lang="uk-UA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Україні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 ідеї до бізнес-плану і бізнес-моделі.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Оподаткування фармацевтичного бізнесу в Україні.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Юридичні аспекти- як захистити інтереси фармацевтичного закладу.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 знайти місце на ринку.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 сформувати </a:t>
            </a:r>
            <a:r>
              <a:rPr lang="uk-UA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команду.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Життєвий цикл підприємства та як досягти успіху.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Управлінські аспекти власної справи.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098" name="Picture 2" descr="Что делает робот ночью в аптеке? | ЛекОбоз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90615" y="3008816"/>
            <a:ext cx="3958047" cy="2544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Відстань між аптеками має бути більше 500 метрів: законопроект |  «Дебет-Кредит» - Бухгалтерські новини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17920" y="983680"/>
            <a:ext cx="3095898" cy="2025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Найдорожчі у світі автомобілі (ФОТО) – Твоя МАШИНА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94514" y="5327397"/>
            <a:ext cx="2996101" cy="1535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81757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Після завершення курсу самостійно зможете</a:t>
            </a:r>
            <a:endParaRPr lang="ru-RU" dirty="0"/>
          </a:p>
        </p:txBody>
      </p:sp>
      <p:pic>
        <p:nvPicPr>
          <p:cNvPr id="5122" name="Picture 2" descr="Аптека Херсон 050 883 60 09 Drugstore B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8631" y="4058389"/>
            <a:ext cx="3315931" cy="2799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311" y="923750"/>
            <a:ext cx="11465323" cy="3935632"/>
          </a:xfrm>
        </p:spPr>
        <p:txBody>
          <a:bodyPr>
            <a:noAutofit/>
          </a:bodyPr>
          <a:lstStyle/>
          <a:p>
            <a:pPr>
              <a:spcAft>
                <a:spcPts val="800"/>
              </a:spcAft>
            </a:pPr>
            <a:r>
              <a:rPr lang="uk-UA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Пройти державну реєстрацію підприємства і створити суб'єкта господарської діяльності. </a:t>
            </a:r>
          </a:p>
          <a:p>
            <a:pPr>
              <a:spcAft>
                <a:spcPts val="800"/>
              </a:spcAft>
            </a:pPr>
            <a:r>
              <a:rPr lang="uk-UA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Вибрати правову форму власності. </a:t>
            </a:r>
          </a:p>
          <a:p>
            <a:pPr>
              <a:spcAft>
                <a:spcPts val="800"/>
              </a:spcAft>
            </a:pPr>
            <a:r>
              <a:rPr lang="uk-UA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Скласти перспективний план розвитку (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Business plan</a:t>
            </a:r>
            <a:r>
              <a:rPr lang="uk-UA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аптечного підприємства. </a:t>
            </a:r>
          </a:p>
          <a:p>
            <a:pPr>
              <a:spcAft>
                <a:spcPts val="800"/>
              </a:spcAft>
            </a:pPr>
            <a:r>
              <a:rPr lang="uk-UA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Вибрати відповідну систему оподаткування. </a:t>
            </a:r>
          </a:p>
          <a:p>
            <a:pPr>
              <a:spcAft>
                <a:spcPts val="800"/>
              </a:spcAft>
            </a:pPr>
            <a:r>
              <a:rPr lang="uk-UA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Підібрати приміщення, яке відповідає вимогам законодавства до фармацевтичних підприємств. </a:t>
            </a:r>
          </a:p>
          <a:p>
            <a:pPr>
              <a:spcAft>
                <a:spcPts val="800"/>
              </a:spcAft>
            </a:pPr>
            <a:r>
              <a:rPr lang="uk-UA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Підготувати документи, необхідні для отримання ліцензії, подати їх до уповноваженого на видачу ліцензій орган і отримати ліцензію. </a:t>
            </a:r>
          </a:p>
          <a:p>
            <a:pPr>
              <a:spcAft>
                <a:spcPts val="800"/>
              </a:spcAft>
            </a:pPr>
            <a:r>
              <a:rPr lang="uk-UA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Підшукати надійних постачальників і контрагентів, підготувати та укласти з ними відповідні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договори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26250" y="4650377"/>
            <a:ext cx="5365750" cy="2207623"/>
          </a:xfrm>
          <a:prstGeom prst="rect">
            <a:avLst/>
          </a:prstGeom>
        </p:spPr>
      </p:pic>
      <p:pic>
        <p:nvPicPr>
          <p:cNvPr id="2050" name="Picture 2" descr="3dmankrok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16928" y="5368834"/>
            <a:ext cx="2191277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05752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33063" y="116633"/>
            <a:ext cx="8928992" cy="862865"/>
          </a:xfrm>
        </p:spPr>
        <p:txBody>
          <a:bodyPr/>
          <a:lstStyle/>
          <a:p>
            <a:pPr algn="ctr"/>
            <a:r>
              <a:rPr lang="uk-UA" dirty="0" smtClean="0"/>
              <a:t>Методи навчання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5575" y="3700125"/>
            <a:ext cx="3658779" cy="315787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631505" y="682287"/>
            <a:ext cx="9036495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>
                <a:latin typeface="Trebuchet MS" panose="020B0603020202020204" pitchFamily="34" charset="0"/>
              </a:rPr>
              <a:t>Методи навчання: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dirty="0">
                <a:latin typeface="Trebuchet MS" panose="020B0603020202020204" pitchFamily="34" charset="0"/>
              </a:rPr>
              <a:t>словесний (</a:t>
            </a:r>
            <a:r>
              <a:rPr lang="uk-UA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розповідь, пояснення, бесіда)</a:t>
            </a:r>
            <a:r>
              <a:rPr lang="uk-UA" dirty="0">
                <a:latin typeface="Trebuchet MS" panose="020B0603020202020204" pitchFamily="34" charset="0"/>
              </a:rPr>
              <a:t>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dirty="0">
                <a:latin typeface="Trebuchet MS" panose="020B0603020202020204" pitchFamily="34" charset="0"/>
              </a:rPr>
              <a:t>пояснювально-демонстраційний </a:t>
            </a:r>
            <a:r>
              <a:rPr lang="uk-UA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(мультимедійні лекції з аудіо супроводом);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наочний (демонстрація коротких роликів, показ роботи аптек);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індуктивний  (узагальнення результатів спостережень).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uk-UA" sz="2000" dirty="0">
              <a:solidFill>
                <a:prstClr val="black"/>
              </a:solidFill>
              <a:latin typeface="Trebuchet MS" panose="020B060302020202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Наші зустрічі </a:t>
            </a:r>
            <a:r>
              <a:rPr lang="uk-UA" dirty="0">
                <a:latin typeface="Trebuchet MS" panose="020B0603020202020204" pitchFamily="34" charset="0"/>
              </a:rPr>
              <a:t>включають застосування передових комп’ютерних те­хнологій,  ділових ігор, конференцій, бесід, дискусій, діалогів, консультацій, конкурсів, техно­логії «мозкова атака» («</a:t>
            </a:r>
            <a:r>
              <a:rPr lang="uk-UA" dirty="0" err="1">
                <a:latin typeface="Trebuchet MS" panose="020B0603020202020204" pitchFamily="34" charset="0"/>
              </a:rPr>
              <a:t>brain</a:t>
            </a:r>
            <a:r>
              <a:rPr lang="uk-UA" dirty="0">
                <a:latin typeface="Trebuchet MS" panose="020B0603020202020204" pitchFamily="34" charset="0"/>
              </a:rPr>
              <a:t> </a:t>
            </a:r>
            <a:r>
              <a:rPr lang="uk-UA" dirty="0" err="1">
                <a:latin typeface="Trebuchet MS" panose="020B0603020202020204" pitchFamily="34" charset="0"/>
              </a:rPr>
              <a:t>storm</a:t>
            </a:r>
            <a:r>
              <a:rPr lang="uk-UA" dirty="0">
                <a:latin typeface="Trebuchet MS" panose="020B0603020202020204" pitchFamily="34" charset="0"/>
              </a:rPr>
              <a:t>»),   методу ситуаційного навчання  («</a:t>
            </a:r>
            <a:r>
              <a:rPr lang="uk-UA" dirty="0" err="1">
                <a:latin typeface="Trebuchet MS" panose="020B0603020202020204" pitchFamily="34" charset="0"/>
              </a:rPr>
              <a:t>сase</a:t>
            </a:r>
            <a:r>
              <a:rPr lang="uk-UA" dirty="0">
                <a:latin typeface="Trebuchet MS" panose="020B0603020202020204" pitchFamily="34" charset="0"/>
              </a:rPr>
              <a:t> </a:t>
            </a:r>
            <a:r>
              <a:rPr lang="uk-UA" dirty="0" err="1">
                <a:latin typeface="Trebuchet MS" panose="020B0603020202020204" pitchFamily="34" charset="0"/>
              </a:rPr>
              <a:t>study</a:t>
            </a:r>
            <a:r>
              <a:rPr lang="uk-UA" dirty="0">
                <a:latin typeface="Trebuchet MS" panose="020B0603020202020204" pitchFamily="34" charset="0"/>
              </a:rPr>
              <a:t>»), тренінгів.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Наші зустрічі відвідують сучасні керівники фармацевтичних підприємств, менеджери, представники, </a:t>
            </a:r>
            <a:r>
              <a:rPr lang="uk-UA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коучі</a:t>
            </a:r>
            <a:r>
              <a:rPr lang="uk-UA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, інспектори.</a:t>
            </a:r>
            <a:endParaRPr lang="uk-UA" sz="2000" dirty="0">
              <a:solidFill>
                <a:prstClr val="black"/>
              </a:solidFill>
              <a:latin typeface="Trebuchet MS" panose="020B0603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AutoShape 2" descr="Мозкова атака, метод: опис, технологія і відгуки - Психологія 202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148" name="Picture 4" descr="Біологія навколо нас: кейс-метод на уроках хімії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85909" y="3917433"/>
            <a:ext cx="4106091" cy="2712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66278" y="4121929"/>
            <a:ext cx="3462562" cy="2303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82971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31504" y="45856"/>
            <a:ext cx="8928992" cy="1006881"/>
          </a:xfrm>
        </p:spPr>
        <p:txBody>
          <a:bodyPr/>
          <a:lstStyle/>
          <a:p>
            <a:r>
              <a:rPr lang="uk-UA" dirty="0" smtClean="0"/>
              <a:t>Матеріально-технічне забезпечення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07569" y="836713"/>
            <a:ext cx="710329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>
                <a:latin typeface="Trebuchet MS" panose="020B0603020202020204" pitchFamily="34" charset="0"/>
              </a:rPr>
              <a:t>Для проведення навчального процесу кафедра фармації  має повне матеріально-технічне забезпечення: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dirty="0">
                <a:latin typeface="Trebuchet MS" panose="020B0603020202020204" pitchFamily="34" charset="0"/>
              </a:rPr>
              <a:t>обладнані навчальні кімнати, </a:t>
            </a:r>
            <a:r>
              <a:rPr lang="uk-UA" sz="2000" dirty="0" err="1">
                <a:latin typeface="Trebuchet MS" panose="020B0603020202020204" pitchFamily="34" charset="0"/>
              </a:rPr>
              <a:t>комп</a:t>
            </a:r>
            <a:r>
              <a:rPr lang="en-US" sz="2000" dirty="0">
                <a:latin typeface="Trebuchet MS" panose="020B0603020202020204" pitchFamily="34" charset="0"/>
              </a:rPr>
              <a:t>’</a:t>
            </a:r>
            <a:r>
              <a:rPr lang="uk-UA" sz="2000" dirty="0" err="1">
                <a:latin typeface="Trebuchet MS" panose="020B0603020202020204" pitchFamily="34" charset="0"/>
              </a:rPr>
              <a:t>ютери</a:t>
            </a:r>
            <a:r>
              <a:rPr lang="uk-UA" sz="2000" dirty="0">
                <a:latin typeface="Trebuchet MS" panose="020B0603020202020204" pitchFamily="34" charset="0"/>
              </a:rPr>
              <a:t>, підключені до мережі інтернет, ноутбуки, мультимедійні </a:t>
            </a:r>
            <a:r>
              <a:rPr lang="uk-UA" sz="2000" dirty="0" err="1" smtClean="0">
                <a:latin typeface="Trebuchet MS" panose="020B0603020202020204" pitchFamily="34" charset="0"/>
              </a:rPr>
              <a:t>проєктори</a:t>
            </a:r>
            <a:r>
              <a:rPr lang="uk-UA" sz="2000" dirty="0">
                <a:latin typeface="Trebuchet MS" panose="020B0603020202020204" pitchFamily="34" charset="0"/>
              </a:rPr>
              <a:t>, ксерокс, принтери;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dirty="0">
                <a:latin typeface="Trebuchet MS" panose="020B0603020202020204" pitchFamily="34" charset="0"/>
              </a:rPr>
              <a:t>м</a:t>
            </a: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атеріали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презентацій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лекцій</a:t>
            </a:r>
            <a:r>
              <a:rPr lang="ru-RU" sz="2000" dirty="0" smtClean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solidFill>
                <a:prstClr val="black"/>
              </a:solidFill>
              <a:latin typeface="Trebuchet MS" panose="020B060302020202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методичні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рекомендації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до </a:t>
            </a: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практичних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занять </a:t>
            </a:r>
            <a:r>
              <a:rPr lang="ru-RU" sz="2000" dirty="0" smtClean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здобувачів </a:t>
            </a:r>
            <a:r>
              <a:rPr lang="ru-RU" sz="2000" dirty="0" err="1" smtClean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вищої</a:t>
            </a:r>
            <a:r>
              <a:rPr lang="ru-RU" sz="2000" dirty="0" smtClean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освіти</a:t>
            </a:r>
            <a:r>
              <a:rPr lang="ru-RU" sz="2000" dirty="0" smtClean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solidFill>
                <a:prstClr val="black"/>
              </a:solidFill>
              <a:latin typeface="Trebuchet MS" panose="020B060302020202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перелік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теоретичних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питань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до </a:t>
            </a: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підсумкового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контролю;</a:t>
            </a:r>
            <a:endParaRPr lang="ru-RU" sz="2000" dirty="0">
              <a:solidFill>
                <a:prstClr val="black"/>
              </a:solidFill>
              <a:latin typeface="Trebuchet MS" panose="020B060302020202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п</a:t>
            </a:r>
            <a:r>
              <a:rPr lang="uk-UA" sz="2000" dirty="0" smtClean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рактично-орієнтовані </a:t>
            </a:r>
          </a:p>
          <a:p>
            <a:r>
              <a:rPr lang="uk-UA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uk-UA" sz="2000" dirty="0" smtClean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  ситуації.</a:t>
            </a:r>
            <a:endParaRPr lang="ru-RU" sz="2000" dirty="0">
              <a:solidFill>
                <a:prstClr val="black"/>
              </a:solidFill>
              <a:latin typeface="Trebuchet MS" panose="020B0603020202020204" pitchFamily="34" charset="0"/>
              <a:cs typeface="Times New Roman" panose="02020603050405020304" pitchFamily="18" charset="0"/>
            </a:endParaRPr>
          </a:p>
          <a:p>
            <a:endParaRPr lang="ru-RU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Матеріально-технічне забезпечення | Бердичівський міський ліцей №1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27848" y="3693677"/>
            <a:ext cx="5956372" cy="3164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05799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31504" y="45856"/>
            <a:ext cx="8928992" cy="1006881"/>
          </a:xfrm>
        </p:spPr>
        <p:txBody>
          <a:bodyPr>
            <a:normAutofit/>
          </a:bodyPr>
          <a:lstStyle/>
          <a:p>
            <a:r>
              <a:rPr lang="uk-UA" b="1" dirty="0" err="1" smtClean="0">
                <a:effectLst/>
              </a:rPr>
              <a:t>Симуляційний</a:t>
            </a:r>
            <a:r>
              <a:rPr lang="uk-UA" b="1" dirty="0" smtClean="0">
                <a:effectLst/>
              </a:rPr>
              <a:t> центр </a:t>
            </a:r>
            <a:r>
              <a:rPr lang="uk-UA" b="1" dirty="0">
                <a:effectLst/>
              </a:rPr>
              <a:t>«Фармація»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57609" y="1121939"/>
            <a:ext cx="651698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dirty="0" smtClean="0"/>
              <a:t>В навчально-науковому </a:t>
            </a:r>
            <a:r>
              <a:rPr lang="uk-UA" sz="2000" dirty="0" err="1"/>
              <a:t>симуляційному</a:t>
            </a:r>
            <a:r>
              <a:rPr lang="uk-UA" sz="2000" dirty="0"/>
              <a:t> </a:t>
            </a:r>
            <a:r>
              <a:rPr lang="uk-UA" sz="2000" dirty="0" smtClean="0"/>
              <a:t>центрі практичної </a:t>
            </a:r>
            <a:r>
              <a:rPr lang="uk-UA" sz="2000" dirty="0"/>
              <a:t>підготовки фармацевтів </a:t>
            </a:r>
            <a:r>
              <a:rPr lang="uk-UA" sz="2000" dirty="0" smtClean="0"/>
              <a:t>проводяться для </a:t>
            </a:r>
            <a:r>
              <a:rPr lang="ru-RU" sz="2000" dirty="0"/>
              <a:t>здобувачів </a:t>
            </a:r>
            <a:r>
              <a:rPr lang="ru-RU" sz="2000" dirty="0" err="1"/>
              <a:t>вищої</a:t>
            </a:r>
            <a:r>
              <a:rPr lang="ru-RU" sz="2000" dirty="0"/>
              <a:t> </a:t>
            </a:r>
            <a:r>
              <a:rPr lang="ru-RU" sz="2000" dirty="0" err="1"/>
              <a:t>освіти</a:t>
            </a:r>
            <a:r>
              <a:rPr lang="ru-RU" sz="2000" dirty="0"/>
              <a:t> </a:t>
            </a:r>
            <a:r>
              <a:rPr lang="ru-RU" sz="2000" dirty="0" err="1"/>
              <a:t>фармацевтичного</a:t>
            </a:r>
            <a:r>
              <a:rPr lang="ru-RU" sz="2000" dirty="0"/>
              <a:t> факультету </a:t>
            </a:r>
            <a:r>
              <a:rPr lang="ru-RU" sz="2000" dirty="0" smtClean="0"/>
              <a:t>практична </a:t>
            </a:r>
            <a:r>
              <a:rPr lang="ru-RU" sz="2000" dirty="0" err="1" smtClean="0"/>
              <a:t>підготовка</a:t>
            </a:r>
            <a:r>
              <a:rPr lang="ru-RU" sz="2000" dirty="0" smtClean="0"/>
              <a:t> з </a:t>
            </a:r>
            <a:r>
              <a:rPr lang="ru-RU" sz="2000" dirty="0" err="1"/>
              <a:t>опанування</a:t>
            </a:r>
            <a:r>
              <a:rPr lang="ru-RU" sz="2000" dirty="0"/>
              <a:t> ними </a:t>
            </a:r>
            <a:r>
              <a:rPr lang="ru-RU" sz="2000" dirty="0" err="1"/>
              <a:t>практичних</a:t>
            </a:r>
            <a:r>
              <a:rPr lang="ru-RU" sz="2000" dirty="0"/>
              <a:t> </a:t>
            </a:r>
            <a:r>
              <a:rPr lang="ru-RU" sz="2000" dirty="0" err="1"/>
              <a:t>навичок</a:t>
            </a:r>
            <a:r>
              <a:rPr lang="ru-RU" sz="2000" dirty="0"/>
              <a:t>, </a:t>
            </a:r>
            <a:r>
              <a:rPr lang="ru-RU" sz="2000" dirty="0" err="1"/>
              <a:t>набуття</a:t>
            </a:r>
            <a:r>
              <a:rPr lang="ru-RU" sz="2000" dirty="0"/>
              <a:t> </a:t>
            </a:r>
            <a:r>
              <a:rPr lang="ru-RU" sz="2000" dirty="0" err="1"/>
              <a:t>фахових</a:t>
            </a:r>
            <a:r>
              <a:rPr lang="ru-RU" sz="2000" dirty="0"/>
              <a:t> компетентностей та </a:t>
            </a:r>
            <a:r>
              <a:rPr lang="ru-RU" sz="2000" dirty="0" err="1"/>
              <a:t>досягнення</a:t>
            </a:r>
            <a:r>
              <a:rPr lang="ru-RU" sz="2000" dirty="0"/>
              <a:t> </a:t>
            </a:r>
            <a:r>
              <a:rPr lang="ru-RU" sz="2000" dirty="0" err="1"/>
              <a:t>програмних</a:t>
            </a:r>
            <a:r>
              <a:rPr lang="ru-RU" sz="2000" dirty="0"/>
              <a:t> </a:t>
            </a:r>
            <a:r>
              <a:rPr lang="ru-RU" sz="2000" dirty="0" err="1"/>
              <a:t>результатів</a:t>
            </a:r>
            <a:r>
              <a:rPr lang="ru-RU" sz="2000" dirty="0"/>
              <a:t> </a:t>
            </a:r>
            <a:r>
              <a:rPr lang="ru-RU" sz="2000" dirty="0" err="1"/>
              <a:t>навчання</a:t>
            </a:r>
            <a:r>
              <a:rPr lang="ru-RU" sz="2000" dirty="0"/>
              <a:t> </a:t>
            </a:r>
            <a:r>
              <a:rPr lang="ru-RU" sz="2000" dirty="0" err="1"/>
              <a:t>згідно</a:t>
            </a:r>
            <a:r>
              <a:rPr lang="ru-RU" sz="2000" dirty="0"/>
              <a:t> з </a:t>
            </a:r>
            <a:r>
              <a:rPr lang="ru-RU" sz="2000" dirty="0" err="1"/>
              <a:t>вимогами</a:t>
            </a:r>
            <a:r>
              <a:rPr lang="ru-RU" sz="2000" dirty="0"/>
              <a:t> </a:t>
            </a:r>
            <a:r>
              <a:rPr lang="ru-RU" sz="2000" dirty="0" err="1"/>
              <a:t>освітньопрофесійної</a:t>
            </a:r>
            <a:r>
              <a:rPr lang="ru-RU" sz="2000" dirty="0"/>
              <a:t> </a:t>
            </a:r>
            <a:r>
              <a:rPr lang="ru-RU" sz="2000" dirty="0" err="1"/>
              <a:t>програми</a:t>
            </a:r>
            <a:r>
              <a:rPr lang="ru-RU" sz="2000" dirty="0"/>
              <a:t> «</a:t>
            </a:r>
            <a:r>
              <a:rPr lang="ru-RU" sz="2000" dirty="0" err="1"/>
              <a:t>Фармація</a:t>
            </a:r>
            <a:r>
              <a:rPr lang="ru-RU" sz="2000" dirty="0"/>
              <a:t>»</a:t>
            </a:r>
            <a:endParaRPr lang="uk-UA" sz="2000" dirty="0" smtClean="0">
              <a:solidFill>
                <a:prstClr val="black"/>
              </a:solidFill>
              <a:latin typeface="Trebuchet MS" panose="020B0603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04434" y="912522"/>
            <a:ext cx="3554135" cy="26656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818141" y="3778691"/>
            <a:ext cx="3279863" cy="245989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95831" y="3644379"/>
            <a:ext cx="3638026" cy="2728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8515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6677" y="538932"/>
            <a:ext cx="11905323" cy="1048666"/>
          </a:xfrm>
        </p:spPr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Девіз </a:t>
            </a:r>
            <a:br>
              <a:rPr lang="uk-UA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Фінансовий лідер майбутнього</a:t>
            </a:r>
            <a:r>
              <a:rPr lang="ru-RU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466975" cy="1847850"/>
          </a:xfrm>
          <a:prstGeom prst="rect">
            <a:avLst/>
          </a:prstGeom>
        </p:spPr>
      </p:pic>
      <p:pic>
        <p:nvPicPr>
          <p:cNvPr id="4098" name="Picture 2" descr="Строгий супермен — стоковое фото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5631" y="1449977"/>
            <a:ext cx="2038805" cy="2195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2" descr="Як виміряти успіх в покері (Ед Міллер) | POKER.ORG.U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20343" y="3383281"/>
            <a:ext cx="3930576" cy="2881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9893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Крокуй </a:t>
            </a:r>
            <a:r>
              <a:rPr lang="uk-UA" smtClean="0"/>
              <a:t>із спеціалістами </a:t>
            </a:r>
            <a:endParaRPr lang="ru-RU" dirty="0"/>
          </a:p>
        </p:txBody>
      </p:sp>
      <p:pic>
        <p:nvPicPr>
          <p:cNvPr id="4" name="depositphotos_15455151-stock-video-3d-man-walking-to-the">
            <a:hlinkClick r:id="" action="ppaction://media"/>
          </p:cNvPr>
          <p:cNvPicPr>
            <a:picLocks noGrp="1" noChangeAspect="1"/>
          </p:cNvPicPr>
          <p:nvPr>
            <p:ph idx="1"/>
            <a:vide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358537" y="1133184"/>
            <a:ext cx="9201513" cy="5175541"/>
          </a:xfrm>
        </p:spPr>
      </p:pic>
      <p:sp>
        <p:nvSpPr>
          <p:cNvPr id="3" name="AutoShape 2" descr="Pharmacy - Free signs ico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201275" y="0"/>
            <a:ext cx="1990725" cy="1971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0522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Тема1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Тема1" id="{1256B886-2684-4DC4-8494-9737208E3677}" vid="{4722CA4C-168C-4209-83E9-7DD63783FA9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313</TotalTime>
  <Words>428</Words>
  <Application>Microsoft Office PowerPoint</Application>
  <PresentationFormat>Произвольный</PresentationFormat>
  <Paragraphs>55</Paragraphs>
  <Slides>10</Slides>
  <Notes>2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Тема1</vt:lpstr>
      <vt:lpstr>МІНІСТЕРСТВО ОХОРОНИ ЗДОРОВ’Я УКРАЇНИ ВІННИЦЬКИЙ НАЦІОНАЛЬНИЙ МЕДИЧНИЙ УНІВЕРСИТЕТ ІМ. М.І. ПИРОГОВА кафедра фармації</vt:lpstr>
      <vt:lpstr>  «Хочу відкрити …»</vt:lpstr>
      <vt:lpstr>  Відкрити аптеку: з чого почати?  </vt:lpstr>
      <vt:lpstr>Наша командна робота допоможе знайти відповіді :</vt:lpstr>
      <vt:lpstr>Після завершення курсу самостійно зможете</vt:lpstr>
      <vt:lpstr>Методи навчання</vt:lpstr>
      <vt:lpstr>Матеріально-технічне забезпечення</vt:lpstr>
      <vt:lpstr>Симуляційний центр «Фармація»</vt:lpstr>
      <vt:lpstr>Девіз  Фінансовий лідер майбутнього </vt:lpstr>
      <vt:lpstr>Крокуй із спеціалістами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МІНІСТЕРСТВО ОХОРОНИ ЗДОРОВ’Я УКРАЇНИ ВІННИЦЬКИЙ НАЦІОНАЛЬНИЙ МЕДИЧНИЙ УНІВЕРСИТЕТ ІМ. М.І. ПИРОГОВА кафедра фармації</dc:title>
  <dc:creator>Пользователь Windows</dc:creator>
  <cp:lastModifiedBy>farm6</cp:lastModifiedBy>
  <cp:revision>16</cp:revision>
  <dcterms:created xsi:type="dcterms:W3CDTF">2020-12-16T08:39:50Z</dcterms:created>
  <dcterms:modified xsi:type="dcterms:W3CDTF">2025-01-09T11:53:26Z</dcterms:modified>
</cp:coreProperties>
</file>