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0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9144000" cy="6858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8" y="-7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83331" y="483488"/>
            <a:ext cx="3577336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41376" y="1393317"/>
            <a:ext cx="8661247" cy="36125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vnmu.edu.ua/&#1082;&#1072;&#1092;&#1077;&#1076;&#1088;&#1072;-&#1092;&#1072;&#1088;&#1084;&#1072;&#1094;&#1077;&#1074;&#1090;&#1080;&#1095;&#1085;&#1086;&#1111;-&#1093;&#1110;&#1084;&#1110;&#1111;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84551" y="1058113"/>
            <a:ext cx="4527550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pc="-5" dirty="0" err="1" smtClean="0"/>
              <a:t>Ecotoxicology</a:t>
            </a:r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762000" y="1978638"/>
            <a:ext cx="8077199" cy="1032334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10"/>
              </a:spcBef>
            </a:pPr>
            <a:r>
              <a:rPr lang="en-US" sz="3200" i="1" spc="-10" dirty="0" smtClean="0">
                <a:latin typeface="Arial"/>
                <a:cs typeface="Arial"/>
              </a:rPr>
              <a:t>Department of Pharmaceutical Chemistry</a:t>
            </a:r>
          </a:p>
          <a:p>
            <a:pPr algn="ctr">
              <a:lnSpc>
                <a:spcPct val="100000"/>
              </a:lnSpc>
              <a:spcBef>
                <a:spcPts val="910"/>
              </a:spcBef>
            </a:pPr>
            <a:r>
              <a:rPr sz="2000" spc="-15" dirty="0" smtClean="0">
                <a:solidFill>
                  <a:srgbClr val="333399"/>
                </a:solidFill>
                <a:latin typeface="Microsoft Sans Serif"/>
                <a:cs typeface="Microsoft Sans Serif"/>
              </a:rPr>
              <a:t>https</a:t>
            </a:r>
            <a:r>
              <a:rPr sz="2000" spc="-15" dirty="0">
                <a:solidFill>
                  <a:srgbClr val="333399"/>
                </a:solidFill>
                <a:latin typeface="Microsoft Sans Serif"/>
                <a:cs typeface="Microsoft Sans Serif"/>
              </a:rPr>
              <a:t>://</a:t>
            </a:r>
            <a:r>
              <a:rPr sz="2000" spc="-15" dirty="0">
                <a:solidFill>
                  <a:srgbClr val="333399"/>
                </a:solidFill>
                <a:latin typeface="Microsoft Sans Serif"/>
                <a:cs typeface="Microsoft Sans Serif"/>
                <a:hlinkClick r:id="rId2"/>
              </a:rPr>
              <a:t>www.vnmu.edu.ua/кафедра-фармацевтичної-хімії#</a:t>
            </a:r>
            <a:endParaRPr sz="2000" dirty="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800" y="3429000"/>
            <a:ext cx="4943856" cy="27828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400" y="990600"/>
            <a:ext cx="8078470" cy="3313343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356870" marR="5715" indent="-344805" algn="just">
              <a:lnSpc>
                <a:spcPct val="90000"/>
              </a:lnSpc>
              <a:spcBef>
                <a:spcPts val="445"/>
              </a:spcBef>
            </a:pPr>
            <a:r>
              <a:rPr lang="en-US" sz="2800" spc="10" dirty="0" smtClean="0">
                <a:latin typeface="Microsoft Sans Serif"/>
                <a:cs typeface="Microsoft Sans Serif"/>
              </a:rPr>
              <a:t>Every day a person is exposed to exogenous toxicants, which are poisons for living organisms and can, depending on many factors, cause poisoning</a:t>
            </a:r>
            <a:r>
              <a:rPr sz="2800" spc="-10" dirty="0" smtClean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  <a:p>
            <a:pPr marL="356870" marR="5080" indent="-344805" algn="just">
              <a:lnSpc>
                <a:spcPct val="90100"/>
              </a:lnSpc>
              <a:spcBef>
                <a:spcPts val="1195"/>
              </a:spcBef>
            </a:pPr>
            <a:r>
              <a:rPr lang="en-US" sz="2800" spc="-3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Ecological toxicology </a:t>
            </a:r>
            <a:r>
              <a:rPr lang="en-US" sz="2800" spc="-30" dirty="0" smtClean="0">
                <a:latin typeface="Microsoft Sans Serif"/>
                <a:cs typeface="Microsoft Sans Serif"/>
              </a:rPr>
              <a:t>(</a:t>
            </a:r>
            <a:r>
              <a:rPr lang="en-US" sz="2800" spc="-30" dirty="0" err="1" smtClean="0">
                <a:latin typeface="Microsoft Sans Serif"/>
                <a:cs typeface="Microsoft Sans Serif"/>
              </a:rPr>
              <a:t>ecotoxicology</a:t>
            </a:r>
            <a:r>
              <a:rPr lang="en-US" sz="2800" spc="-30" dirty="0" smtClean="0">
                <a:latin typeface="Microsoft Sans Serif"/>
                <a:cs typeface="Microsoft Sans Serif"/>
              </a:rPr>
              <a:t>) - a branch of toxicology that studies the effects of toxic substances on ecosystems and their cycle in the biosphere, especially in food chains</a:t>
            </a:r>
            <a:r>
              <a:rPr sz="2800" spc="-15" dirty="0" smtClean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600" y="1524000"/>
            <a:ext cx="8001000" cy="8807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914400">
              <a:lnSpc>
                <a:spcPct val="100000"/>
              </a:lnSpc>
              <a:spcBef>
                <a:spcPts val="105"/>
              </a:spcBef>
              <a:tabLst>
                <a:tab pos="2329180" algn="l"/>
                <a:tab pos="2778125" algn="l"/>
                <a:tab pos="4591685" algn="l"/>
                <a:tab pos="6729095" algn="l"/>
              </a:tabLst>
            </a:pPr>
            <a:r>
              <a:rPr lang="en-US" sz="2800" spc="-70" dirty="0" smtClean="0">
                <a:latin typeface="Microsoft Sans Serif"/>
                <a:cs typeface="Microsoft Sans Serif"/>
              </a:rPr>
              <a:t>One of the main biological objects in the study of </a:t>
            </a:r>
            <a:r>
              <a:rPr lang="en-US" sz="2800" spc="-70" dirty="0" err="1" smtClean="0">
                <a:latin typeface="Microsoft Sans Serif"/>
                <a:cs typeface="Microsoft Sans Serif"/>
              </a:rPr>
              <a:t>ecotoxicology</a:t>
            </a:r>
            <a:r>
              <a:rPr lang="en-US" sz="2800" spc="-70" dirty="0" smtClean="0">
                <a:latin typeface="Microsoft Sans Serif"/>
                <a:cs typeface="Microsoft Sans Serif"/>
              </a:rPr>
              <a:t> is human</a:t>
            </a:r>
            <a:r>
              <a:rPr sz="2800" spc="-5" dirty="0" smtClean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2444" y="2576017"/>
            <a:ext cx="8003540" cy="173765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10"/>
              </a:spcBef>
            </a:pPr>
            <a:r>
              <a:rPr lang="en-US" sz="2800" spc="-15" dirty="0" smtClean="0">
                <a:latin typeface="Microsoft Sans Serif"/>
                <a:cs typeface="Microsoft Sans Serif"/>
              </a:rPr>
              <a:t>In contrast to traditional, modern </a:t>
            </a:r>
            <a:r>
              <a:rPr lang="en-US" sz="2800" spc="-15" dirty="0" err="1" smtClean="0">
                <a:latin typeface="Microsoft Sans Serif"/>
                <a:cs typeface="Microsoft Sans Serif"/>
              </a:rPr>
              <a:t>ecotoxicology</a:t>
            </a:r>
            <a:r>
              <a:rPr lang="en-US" sz="2800" spc="-15" dirty="0" smtClean="0">
                <a:latin typeface="Microsoft Sans Serif"/>
                <a:cs typeface="Microsoft Sans Serif"/>
              </a:rPr>
              <a:t> studies toxic effects not only at the level of the organism, but also mainly at the population and </a:t>
            </a:r>
            <a:r>
              <a:rPr lang="en-US" sz="2800" spc="-15" dirty="0" err="1" smtClean="0">
                <a:latin typeface="Microsoft Sans Serif"/>
                <a:cs typeface="Microsoft Sans Serif"/>
              </a:rPr>
              <a:t>biocoenotic</a:t>
            </a:r>
            <a:r>
              <a:rPr lang="en-US" sz="2800" spc="-15" dirty="0" smtClean="0">
                <a:latin typeface="Microsoft Sans Serif"/>
                <a:cs typeface="Microsoft Sans Serif"/>
              </a:rPr>
              <a:t> levels.</a:t>
            </a:r>
            <a:endParaRPr sz="2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533400"/>
            <a:ext cx="8686800" cy="21236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71195">
              <a:lnSpc>
                <a:spcPct val="100000"/>
              </a:lnSpc>
              <a:spcBef>
                <a:spcPts val="100"/>
              </a:spcBef>
            </a:pPr>
            <a:r>
              <a:rPr lang="en-US" sz="3600" spc="-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Goals and objectives of </a:t>
            </a:r>
            <a:r>
              <a:rPr lang="en-US" sz="3600" spc="-5" dirty="0" err="1" smtClean="0">
                <a:solidFill>
                  <a:srgbClr val="FF0000"/>
                </a:solidFill>
                <a:latin typeface="Microsoft Sans Serif"/>
                <a:cs typeface="Microsoft Sans Serif"/>
              </a:rPr>
              <a:t>ecotoxicology</a:t>
            </a:r>
            <a:endParaRPr sz="3600" dirty="0" smtClean="0">
              <a:latin typeface="Microsoft Sans Serif"/>
              <a:cs typeface="Microsoft Sans Serif"/>
            </a:endParaRPr>
          </a:p>
          <a:p>
            <a:pPr marL="173990" indent="-161925">
              <a:lnSpc>
                <a:spcPct val="100000"/>
              </a:lnSpc>
              <a:spcBef>
                <a:spcPts val="3454"/>
              </a:spcBef>
              <a:buSzPct val="97222"/>
              <a:buChar char="•"/>
              <a:tabLst>
                <a:tab pos="174625" algn="l"/>
              </a:tabLst>
            </a:pPr>
            <a:r>
              <a:rPr lang="en-US" sz="3600" spc="-35" dirty="0" smtClean="0">
                <a:latin typeface="Microsoft Sans Serif"/>
                <a:cs typeface="Microsoft Sans Serif"/>
              </a:rPr>
              <a:t>study of types of </a:t>
            </a:r>
            <a:r>
              <a:rPr lang="en-US" sz="3600" spc="-35" dirty="0" err="1" smtClean="0">
                <a:latin typeface="Microsoft Sans Serif"/>
                <a:cs typeface="Microsoft Sans Serif"/>
              </a:rPr>
              <a:t>ecotoxicity</a:t>
            </a:r>
            <a:r>
              <a:rPr sz="3600" spc="-40" dirty="0" smtClean="0">
                <a:latin typeface="Microsoft Sans Serif"/>
                <a:cs typeface="Microsoft Sans Serif"/>
              </a:rPr>
              <a:t>,</a:t>
            </a:r>
            <a:endParaRPr sz="3600" dirty="0" smtClean="0">
              <a:latin typeface="Microsoft Sans Serif"/>
              <a:cs typeface="Microsoft Sans Serif"/>
            </a:endParaRPr>
          </a:p>
          <a:p>
            <a:pPr marL="173990" indent="-161925">
              <a:lnSpc>
                <a:spcPct val="100000"/>
              </a:lnSpc>
              <a:spcBef>
                <a:spcPts val="5"/>
              </a:spcBef>
              <a:buSzPct val="97222"/>
              <a:buChar char="•"/>
              <a:tabLst>
                <a:tab pos="174625" algn="l"/>
              </a:tabLst>
            </a:pPr>
            <a:r>
              <a:rPr lang="en-US" sz="3600" spc="80" dirty="0" smtClean="0">
                <a:latin typeface="Microsoft Sans Serif"/>
                <a:cs typeface="Microsoft Sans Serif"/>
              </a:rPr>
              <a:t>their mechanisms and consequences</a:t>
            </a:r>
            <a:endParaRPr sz="3600" dirty="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1800" y="2767583"/>
            <a:ext cx="6172200" cy="409041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7340" y="142697"/>
            <a:ext cx="8651875" cy="604447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653539" marR="1076960" indent="-911860" algn="ctr">
              <a:lnSpc>
                <a:spcPct val="100000"/>
              </a:lnSpc>
              <a:spcBef>
                <a:spcPts val="110"/>
              </a:spcBef>
            </a:pPr>
            <a:r>
              <a:rPr lang="en-US" sz="2800" spc="-3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Subject of study of the elective discipline "</a:t>
            </a:r>
            <a:r>
              <a:rPr lang="en-US" sz="2800" spc="-35" dirty="0" err="1" smtClean="0">
                <a:solidFill>
                  <a:srgbClr val="FF0000"/>
                </a:solidFill>
                <a:latin typeface="Microsoft Sans Serif"/>
                <a:cs typeface="Microsoft Sans Serif"/>
              </a:rPr>
              <a:t>Ecotoxicology</a:t>
            </a:r>
            <a:r>
              <a:rPr lang="en-US" sz="2800" spc="-3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”</a:t>
            </a:r>
            <a:endParaRPr sz="2800" dirty="0" smtClean="0">
              <a:latin typeface="Microsoft Sans Serif"/>
              <a:cs typeface="Microsoft Sans Serif"/>
            </a:endParaRPr>
          </a:p>
          <a:p>
            <a:pPr marL="356870" marR="69215" indent="-344805">
              <a:lnSpc>
                <a:spcPct val="80000"/>
              </a:lnSpc>
              <a:spcBef>
                <a:spcPts val="795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800" spc="-5" dirty="0" smtClean="0">
                <a:latin typeface="Microsoft Sans Serif"/>
                <a:cs typeface="Microsoft Sans Serif"/>
              </a:rPr>
              <a:t>the effect of harmful chemicals in the environment on living organisms and their populations that are part of the ecosystem</a:t>
            </a:r>
            <a:r>
              <a:rPr sz="2800" spc="-25" dirty="0" smtClean="0">
                <a:latin typeface="Microsoft Sans Serif"/>
                <a:cs typeface="Microsoft Sans Serif"/>
              </a:rPr>
              <a:t>;</a:t>
            </a:r>
            <a:endParaRPr sz="2800" dirty="0" smtClean="0">
              <a:latin typeface="Microsoft Sans Serif"/>
              <a:cs typeface="Microsoft Sans Serif"/>
            </a:endParaRPr>
          </a:p>
          <a:p>
            <a:pPr marL="356870" indent="-344805">
              <a:lnSpc>
                <a:spcPts val="2355"/>
              </a:lnSpc>
              <a:buChar char="•"/>
              <a:tabLst>
                <a:tab pos="356870" algn="l"/>
                <a:tab pos="357505" algn="l"/>
              </a:tabLst>
            </a:pPr>
            <a:r>
              <a:rPr lang="en-US" sz="2800" spc="-35" dirty="0" smtClean="0">
                <a:latin typeface="Microsoft Sans Serif"/>
                <a:cs typeface="Microsoft Sans Serif"/>
              </a:rPr>
              <a:t>physicochemical and toxic characteristics of the pressure of the main groups of </a:t>
            </a:r>
            <a:r>
              <a:rPr lang="en-US" sz="2800" spc="-35" dirty="0" err="1" smtClean="0">
                <a:latin typeface="Microsoft Sans Serif"/>
                <a:cs typeface="Microsoft Sans Serif"/>
              </a:rPr>
              <a:t>ecotoxicants</a:t>
            </a:r>
            <a:r>
              <a:rPr sz="2800" spc="-35" dirty="0" smtClean="0">
                <a:latin typeface="Microsoft Sans Serif"/>
                <a:cs typeface="Microsoft Sans Serif"/>
              </a:rPr>
              <a:t>;</a:t>
            </a:r>
            <a:endParaRPr sz="2800" dirty="0">
              <a:latin typeface="Microsoft Sans Serif"/>
              <a:cs typeface="Microsoft Sans Serif"/>
            </a:endParaRPr>
          </a:p>
          <a:p>
            <a:pPr marL="356870" marR="2106930" indent="-344805">
              <a:lnSpc>
                <a:spcPts val="2690"/>
              </a:lnSpc>
              <a:spcBef>
                <a:spcPts val="31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800" spc="-25" dirty="0" smtClean="0">
                <a:latin typeface="Microsoft Sans Serif"/>
                <a:cs typeface="Microsoft Sans Serif"/>
              </a:rPr>
              <a:t>assessment of the degree of danger of </a:t>
            </a:r>
            <a:r>
              <a:rPr lang="en-US" sz="2800" spc="-25" dirty="0" err="1" smtClean="0">
                <a:latin typeface="Microsoft Sans Serif"/>
                <a:cs typeface="Microsoft Sans Serif"/>
              </a:rPr>
              <a:t>ecotoxicant</a:t>
            </a:r>
            <a:r>
              <a:rPr lang="en-US" sz="2800" spc="-25" dirty="0" smtClean="0">
                <a:latin typeface="Microsoft Sans Serif"/>
                <a:cs typeface="Microsoft Sans Serif"/>
              </a:rPr>
              <a:t> effects on living organisms</a:t>
            </a:r>
            <a:r>
              <a:rPr sz="2800" spc="-35" dirty="0" smtClean="0">
                <a:latin typeface="Microsoft Sans Serif"/>
                <a:cs typeface="Microsoft Sans Serif"/>
              </a:rPr>
              <a:t>;</a:t>
            </a:r>
            <a:endParaRPr sz="2800" dirty="0">
              <a:latin typeface="Microsoft Sans Serif"/>
              <a:cs typeface="Microsoft Sans Serif"/>
            </a:endParaRPr>
          </a:p>
          <a:p>
            <a:pPr marL="356870" marR="5080" indent="-344805">
              <a:lnSpc>
                <a:spcPct val="80100"/>
              </a:lnSpc>
              <a:spcBef>
                <a:spcPts val="2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800" spc="-20" dirty="0" smtClean="0">
                <a:latin typeface="Microsoft Sans Serif"/>
                <a:cs typeface="Microsoft Sans Serif"/>
              </a:rPr>
              <a:t>consequences, mechanisms of restoration of biological systems and their protection from exposure to toxic substances</a:t>
            </a:r>
            <a:r>
              <a:rPr sz="2800" spc="-20" dirty="0" smtClean="0">
                <a:latin typeface="Microsoft Sans Serif"/>
                <a:cs typeface="Microsoft Sans Serif"/>
              </a:rPr>
              <a:t>;</a:t>
            </a:r>
            <a:endParaRPr sz="2800" dirty="0">
              <a:latin typeface="Microsoft Sans Serif"/>
              <a:cs typeface="Microsoft Sans Serif"/>
            </a:endParaRPr>
          </a:p>
          <a:p>
            <a:pPr marL="356870" indent="-344805">
              <a:lnSpc>
                <a:spcPts val="2355"/>
              </a:lnSpc>
              <a:buChar char="•"/>
              <a:tabLst>
                <a:tab pos="356870" algn="l"/>
                <a:tab pos="357505" algn="l"/>
              </a:tabLst>
            </a:pPr>
            <a:r>
              <a:rPr lang="en-US" sz="2800" spc="-45" dirty="0" smtClean="0">
                <a:latin typeface="Microsoft Sans Serif"/>
                <a:cs typeface="Microsoft Sans Serif"/>
              </a:rPr>
              <a:t>methods of </a:t>
            </a:r>
            <a:r>
              <a:rPr lang="en-US" sz="2800" spc="-45" dirty="0" err="1" smtClean="0">
                <a:latin typeface="Microsoft Sans Serif"/>
                <a:cs typeface="Microsoft Sans Serif"/>
              </a:rPr>
              <a:t>bioindication</a:t>
            </a:r>
            <a:r>
              <a:rPr lang="en-US" sz="2800" spc="-45" dirty="0" smtClean="0">
                <a:latin typeface="Microsoft Sans Serif"/>
                <a:cs typeface="Microsoft Sans Serif"/>
              </a:rPr>
              <a:t> of heavy </a:t>
            </a:r>
            <a:r>
              <a:rPr lang="en-US" sz="2800" spc="-45" dirty="0" err="1" smtClean="0">
                <a:latin typeface="Microsoft Sans Serif"/>
                <a:cs typeface="Microsoft Sans Serif"/>
              </a:rPr>
              <a:t>pollutionmetals</a:t>
            </a:r>
            <a:r>
              <a:rPr lang="en-US" sz="2800" spc="-45" dirty="0" smtClean="0">
                <a:latin typeface="Microsoft Sans Serif"/>
                <a:cs typeface="Microsoft Sans Serif"/>
              </a:rPr>
              <a:t>, pesticides, polycyclic hydrocarbons and oil</a:t>
            </a:r>
            <a:r>
              <a:rPr sz="2800" spc="-15" dirty="0" smtClean="0">
                <a:latin typeface="Microsoft Sans Serif"/>
                <a:cs typeface="Microsoft Sans Serif"/>
              </a:rPr>
              <a:t>;</a:t>
            </a:r>
            <a:endParaRPr sz="2800" dirty="0">
              <a:latin typeface="Microsoft Sans Serif"/>
              <a:cs typeface="Microsoft Sans Serif"/>
            </a:endParaRPr>
          </a:p>
          <a:p>
            <a:pPr marL="356870" marR="335915" indent="-344805">
              <a:lnSpc>
                <a:spcPct val="80000"/>
              </a:lnSpc>
              <a:spcBef>
                <a:spcPts val="2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800" spc="-45" dirty="0" smtClean="0">
                <a:latin typeface="Microsoft Sans Serif"/>
                <a:cs typeface="Microsoft Sans Serif"/>
              </a:rPr>
              <a:t>methods of </a:t>
            </a:r>
            <a:r>
              <a:rPr lang="en-US" sz="2800" spc="-45" dirty="0" err="1" smtClean="0">
                <a:latin typeface="Microsoft Sans Serif"/>
                <a:cs typeface="Microsoft Sans Serif"/>
              </a:rPr>
              <a:t>bioindication</a:t>
            </a:r>
            <a:r>
              <a:rPr lang="en-US" sz="2800" spc="-45" dirty="0" smtClean="0">
                <a:latin typeface="Microsoft Sans Serif"/>
                <a:cs typeface="Microsoft Sans Serif"/>
              </a:rPr>
              <a:t> of air, soil and water pollution</a:t>
            </a:r>
            <a:r>
              <a:rPr sz="2800" spc="-30" dirty="0" smtClean="0">
                <a:latin typeface="Microsoft Sans Serif"/>
                <a:cs typeface="Microsoft Sans Serif"/>
              </a:rPr>
              <a:t>;</a:t>
            </a:r>
            <a:endParaRPr sz="2800" dirty="0">
              <a:latin typeface="Microsoft Sans Serif"/>
              <a:cs typeface="Microsoft Sans Serif"/>
            </a:endParaRPr>
          </a:p>
          <a:p>
            <a:pPr marL="356870" indent="-344805">
              <a:lnSpc>
                <a:spcPts val="2690"/>
              </a:lnSpc>
              <a:buChar char="•"/>
              <a:tabLst>
                <a:tab pos="356870" algn="l"/>
                <a:tab pos="357505" algn="l"/>
              </a:tabLst>
            </a:pPr>
            <a:r>
              <a:rPr lang="en-US" sz="2800" spc="-40" dirty="0" err="1" smtClean="0">
                <a:latin typeface="Microsoft Sans Serif"/>
                <a:cs typeface="Microsoft Sans Serif"/>
              </a:rPr>
              <a:t>toxicometric</a:t>
            </a:r>
            <a:r>
              <a:rPr lang="en-US" sz="2800" spc="-40" dirty="0" smtClean="0">
                <a:latin typeface="Microsoft Sans Serif"/>
                <a:cs typeface="Microsoft Sans Serif"/>
              </a:rPr>
              <a:t> parameters</a:t>
            </a:r>
            <a:r>
              <a:rPr sz="2800" spc="-25" dirty="0" smtClean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44" y="282905"/>
            <a:ext cx="8079740" cy="335540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536700" marR="709930" indent="-817244">
              <a:lnSpc>
                <a:spcPts val="3030"/>
              </a:lnSpc>
              <a:spcBef>
                <a:spcPts val="484"/>
              </a:spcBef>
            </a:pPr>
            <a:r>
              <a:rPr lang="en-US" sz="2800" spc="-2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The purpose of teaching the elective discipline "</a:t>
            </a:r>
            <a:r>
              <a:rPr lang="en-US" sz="2800" spc="-20" dirty="0" err="1" smtClean="0">
                <a:solidFill>
                  <a:srgbClr val="FF0000"/>
                </a:solidFill>
                <a:latin typeface="Microsoft Sans Serif"/>
                <a:cs typeface="Microsoft Sans Serif"/>
              </a:rPr>
              <a:t>Ecotoxicology</a:t>
            </a:r>
            <a:r>
              <a:rPr lang="en-US" sz="2800" spc="-2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”</a:t>
            </a:r>
            <a:endParaRPr sz="2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800" dirty="0">
              <a:latin typeface="Microsoft Sans Serif"/>
              <a:cs typeface="Microsoft Sans Serif"/>
            </a:endParaRPr>
          </a:p>
          <a:p>
            <a:pPr marL="12700" marR="5080" algn="just">
              <a:lnSpc>
                <a:spcPct val="90000"/>
              </a:lnSpc>
            </a:pPr>
            <a:r>
              <a:rPr lang="en-US" sz="2800" spc="-40" dirty="0" smtClean="0">
                <a:latin typeface="Microsoft Sans Serif"/>
                <a:cs typeface="Microsoft Sans Serif"/>
              </a:rPr>
              <a:t>preparation of students for the development of medical-biological and special disciplines, for which on the basis of modern scientific ideas to form in students the necessary knowledge, skills and abilities in the field of toxicological chemistry</a:t>
            </a:r>
            <a:r>
              <a:rPr sz="2800" spc="-5" dirty="0" smtClean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65630" y="325577"/>
            <a:ext cx="6414135" cy="8807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881380" marR="5080" indent="-869315">
              <a:lnSpc>
                <a:spcPct val="100000"/>
              </a:lnSpc>
              <a:spcBef>
                <a:spcPts val="110"/>
              </a:spcBef>
            </a:pPr>
            <a:r>
              <a:rPr lang="en-US" sz="2800" spc="-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The main tasks of studying the selective discipline "</a:t>
            </a:r>
            <a:r>
              <a:rPr lang="en-US" sz="2800" spc="-5" dirty="0" err="1" smtClean="0">
                <a:solidFill>
                  <a:srgbClr val="FF0000"/>
                </a:solidFill>
                <a:latin typeface="Microsoft Sans Serif"/>
                <a:cs typeface="Microsoft Sans Serif"/>
              </a:rPr>
              <a:t>Ecotoxicology</a:t>
            </a:r>
            <a:r>
              <a:rPr lang="en-US" sz="2800" spc="-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”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8436" y="1264742"/>
            <a:ext cx="8136890" cy="8807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5240" marR="5080" indent="-3175">
              <a:lnSpc>
                <a:spcPct val="100000"/>
              </a:lnSpc>
              <a:spcBef>
                <a:spcPts val="110"/>
              </a:spcBef>
              <a:buSzPct val="96428"/>
              <a:buChar char="•"/>
              <a:tabLst>
                <a:tab pos="138430" algn="l"/>
                <a:tab pos="2274570" algn="l"/>
                <a:tab pos="2661920" algn="l"/>
                <a:tab pos="3271520" algn="l"/>
                <a:tab pos="3990975" algn="l"/>
                <a:tab pos="5256530" algn="l"/>
                <a:tab pos="6631940" algn="l"/>
                <a:tab pos="7146925" algn="l"/>
              </a:tabLst>
            </a:pPr>
            <a:r>
              <a:rPr sz="2800" spc="-10" dirty="0">
                <a:latin typeface="Microsoft Sans Serif"/>
                <a:cs typeface="Microsoft Sans Serif"/>
              </a:rPr>
              <a:t>ф</a:t>
            </a:r>
            <a:r>
              <a:rPr sz="2800" spc="-25" dirty="0">
                <a:latin typeface="Microsoft Sans Serif"/>
                <a:cs typeface="Microsoft Sans Serif"/>
              </a:rPr>
              <a:t>ор</a:t>
            </a:r>
            <a:r>
              <a:rPr sz="2800" spc="-5" dirty="0">
                <a:latin typeface="Microsoft Sans Serif"/>
                <a:cs typeface="Microsoft Sans Serif"/>
              </a:rPr>
              <a:t>м</a:t>
            </a:r>
            <a:r>
              <a:rPr sz="2800" spc="-35" dirty="0">
                <a:latin typeface="Microsoft Sans Serif"/>
                <a:cs typeface="Microsoft Sans Serif"/>
              </a:rPr>
              <a:t>у</a:t>
            </a:r>
            <a:r>
              <a:rPr sz="2800" spc="-25" dirty="0">
                <a:latin typeface="Microsoft Sans Serif"/>
                <a:cs typeface="Microsoft Sans Serif"/>
              </a:rPr>
              <a:t>в</a:t>
            </a:r>
            <a:r>
              <a:rPr sz="2800" spc="-10" dirty="0">
                <a:latin typeface="Microsoft Sans Serif"/>
                <a:cs typeface="Microsoft Sans Serif"/>
              </a:rPr>
              <a:t>ан</a:t>
            </a:r>
            <a:r>
              <a:rPr sz="2800" spc="5" dirty="0">
                <a:latin typeface="Microsoft Sans Serif"/>
                <a:cs typeface="Microsoft Sans Serif"/>
              </a:rPr>
              <a:t>н</a:t>
            </a:r>
            <a:r>
              <a:rPr sz="2800" dirty="0">
                <a:latin typeface="Microsoft Sans Serif"/>
                <a:cs typeface="Microsoft Sans Serif"/>
              </a:rPr>
              <a:t>я		</a:t>
            </a:r>
            <a:r>
              <a:rPr sz="2800" spc="5" dirty="0">
                <a:latin typeface="Microsoft Sans Serif"/>
                <a:cs typeface="Microsoft Sans Serif"/>
              </a:rPr>
              <a:t>у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15" dirty="0">
                <a:latin typeface="Microsoft Sans Serif"/>
                <a:cs typeface="Microsoft Sans Serif"/>
              </a:rPr>
              <a:t>с</a:t>
            </a:r>
            <a:r>
              <a:rPr sz="2800" spc="30" dirty="0">
                <a:latin typeface="Microsoft Sans Serif"/>
                <a:cs typeface="Microsoft Sans Serif"/>
              </a:rPr>
              <a:t>т</a:t>
            </a:r>
            <a:r>
              <a:rPr sz="2800" spc="-130" dirty="0">
                <a:latin typeface="Microsoft Sans Serif"/>
                <a:cs typeface="Microsoft Sans Serif"/>
              </a:rPr>
              <a:t>у</a:t>
            </a:r>
            <a:r>
              <a:rPr sz="2800" spc="-5" dirty="0">
                <a:latin typeface="Microsoft Sans Serif"/>
                <a:cs typeface="Microsoft Sans Serif"/>
              </a:rPr>
              <a:t>ден</a:t>
            </a:r>
            <a:r>
              <a:rPr sz="2800" spc="10" dirty="0">
                <a:latin typeface="Microsoft Sans Serif"/>
                <a:cs typeface="Microsoft Sans Serif"/>
              </a:rPr>
              <a:t>т</a:t>
            </a:r>
            <a:r>
              <a:rPr sz="2800" spc="-10" dirty="0">
                <a:latin typeface="Microsoft Sans Serif"/>
                <a:cs typeface="Microsoft Sans Serif"/>
              </a:rPr>
              <a:t>і</a:t>
            </a:r>
            <a:r>
              <a:rPr sz="2800" spc="-5" dirty="0">
                <a:latin typeface="Microsoft Sans Serif"/>
                <a:cs typeface="Microsoft Sans Serif"/>
              </a:rPr>
              <a:t>в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-135" dirty="0">
                <a:latin typeface="Microsoft Sans Serif"/>
                <a:cs typeface="Microsoft Sans Serif"/>
              </a:rPr>
              <a:t>з</a:t>
            </a:r>
            <a:r>
              <a:rPr sz="2800" spc="-10" dirty="0">
                <a:latin typeface="Microsoft Sans Serif"/>
                <a:cs typeface="Microsoft Sans Serif"/>
              </a:rPr>
              <a:t>н</a:t>
            </a:r>
            <a:r>
              <a:rPr sz="2800" spc="-25" dirty="0">
                <a:latin typeface="Microsoft Sans Serif"/>
                <a:cs typeface="Microsoft Sans Serif"/>
              </a:rPr>
              <a:t>а</a:t>
            </a:r>
            <a:r>
              <a:rPr sz="2800" spc="-10" dirty="0">
                <a:latin typeface="Microsoft Sans Serif"/>
                <a:cs typeface="Microsoft Sans Serif"/>
              </a:rPr>
              <a:t>н</a:t>
            </a:r>
            <a:r>
              <a:rPr sz="2800" spc="-5" dirty="0">
                <a:latin typeface="Microsoft Sans Serif"/>
                <a:cs typeface="Microsoft Sans Serif"/>
              </a:rPr>
              <a:t>ь	</a:t>
            </a:r>
            <a:r>
              <a:rPr sz="2800" spc="-15" dirty="0">
                <a:latin typeface="Microsoft Sans Serif"/>
                <a:cs typeface="Microsoft Sans Serif"/>
              </a:rPr>
              <a:t>і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-60" dirty="0">
                <a:latin typeface="Microsoft Sans Serif"/>
                <a:cs typeface="Microsoft Sans Serif"/>
              </a:rPr>
              <a:t>у</a:t>
            </a:r>
            <a:r>
              <a:rPr sz="2800" spc="-85" dirty="0">
                <a:latin typeface="Microsoft Sans Serif"/>
                <a:cs typeface="Microsoft Sans Serif"/>
              </a:rPr>
              <a:t>м</a:t>
            </a:r>
            <a:r>
              <a:rPr sz="2800" spc="-15" dirty="0">
                <a:latin typeface="Microsoft Sans Serif"/>
                <a:cs typeface="Microsoft Sans Serif"/>
              </a:rPr>
              <a:t>і</a:t>
            </a:r>
            <a:r>
              <a:rPr sz="2800" spc="-10" dirty="0">
                <a:latin typeface="Microsoft Sans Serif"/>
                <a:cs typeface="Microsoft Sans Serif"/>
              </a:rPr>
              <a:t>н</a:t>
            </a:r>
            <a:r>
              <a:rPr sz="2800" dirty="0">
                <a:latin typeface="Microsoft Sans Serif"/>
                <a:cs typeface="Microsoft Sans Serif"/>
              </a:rPr>
              <a:t>ь,  </a:t>
            </a:r>
            <a:r>
              <a:rPr sz="2800" spc="-25" dirty="0">
                <a:latin typeface="Microsoft Sans Serif"/>
                <a:cs typeface="Microsoft Sans Serif"/>
              </a:rPr>
              <a:t>практичних	</a:t>
            </a:r>
            <a:r>
              <a:rPr sz="2800" spc="-35" dirty="0">
                <a:latin typeface="Microsoft Sans Serif"/>
                <a:cs typeface="Microsoft Sans Serif"/>
              </a:rPr>
              <a:t>навичок	</a:t>
            </a:r>
            <a:r>
              <a:rPr sz="2800" spc="-114" dirty="0">
                <a:latin typeface="Microsoft Sans Serif"/>
                <a:cs typeface="Microsoft Sans Serif"/>
              </a:rPr>
              <a:t>з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82285" y="1691716"/>
            <a:ext cx="3604260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466975" algn="l"/>
                <a:tab pos="3409315" algn="l"/>
              </a:tabLst>
            </a:pPr>
            <a:r>
              <a:rPr sz="2800" spc="-15" dirty="0">
                <a:latin typeface="Microsoft Sans Serif"/>
                <a:cs typeface="Microsoft Sans Serif"/>
              </a:rPr>
              <a:t>т</a:t>
            </a:r>
            <a:r>
              <a:rPr sz="2800" spc="-95" dirty="0">
                <a:latin typeface="Microsoft Sans Serif"/>
                <a:cs typeface="Microsoft Sans Serif"/>
              </a:rPr>
              <a:t>о</a:t>
            </a:r>
            <a:r>
              <a:rPr sz="2800" spc="-70" dirty="0">
                <a:latin typeface="Microsoft Sans Serif"/>
                <a:cs typeface="Microsoft Sans Serif"/>
              </a:rPr>
              <a:t>к</a:t>
            </a:r>
            <a:r>
              <a:rPr sz="2800" spc="10" dirty="0">
                <a:latin typeface="Microsoft Sans Serif"/>
                <a:cs typeface="Microsoft Sans Serif"/>
              </a:rPr>
              <a:t>с</a:t>
            </a:r>
            <a:r>
              <a:rPr sz="2800" spc="-15" dirty="0">
                <a:latin typeface="Microsoft Sans Serif"/>
                <a:cs typeface="Microsoft Sans Serif"/>
              </a:rPr>
              <a:t>и</a:t>
            </a:r>
            <a:r>
              <a:rPr sz="2800" spc="-160" dirty="0">
                <a:latin typeface="Microsoft Sans Serif"/>
                <a:cs typeface="Microsoft Sans Serif"/>
              </a:rPr>
              <a:t>к</a:t>
            </a:r>
            <a:r>
              <a:rPr sz="2800" spc="-75" dirty="0">
                <a:latin typeface="Microsoft Sans Serif"/>
                <a:cs typeface="Microsoft Sans Serif"/>
              </a:rPr>
              <a:t>о</a:t>
            </a:r>
            <a:r>
              <a:rPr sz="2800" spc="50" dirty="0">
                <a:latin typeface="Microsoft Sans Serif"/>
                <a:cs typeface="Microsoft Sans Serif"/>
              </a:rPr>
              <a:t>л</a:t>
            </a:r>
            <a:r>
              <a:rPr sz="2800" spc="15" dirty="0">
                <a:latin typeface="Microsoft Sans Serif"/>
                <a:cs typeface="Microsoft Sans Serif"/>
              </a:rPr>
              <a:t>огі</a:t>
            </a:r>
            <a:r>
              <a:rPr sz="2800" dirty="0">
                <a:latin typeface="Microsoft Sans Serif"/>
                <a:cs typeface="Microsoft Sans Serif"/>
              </a:rPr>
              <a:t>ї,	</a:t>
            </a:r>
            <a:r>
              <a:rPr sz="2800" spc="-40" dirty="0">
                <a:latin typeface="Microsoft Sans Serif"/>
                <a:cs typeface="Microsoft Sans Serif"/>
              </a:rPr>
              <a:t>я</a:t>
            </a:r>
            <a:r>
              <a:rPr sz="2800" spc="-114" dirty="0">
                <a:latin typeface="Microsoft Sans Serif"/>
                <a:cs typeface="Microsoft Sans Serif"/>
              </a:rPr>
              <a:t>к</a:t>
            </a:r>
            <a:r>
              <a:rPr sz="2800" spc="5" dirty="0">
                <a:latin typeface="Microsoft Sans Serif"/>
                <a:cs typeface="Microsoft Sans Serif"/>
              </a:rPr>
              <a:t>а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30" dirty="0">
                <a:latin typeface="Microsoft Sans Serif"/>
                <a:cs typeface="Microsoft Sans Serif"/>
              </a:rPr>
              <a:t>є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1484" y="2119122"/>
            <a:ext cx="8140700" cy="8807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3945254" algn="l"/>
                <a:tab pos="6388100" algn="l"/>
                <a:tab pos="6887845" algn="l"/>
              </a:tabLst>
            </a:pPr>
            <a:r>
              <a:rPr sz="2800" spc="-110" dirty="0">
                <a:latin typeface="Microsoft Sans Serif"/>
                <a:cs typeface="Microsoft Sans Serif"/>
              </a:rPr>
              <a:t>з</a:t>
            </a:r>
            <a:r>
              <a:rPr sz="2800" spc="-35" dirty="0">
                <a:latin typeface="Microsoft Sans Serif"/>
                <a:cs typeface="Microsoft Sans Serif"/>
              </a:rPr>
              <a:t>а</a:t>
            </a:r>
            <a:r>
              <a:rPr sz="2800" spc="-90" dirty="0">
                <a:latin typeface="Microsoft Sans Serif"/>
                <a:cs typeface="Microsoft Sans Serif"/>
              </a:rPr>
              <a:t>г</a:t>
            </a:r>
            <a:r>
              <a:rPr sz="2800" dirty="0">
                <a:latin typeface="Microsoft Sans Serif"/>
                <a:cs typeface="Microsoft Sans Serif"/>
              </a:rPr>
              <a:t>альн</a:t>
            </a:r>
            <a:r>
              <a:rPr sz="2800" spc="-65" dirty="0">
                <a:latin typeface="Microsoft Sans Serif"/>
                <a:cs typeface="Microsoft Sans Serif"/>
              </a:rPr>
              <a:t>о</a:t>
            </a:r>
            <a:r>
              <a:rPr sz="2800" spc="-15" dirty="0">
                <a:latin typeface="Microsoft Sans Serif"/>
                <a:cs typeface="Microsoft Sans Serif"/>
              </a:rPr>
              <a:t>т</a:t>
            </a:r>
            <a:r>
              <a:rPr sz="2800" spc="-5" dirty="0">
                <a:latin typeface="Microsoft Sans Serif"/>
                <a:cs typeface="Microsoft Sans Serif"/>
              </a:rPr>
              <a:t>еор</a:t>
            </a:r>
            <a:r>
              <a:rPr sz="2800" spc="-105" dirty="0">
                <a:latin typeface="Microsoft Sans Serif"/>
                <a:cs typeface="Microsoft Sans Serif"/>
              </a:rPr>
              <a:t>е</a:t>
            </a:r>
            <a:r>
              <a:rPr sz="2800" spc="5" dirty="0">
                <a:latin typeface="Microsoft Sans Serif"/>
                <a:cs typeface="Microsoft Sans Serif"/>
              </a:rPr>
              <a:t>т</a:t>
            </a:r>
            <a:r>
              <a:rPr sz="2800" spc="-10" dirty="0">
                <a:latin typeface="Microsoft Sans Serif"/>
                <a:cs typeface="Microsoft Sans Serif"/>
              </a:rPr>
              <a:t>и</a:t>
            </a:r>
            <a:r>
              <a:rPr sz="2800" spc="-20" dirty="0">
                <a:latin typeface="Microsoft Sans Serif"/>
                <a:cs typeface="Microsoft Sans Serif"/>
              </a:rPr>
              <a:t>ч</a:t>
            </a:r>
            <a:r>
              <a:rPr sz="2800" spc="-15" dirty="0">
                <a:latin typeface="Microsoft Sans Serif"/>
                <a:cs typeface="Microsoft Sans Serif"/>
              </a:rPr>
              <a:t>н</a:t>
            </a:r>
            <a:r>
              <a:rPr sz="2800" spc="5" dirty="0">
                <a:latin typeface="Microsoft Sans Serif"/>
                <a:cs typeface="Microsoft Sans Serif"/>
              </a:rPr>
              <a:t>о</a:t>
            </a:r>
            <a:r>
              <a:rPr sz="2800" spc="15" dirty="0">
                <a:latin typeface="Microsoft Sans Serif"/>
                <a:cs typeface="Microsoft Sans Serif"/>
              </a:rPr>
              <a:t>ю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-5" dirty="0">
                <a:latin typeface="Microsoft Sans Serif"/>
                <a:cs typeface="Microsoft Sans Serif"/>
              </a:rPr>
              <a:t>д</a:t>
            </a:r>
            <a:r>
              <a:rPr sz="2800" spc="-20" dirty="0">
                <a:latin typeface="Microsoft Sans Serif"/>
                <a:cs typeface="Microsoft Sans Serif"/>
              </a:rPr>
              <a:t>и</a:t>
            </a:r>
            <a:r>
              <a:rPr sz="2800" spc="-15" dirty="0">
                <a:latin typeface="Microsoft Sans Serif"/>
                <a:cs typeface="Microsoft Sans Serif"/>
              </a:rPr>
              <a:t>с</a:t>
            </a:r>
            <a:r>
              <a:rPr sz="2800" dirty="0">
                <a:latin typeface="Microsoft Sans Serif"/>
                <a:cs typeface="Microsoft Sans Serif"/>
              </a:rPr>
              <a:t>ц</a:t>
            </a:r>
            <a:r>
              <a:rPr sz="2800" spc="-15" dirty="0">
                <a:latin typeface="Microsoft Sans Serif"/>
                <a:cs typeface="Microsoft Sans Serif"/>
              </a:rPr>
              <a:t>и</a:t>
            </a:r>
            <a:r>
              <a:rPr sz="2800" spc="-50" dirty="0">
                <a:latin typeface="Microsoft Sans Serif"/>
                <a:cs typeface="Microsoft Sans Serif"/>
              </a:rPr>
              <a:t>п</a:t>
            </a:r>
            <a:r>
              <a:rPr sz="2800" dirty="0">
                <a:latin typeface="Microsoft Sans Serif"/>
                <a:cs typeface="Microsoft Sans Serif"/>
              </a:rPr>
              <a:t>ліно</a:t>
            </a:r>
            <a:r>
              <a:rPr sz="2800" spc="10" dirty="0">
                <a:latin typeface="Microsoft Sans Serif"/>
                <a:cs typeface="Microsoft Sans Serif"/>
              </a:rPr>
              <a:t>ю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5" dirty="0">
                <a:latin typeface="Microsoft Sans Serif"/>
                <a:cs typeface="Microsoft Sans Serif"/>
              </a:rPr>
              <a:t>в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10" dirty="0">
                <a:latin typeface="Microsoft Sans Serif"/>
                <a:cs typeface="Microsoft Sans Serif"/>
              </a:rPr>
              <a:t>с</a:t>
            </a:r>
            <a:r>
              <a:rPr sz="2800" spc="-30" dirty="0">
                <a:latin typeface="Microsoft Sans Serif"/>
                <a:cs typeface="Microsoft Sans Serif"/>
              </a:rPr>
              <a:t>и</a:t>
            </a:r>
            <a:r>
              <a:rPr sz="2800" spc="10" dirty="0">
                <a:latin typeface="Microsoft Sans Serif"/>
                <a:cs typeface="Microsoft Sans Serif"/>
              </a:rPr>
              <a:t>с</a:t>
            </a:r>
            <a:r>
              <a:rPr sz="2800" spc="-15" dirty="0">
                <a:latin typeface="Microsoft Sans Serif"/>
                <a:cs typeface="Microsoft Sans Serif"/>
              </a:rPr>
              <a:t>т</a:t>
            </a:r>
            <a:r>
              <a:rPr sz="2800" spc="-30" dirty="0">
                <a:latin typeface="Microsoft Sans Serif"/>
                <a:cs typeface="Microsoft Sans Serif"/>
              </a:rPr>
              <a:t>емі  </a:t>
            </a:r>
            <a:r>
              <a:rPr sz="2800" spc="-45" dirty="0">
                <a:latin typeface="Microsoft Sans Serif"/>
                <a:cs typeface="Microsoft Sans Serif"/>
              </a:rPr>
              <a:t>підготовки</a:t>
            </a:r>
            <a:r>
              <a:rPr sz="2800" spc="40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провізора;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37154" y="3057855"/>
            <a:ext cx="2940050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320290" algn="l"/>
              </a:tabLst>
            </a:pPr>
            <a:r>
              <a:rPr sz="2800" spc="10" dirty="0">
                <a:latin typeface="Microsoft Sans Serif"/>
                <a:cs typeface="Microsoft Sans Serif"/>
              </a:rPr>
              <a:t>с</a:t>
            </a:r>
            <a:r>
              <a:rPr sz="2800" spc="30" dirty="0">
                <a:latin typeface="Microsoft Sans Serif"/>
                <a:cs typeface="Microsoft Sans Serif"/>
              </a:rPr>
              <a:t>т</a:t>
            </a:r>
            <a:r>
              <a:rPr sz="2800" spc="-130" dirty="0">
                <a:latin typeface="Microsoft Sans Serif"/>
                <a:cs typeface="Microsoft Sans Serif"/>
              </a:rPr>
              <a:t>у</a:t>
            </a:r>
            <a:r>
              <a:rPr sz="2800" dirty="0">
                <a:latin typeface="Microsoft Sans Serif"/>
                <a:cs typeface="Microsoft Sans Serif"/>
              </a:rPr>
              <a:t>д</a:t>
            </a:r>
            <a:r>
              <a:rPr sz="2800" spc="-5" dirty="0">
                <a:latin typeface="Microsoft Sans Serif"/>
                <a:cs typeface="Microsoft Sans Serif"/>
              </a:rPr>
              <a:t>е</a:t>
            </a:r>
            <a:r>
              <a:rPr sz="2800" spc="-10" dirty="0">
                <a:latin typeface="Microsoft Sans Serif"/>
                <a:cs typeface="Microsoft Sans Serif"/>
              </a:rPr>
              <a:t>н</a:t>
            </a:r>
            <a:r>
              <a:rPr sz="2800" spc="5" dirty="0">
                <a:latin typeface="Microsoft Sans Serif"/>
                <a:cs typeface="Microsoft Sans Serif"/>
              </a:rPr>
              <a:t>т</a:t>
            </a:r>
            <a:r>
              <a:rPr sz="2800" spc="-10" dirty="0">
                <a:latin typeface="Microsoft Sans Serif"/>
                <a:cs typeface="Microsoft Sans Serif"/>
              </a:rPr>
              <a:t>і</a:t>
            </a:r>
            <a:r>
              <a:rPr sz="2800" spc="-5" dirty="0">
                <a:latin typeface="Microsoft Sans Serif"/>
                <a:cs typeface="Microsoft Sans Serif"/>
              </a:rPr>
              <a:t>в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5" dirty="0">
                <a:latin typeface="Microsoft Sans Serif"/>
                <a:cs typeface="Microsoft Sans Serif"/>
              </a:rPr>
              <a:t>для</a:t>
            </a:r>
            <a:endParaRPr sz="28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8436" y="3057855"/>
            <a:ext cx="8139430" cy="8807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37795" indent="-125730">
              <a:lnSpc>
                <a:spcPct val="100000"/>
              </a:lnSpc>
              <a:spcBef>
                <a:spcPts val="110"/>
              </a:spcBef>
              <a:buSzPct val="96428"/>
              <a:buChar char="•"/>
              <a:tabLst>
                <a:tab pos="138430" algn="l"/>
                <a:tab pos="6275070" algn="l"/>
              </a:tabLst>
            </a:pPr>
            <a:r>
              <a:rPr sz="2800" spc="-40" dirty="0">
                <a:latin typeface="Microsoft Sans Serif"/>
                <a:cs typeface="Microsoft Sans Serif"/>
              </a:rPr>
              <a:t>підготовка	</a:t>
            </a:r>
            <a:r>
              <a:rPr sz="2800" spc="-15" dirty="0">
                <a:latin typeface="Microsoft Sans Serif"/>
                <a:cs typeface="Microsoft Sans Serif"/>
              </a:rPr>
              <a:t>оволодіння</a:t>
            </a:r>
            <a:endParaRPr sz="2800" dirty="0">
              <a:latin typeface="Microsoft Sans Serif"/>
              <a:cs typeface="Microsoft Sans Serif"/>
            </a:endParaRPr>
          </a:p>
          <a:p>
            <a:pPr marL="15240">
              <a:lnSpc>
                <a:spcPct val="100000"/>
              </a:lnSpc>
              <a:tabLst>
                <a:tab pos="2374900" algn="l"/>
                <a:tab pos="5549265" algn="l"/>
                <a:tab pos="7927975" algn="l"/>
              </a:tabLst>
            </a:pPr>
            <a:r>
              <a:rPr sz="2800" spc="5" dirty="0">
                <a:latin typeface="Microsoft Sans Serif"/>
                <a:cs typeface="Microsoft Sans Serif"/>
              </a:rPr>
              <a:t>с</a:t>
            </a:r>
            <a:r>
              <a:rPr sz="2800" spc="-50" dirty="0">
                <a:latin typeface="Microsoft Sans Serif"/>
                <a:cs typeface="Microsoft Sans Serif"/>
              </a:rPr>
              <a:t>п</a:t>
            </a:r>
            <a:r>
              <a:rPr sz="2800" dirty="0">
                <a:latin typeface="Microsoft Sans Serif"/>
                <a:cs typeface="Microsoft Sans Serif"/>
              </a:rPr>
              <a:t>еціально</a:t>
            </a:r>
            <a:r>
              <a:rPr sz="2800" spc="5" dirty="0">
                <a:latin typeface="Microsoft Sans Serif"/>
                <a:cs typeface="Microsoft Sans Serif"/>
              </a:rPr>
              <a:t>ю</a:t>
            </a:r>
            <a:r>
              <a:rPr sz="2800" dirty="0">
                <a:latin typeface="Microsoft Sans Serif"/>
                <a:cs typeface="Microsoft Sans Serif"/>
              </a:rPr>
              <a:t>	фа</a:t>
            </a:r>
            <a:r>
              <a:rPr sz="2800" spc="-25" dirty="0">
                <a:latin typeface="Microsoft Sans Serif"/>
                <a:cs typeface="Microsoft Sans Serif"/>
              </a:rPr>
              <a:t>р</a:t>
            </a:r>
            <a:r>
              <a:rPr sz="2800" spc="-80" dirty="0">
                <a:latin typeface="Microsoft Sans Serif"/>
                <a:cs typeface="Microsoft Sans Serif"/>
              </a:rPr>
              <a:t>м</a:t>
            </a:r>
            <a:r>
              <a:rPr sz="2800" spc="-5" dirty="0">
                <a:latin typeface="Microsoft Sans Serif"/>
                <a:cs typeface="Microsoft Sans Serif"/>
              </a:rPr>
              <a:t>а</a:t>
            </a:r>
            <a:r>
              <a:rPr sz="2800" spc="-25" dirty="0">
                <a:latin typeface="Microsoft Sans Serif"/>
                <a:cs typeface="Microsoft Sans Serif"/>
              </a:rPr>
              <a:t>ц</a:t>
            </a:r>
            <a:r>
              <a:rPr sz="2800" dirty="0">
                <a:latin typeface="Microsoft Sans Serif"/>
                <a:cs typeface="Microsoft Sans Serif"/>
              </a:rPr>
              <a:t>е</a:t>
            </a:r>
            <a:r>
              <a:rPr sz="2800" spc="-75" dirty="0">
                <a:latin typeface="Microsoft Sans Serif"/>
                <a:cs typeface="Microsoft Sans Serif"/>
              </a:rPr>
              <a:t>в</a:t>
            </a:r>
            <a:r>
              <a:rPr sz="2800" spc="5" dirty="0">
                <a:latin typeface="Microsoft Sans Serif"/>
                <a:cs typeface="Microsoft Sans Serif"/>
              </a:rPr>
              <a:t>т</a:t>
            </a:r>
            <a:r>
              <a:rPr sz="2800" spc="-15" dirty="0">
                <a:latin typeface="Microsoft Sans Serif"/>
                <a:cs typeface="Microsoft Sans Serif"/>
              </a:rPr>
              <a:t>ич</a:t>
            </a:r>
            <a:r>
              <a:rPr sz="2800" spc="-10" dirty="0">
                <a:latin typeface="Microsoft Sans Serif"/>
                <a:cs typeface="Microsoft Sans Serif"/>
              </a:rPr>
              <a:t>н</a:t>
            </a:r>
            <a:r>
              <a:rPr sz="2800" spc="5" dirty="0">
                <a:latin typeface="Microsoft Sans Serif"/>
                <a:cs typeface="Microsoft Sans Serif"/>
              </a:rPr>
              <a:t>о</a:t>
            </a:r>
            <a:r>
              <a:rPr sz="2800" spc="15" dirty="0">
                <a:latin typeface="Microsoft Sans Serif"/>
                <a:cs typeface="Microsoft Sans Serif"/>
              </a:rPr>
              <a:t>ю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-5" dirty="0">
                <a:latin typeface="Microsoft Sans Serif"/>
                <a:cs typeface="Microsoft Sans Serif"/>
              </a:rPr>
              <a:t>д</a:t>
            </a:r>
            <a:r>
              <a:rPr sz="2800" spc="-45" dirty="0">
                <a:latin typeface="Microsoft Sans Serif"/>
                <a:cs typeface="Microsoft Sans Serif"/>
              </a:rPr>
              <a:t>и</a:t>
            </a:r>
            <a:r>
              <a:rPr sz="2800" spc="-15" dirty="0">
                <a:latin typeface="Microsoft Sans Serif"/>
                <a:cs typeface="Microsoft Sans Serif"/>
              </a:rPr>
              <a:t>с</a:t>
            </a:r>
            <a:r>
              <a:rPr sz="2800" dirty="0">
                <a:latin typeface="Microsoft Sans Serif"/>
                <a:cs typeface="Microsoft Sans Serif"/>
              </a:rPr>
              <a:t>ц</a:t>
            </a:r>
            <a:r>
              <a:rPr sz="2800" spc="-15" dirty="0">
                <a:latin typeface="Microsoft Sans Serif"/>
                <a:cs typeface="Microsoft Sans Serif"/>
              </a:rPr>
              <a:t>и</a:t>
            </a:r>
            <a:r>
              <a:rPr sz="2800" spc="-50" dirty="0">
                <a:latin typeface="Microsoft Sans Serif"/>
                <a:cs typeface="Microsoft Sans Serif"/>
              </a:rPr>
              <a:t>п</a:t>
            </a:r>
            <a:r>
              <a:rPr sz="2800" dirty="0">
                <a:latin typeface="Microsoft Sans Serif"/>
                <a:cs typeface="Microsoft Sans Serif"/>
              </a:rPr>
              <a:t>ліно</a:t>
            </a:r>
            <a:r>
              <a:rPr sz="2800" spc="10" dirty="0">
                <a:latin typeface="Microsoft Sans Serif"/>
                <a:cs typeface="Microsoft Sans Serif"/>
              </a:rPr>
              <a:t>ю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740" dirty="0">
                <a:latin typeface="Microsoft Sans Serif"/>
                <a:cs typeface="Microsoft Sans Serif"/>
              </a:rPr>
              <a:t>–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1484" y="3911549"/>
            <a:ext cx="3794760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spc="-25" dirty="0">
                <a:latin typeface="Microsoft Sans Serif"/>
                <a:cs typeface="Microsoft Sans Serif"/>
              </a:rPr>
              <a:t>токсикологічної</a:t>
            </a:r>
            <a:r>
              <a:rPr sz="2800" spc="35" dirty="0">
                <a:latin typeface="Microsoft Sans Serif"/>
                <a:cs typeface="Microsoft Sans Serif"/>
              </a:rPr>
              <a:t> </a:t>
            </a:r>
            <a:r>
              <a:rPr sz="2800" spc="-15" dirty="0">
                <a:latin typeface="Microsoft Sans Serif"/>
                <a:cs typeface="Microsoft Sans Serif"/>
              </a:rPr>
              <a:t>хімією,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8436" y="4423994"/>
            <a:ext cx="1102360" cy="8807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5240" marR="5080" indent="-3175">
              <a:lnSpc>
                <a:spcPct val="100000"/>
              </a:lnSpc>
              <a:spcBef>
                <a:spcPts val="110"/>
              </a:spcBef>
              <a:buSzPct val="96428"/>
              <a:buChar char="•"/>
              <a:tabLst>
                <a:tab pos="138430" algn="l"/>
              </a:tabLst>
            </a:pPr>
            <a:r>
              <a:rPr sz="2800" spc="-15" dirty="0">
                <a:latin typeface="Microsoft Sans Serif"/>
                <a:cs typeface="Microsoft Sans Serif"/>
              </a:rPr>
              <a:t>т</a:t>
            </a:r>
            <a:r>
              <a:rPr sz="2800" spc="-95" dirty="0">
                <a:latin typeface="Microsoft Sans Serif"/>
                <a:cs typeface="Microsoft Sans Serif"/>
              </a:rPr>
              <a:t>а</a:t>
            </a:r>
            <a:r>
              <a:rPr sz="2800" spc="-70" dirty="0">
                <a:latin typeface="Microsoft Sans Serif"/>
                <a:cs typeface="Microsoft Sans Serif"/>
              </a:rPr>
              <a:t>к</a:t>
            </a:r>
            <a:r>
              <a:rPr sz="2800" spc="-25" dirty="0">
                <a:latin typeface="Microsoft Sans Serif"/>
                <a:cs typeface="Microsoft Sans Serif"/>
              </a:rPr>
              <a:t>о</a:t>
            </a:r>
            <a:r>
              <a:rPr sz="2800" spc="-60" dirty="0">
                <a:latin typeface="Microsoft Sans Serif"/>
                <a:cs typeface="Microsoft Sans Serif"/>
              </a:rPr>
              <a:t>ж  </a:t>
            </a:r>
            <a:r>
              <a:rPr sz="2800" spc="-25" dirty="0">
                <a:latin typeface="Microsoft Sans Serif"/>
                <a:cs typeface="Microsoft Sans Serif"/>
              </a:rPr>
              <a:t>знань,</a:t>
            </a:r>
            <a:endParaRPr sz="28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41119" y="4423994"/>
            <a:ext cx="6848475" cy="8807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152400">
              <a:lnSpc>
                <a:spcPct val="100000"/>
              </a:lnSpc>
              <a:spcBef>
                <a:spcPts val="110"/>
              </a:spcBef>
              <a:tabLst>
                <a:tab pos="2079625" algn="l"/>
                <a:tab pos="2311400" algn="l"/>
                <a:tab pos="2933065" algn="l"/>
                <a:tab pos="4210685" algn="l"/>
                <a:tab pos="4817745" algn="l"/>
                <a:tab pos="5144135" algn="l"/>
              </a:tabLst>
            </a:pPr>
            <a:r>
              <a:rPr sz="2800" spc="-20" dirty="0">
                <a:latin typeface="Microsoft Sans Serif"/>
                <a:cs typeface="Microsoft Sans Serif"/>
              </a:rPr>
              <a:t>отримання		</a:t>
            </a:r>
            <a:r>
              <a:rPr sz="2800" spc="-5" dirty="0">
                <a:latin typeface="Microsoft Sans Serif"/>
                <a:cs typeface="Microsoft Sans Serif"/>
              </a:rPr>
              <a:t>основних	</a:t>
            </a:r>
            <a:r>
              <a:rPr sz="2800" spc="-35" dirty="0">
                <a:latin typeface="Microsoft Sans Serif"/>
                <a:cs typeface="Microsoft Sans Serif"/>
              </a:rPr>
              <a:t>токсикологічних </a:t>
            </a:r>
            <a:r>
              <a:rPr sz="2800" spc="-730" dirty="0">
                <a:latin typeface="Microsoft Sans Serif"/>
                <a:cs typeface="Microsoft Sans Serif"/>
              </a:rPr>
              <a:t> </a:t>
            </a:r>
            <a:r>
              <a:rPr sz="2800" spc="-5" dirty="0">
                <a:latin typeface="Microsoft Sans Serif"/>
                <a:cs typeface="Microsoft Sans Serif"/>
              </a:rPr>
              <a:t>нео</a:t>
            </a:r>
            <a:r>
              <a:rPr sz="2800" spc="-100" dirty="0">
                <a:latin typeface="Microsoft Sans Serif"/>
                <a:cs typeface="Microsoft Sans Serif"/>
              </a:rPr>
              <a:t>б</a:t>
            </a:r>
            <a:r>
              <a:rPr sz="2800" spc="-40" dirty="0">
                <a:latin typeface="Microsoft Sans Serif"/>
                <a:cs typeface="Microsoft Sans Serif"/>
              </a:rPr>
              <a:t>х</a:t>
            </a:r>
            <a:r>
              <a:rPr sz="2800" spc="-10" dirty="0">
                <a:latin typeface="Microsoft Sans Serif"/>
                <a:cs typeface="Microsoft Sans Serif"/>
              </a:rPr>
              <a:t>ідни</a:t>
            </a:r>
            <a:r>
              <a:rPr sz="2800" spc="-5" dirty="0">
                <a:latin typeface="Microsoft Sans Serif"/>
                <a:cs typeface="Microsoft Sans Serif"/>
              </a:rPr>
              <a:t>х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10" dirty="0">
                <a:latin typeface="Microsoft Sans Serif"/>
                <a:cs typeface="Microsoft Sans Serif"/>
              </a:rPr>
              <a:t>дл</a:t>
            </a:r>
            <a:r>
              <a:rPr sz="2800" spc="15" dirty="0">
                <a:latin typeface="Microsoft Sans Serif"/>
                <a:cs typeface="Microsoft Sans Serif"/>
              </a:rPr>
              <a:t>я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-5" dirty="0">
                <a:latin typeface="Microsoft Sans Serif"/>
                <a:cs typeface="Microsoft Sans Serif"/>
              </a:rPr>
              <a:t>р</a:t>
            </a:r>
            <a:r>
              <a:rPr sz="2800" spc="-25" dirty="0">
                <a:latin typeface="Microsoft Sans Serif"/>
                <a:cs typeface="Microsoft Sans Serif"/>
              </a:rPr>
              <a:t>о</a:t>
            </a:r>
            <a:r>
              <a:rPr sz="2800" spc="-130" dirty="0">
                <a:latin typeface="Microsoft Sans Serif"/>
                <a:cs typeface="Microsoft Sans Serif"/>
              </a:rPr>
              <a:t>з</a:t>
            </a:r>
            <a:r>
              <a:rPr sz="2800" spc="-60" dirty="0">
                <a:latin typeface="Microsoft Sans Serif"/>
                <a:cs typeface="Microsoft Sans Serif"/>
              </a:rPr>
              <a:t>у</a:t>
            </a:r>
            <a:r>
              <a:rPr sz="2800" spc="-80" dirty="0">
                <a:latin typeface="Microsoft Sans Serif"/>
                <a:cs typeface="Microsoft Sans Serif"/>
              </a:rPr>
              <a:t>м</a:t>
            </a:r>
            <a:r>
              <a:rPr sz="2800" spc="-15" dirty="0">
                <a:latin typeface="Microsoft Sans Serif"/>
                <a:cs typeface="Microsoft Sans Serif"/>
              </a:rPr>
              <a:t>і</a:t>
            </a:r>
            <a:r>
              <a:rPr sz="2800" spc="-5" dirty="0">
                <a:latin typeface="Microsoft Sans Serif"/>
                <a:cs typeface="Microsoft Sans Serif"/>
              </a:rPr>
              <a:t>нн</a:t>
            </a:r>
            <a:r>
              <a:rPr sz="2800" dirty="0">
                <a:latin typeface="Microsoft Sans Serif"/>
                <a:cs typeface="Microsoft Sans Serif"/>
              </a:rPr>
              <a:t>я	</a:t>
            </a:r>
            <a:r>
              <a:rPr sz="2800" spc="-15" dirty="0">
                <a:latin typeface="Microsoft Sans Serif"/>
                <a:cs typeface="Microsoft Sans Serif"/>
              </a:rPr>
              <a:t>і</a:t>
            </a:r>
            <a:r>
              <a:rPr sz="2800" dirty="0">
                <a:latin typeface="Microsoft Sans Serif"/>
                <a:cs typeface="Microsoft Sans Serif"/>
              </a:rPr>
              <a:t>	</a:t>
            </a:r>
            <a:r>
              <a:rPr sz="2800" spc="-110" dirty="0">
                <a:latin typeface="Microsoft Sans Serif"/>
                <a:cs typeface="Microsoft Sans Serif"/>
              </a:rPr>
              <a:t>з</a:t>
            </a:r>
            <a:r>
              <a:rPr sz="2800" spc="-5" dirty="0">
                <a:latin typeface="Microsoft Sans Serif"/>
                <a:cs typeface="Microsoft Sans Serif"/>
              </a:rPr>
              <a:t>а</a:t>
            </a:r>
            <a:r>
              <a:rPr sz="2800" spc="5" dirty="0">
                <a:latin typeface="Microsoft Sans Serif"/>
                <a:cs typeface="Microsoft Sans Serif"/>
              </a:rPr>
              <a:t>с</a:t>
            </a:r>
            <a:r>
              <a:rPr sz="2800" spc="-25" dirty="0">
                <a:latin typeface="Microsoft Sans Serif"/>
                <a:cs typeface="Microsoft Sans Serif"/>
              </a:rPr>
              <a:t>в</a:t>
            </a:r>
            <a:r>
              <a:rPr sz="2800" spc="-30" dirty="0">
                <a:latin typeface="Microsoft Sans Serif"/>
                <a:cs typeface="Microsoft Sans Serif"/>
              </a:rPr>
              <a:t>о</a:t>
            </a:r>
            <a:r>
              <a:rPr sz="2800" dirty="0">
                <a:latin typeface="Microsoft Sans Serif"/>
                <a:cs typeface="Microsoft Sans Serif"/>
              </a:rPr>
              <a:t>єння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51484" y="5278323"/>
            <a:ext cx="8135620" cy="8807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800" spc="-10" dirty="0">
                <a:latin typeface="Microsoft Sans Serif"/>
                <a:cs typeface="Microsoft Sans Serif"/>
              </a:rPr>
              <a:t>ряду</a:t>
            </a:r>
            <a:r>
              <a:rPr sz="2800" spc="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медико-біологічних</a:t>
            </a:r>
            <a:r>
              <a:rPr sz="2800" spc="20" dirty="0">
                <a:latin typeface="Microsoft Sans Serif"/>
                <a:cs typeface="Microsoft Sans Serif"/>
              </a:rPr>
              <a:t> </a:t>
            </a:r>
            <a:r>
              <a:rPr sz="2800" spc="-15" dirty="0">
                <a:latin typeface="Microsoft Sans Serif"/>
                <a:cs typeface="Microsoft Sans Serif"/>
              </a:rPr>
              <a:t>і</a:t>
            </a:r>
            <a:r>
              <a:rPr sz="2800" spc="4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хімічних</a:t>
            </a:r>
            <a:r>
              <a:rPr sz="2800" spc="20" dirty="0">
                <a:latin typeface="Microsoft Sans Serif"/>
                <a:cs typeface="Microsoft Sans Serif"/>
              </a:rPr>
              <a:t> </a:t>
            </a:r>
            <a:r>
              <a:rPr sz="2800" spc="-10" dirty="0">
                <a:latin typeface="Microsoft Sans Serif"/>
                <a:cs typeface="Microsoft Sans Serif"/>
              </a:rPr>
              <a:t>дисциплін,</a:t>
            </a:r>
            <a:r>
              <a:rPr sz="2800" spc="50" dirty="0">
                <a:latin typeface="Microsoft Sans Serif"/>
                <a:cs typeface="Microsoft Sans Serif"/>
              </a:rPr>
              <a:t> </a:t>
            </a:r>
            <a:r>
              <a:rPr sz="2800" spc="-25" dirty="0">
                <a:latin typeface="Microsoft Sans Serif"/>
                <a:cs typeface="Microsoft Sans Serif"/>
              </a:rPr>
              <a:t>що </a:t>
            </a:r>
            <a:r>
              <a:rPr sz="2800" spc="-730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вивчаються</a:t>
            </a:r>
            <a:r>
              <a:rPr sz="2800" spc="-10" dirty="0">
                <a:latin typeface="Microsoft Sans Serif"/>
                <a:cs typeface="Microsoft Sans Serif"/>
              </a:rPr>
              <a:t> </a:t>
            </a:r>
            <a:r>
              <a:rPr sz="2800" dirty="0">
                <a:latin typeface="Microsoft Sans Serif"/>
                <a:cs typeface="Microsoft Sans Serif"/>
              </a:rPr>
              <a:t>на</a:t>
            </a:r>
            <a:r>
              <a:rPr sz="2800" spc="20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фармацевтичному</a:t>
            </a:r>
            <a:r>
              <a:rPr sz="2800" spc="55" dirty="0">
                <a:latin typeface="Microsoft Sans Serif"/>
                <a:cs typeface="Microsoft Sans Serif"/>
              </a:rPr>
              <a:t> </a:t>
            </a:r>
            <a:r>
              <a:rPr sz="2800" spc="-55" dirty="0">
                <a:latin typeface="Microsoft Sans Serif"/>
                <a:cs typeface="Microsoft Sans Serif"/>
              </a:rPr>
              <a:t>факультеті.</a:t>
            </a:r>
            <a:endParaRPr sz="28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304800"/>
            <a:ext cx="8382000" cy="6019800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The main tasks of studying the selective discipline "</a:t>
            </a:r>
            <a:r>
              <a:rPr lang="en-US" sz="2800" dirty="0" err="1" smtClean="0">
                <a:solidFill>
                  <a:srgbClr val="FF0000"/>
                </a:solidFill>
              </a:rPr>
              <a:t>Ecotoxicology</a:t>
            </a:r>
            <a:r>
              <a:rPr lang="en-US" sz="2800" dirty="0" smtClean="0">
                <a:solidFill>
                  <a:srgbClr val="FF0000"/>
                </a:solidFill>
              </a:rPr>
              <a:t>”</a:t>
            </a:r>
            <a:endParaRPr lang="ru-RU" sz="2800" dirty="0" smtClean="0">
              <a:solidFill>
                <a:srgbClr val="FF0000"/>
              </a:solidFill>
            </a:endParaRPr>
          </a:p>
          <a:p>
            <a:pPr marL="90488" indent="-1588" algn="just" eaLnBrk="1" hangingPunct="1">
              <a:defRPr/>
            </a:pPr>
            <a:r>
              <a:rPr lang="en-US" sz="2800" dirty="0" smtClean="0"/>
              <a:t>formation of students' knowledge and skills, practical skills in toxicology, which is a general theoretical discipline in the system of pharmacist training</a:t>
            </a:r>
            <a:r>
              <a:rPr lang="uk-UA" sz="2800" dirty="0" smtClean="0"/>
              <a:t>;</a:t>
            </a:r>
            <a:endParaRPr lang="uk-UA" sz="2800" dirty="0" smtClean="0"/>
          </a:p>
          <a:p>
            <a:pPr marL="90488" indent="-1588" algn="just" eaLnBrk="1" hangingPunct="1">
              <a:defRPr/>
            </a:pPr>
            <a:r>
              <a:rPr lang="en-US" sz="2800" dirty="0" smtClean="0"/>
              <a:t>preparation of students for mastering a special pharmaceutical discipline - toxicological chemistry</a:t>
            </a:r>
            <a:r>
              <a:rPr lang="uk-UA" sz="2800" dirty="0" smtClean="0"/>
              <a:t>,</a:t>
            </a:r>
            <a:endParaRPr lang="uk-UA" sz="2800" dirty="0" smtClean="0"/>
          </a:p>
          <a:p>
            <a:pPr marL="90488" indent="-1588" algn="just" eaLnBrk="1" hangingPunct="1">
              <a:defRPr/>
            </a:pPr>
            <a:r>
              <a:rPr lang="en-US" sz="2800" dirty="0" smtClean="0"/>
              <a:t>as well as obtaining basic toxicological knowledge necessary for understanding and mastering a number of medical-biological and chemical disciplines studied at the Faculty of Pharmacy</a:t>
            </a:r>
            <a:r>
              <a:rPr lang="uk-UA" sz="2800" dirty="0" smtClean="0"/>
              <a:t>.</a:t>
            </a:r>
            <a:endParaRPr lang="ru-RU" altLang="ru-RU" sz="2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51939" y="2582875"/>
            <a:ext cx="2124167" cy="307238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15492" y="401777"/>
            <a:ext cx="8089900" cy="4930837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0" marR="5080" indent="929640">
              <a:lnSpc>
                <a:spcPct val="100000"/>
              </a:lnSpc>
              <a:spcBef>
                <a:spcPts val="110"/>
              </a:spcBef>
            </a:pPr>
            <a:r>
              <a:rPr lang="en-US" sz="2800" spc="-75" dirty="0" smtClean="0">
                <a:latin typeface="Microsoft Sans Serif"/>
                <a:cs typeface="Microsoft Sans Serif"/>
              </a:rPr>
              <a:t>The course is based on the knowledge, skills and abilities acquired by students in the study of such </a:t>
            </a:r>
            <a:r>
              <a:rPr lang="en-US" sz="2800" spc="-7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disciplines</a:t>
            </a:r>
            <a:r>
              <a:rPr lang="en-US" sz="2800" spc="-75" dirty="0" smtClean="0">
                <a:latin typeface="Microsoft Sans Serif"/>
                <a:cs typeface="Microsoft Sans Serif"/>
              </a:rPr>
              <a:t> </a:t>
            </a:r>
            <a:r>
              <a:rPr sz="2800" spc="-5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:</a:t>
            </a:r>
            <a:endParaRPr sz="2800" dirty="0">
              <a:latin typeface="Microsoft Sans Serif"/>
              <a:cs typeface="Microsoft Sans Serif"/>
            </a:endParaRPr>
          </a:p>
          <a:p>
            <a:pPr marL="12700" marR="2938780">
              <a:lnSpc>
                <a:spcPts val="4029"/>
              </a:lnSpc>
              <a:spcBef>
                <a:spcPts val="250"/>
              </a:spcBef>
            </a:pPr>
            <a:r>
              <a:rPr lang="en-US" sz="2800" spc="-50" dirty="0" smtClean="0">
                <a:latin typeface="Microsoft Sans Serif"/>
                <a:cs typeface="Microsoft Sans Serif"/>
              </a:rPr>
              <a:t>Toxicological and forensic chemistry</a:t>
            </a:r>
            <a:r>
              <a:rPr sz="2800" spc="-30" dirty="0" smtClean="0">
                <a:latin typeface="Microsoft Sans Serif"/>
                <a:cs typeface="Microsoft Sans Serif"/>
              </a:rPr>
              <a:t>, </a:t>
            </a:r>
            <a:r>
              <a:rPr lang="en-US" sz="2800" spc="-20" dirty="0" smtClean="0">
                <a:latin typeface="Microsoft Sans Serif"/>
                <a:cs typeface="Microsoft Sans Serif"/>
              </a:rPr>
              <a:t>General and inorganic chemistry</a:t>
            </a:r>
            <a:r>
              <a:rPr sz="2800" spc="-30" dirty="0" smtClean="0">
                <a:latin typeface="Microsoft Sans Serif"/>
                <a:cs typeface="Microsoft Sans Serif"/>
              </a:rPr>
              <a:t>, </a:t>
            </a:r>
            <a:r>
              <a:rPr lang="en-US" sz="2800" spc="-25" dirty="0" smtClean="0">
                <a:latin typeface="Microsoft Sans Serif"/>
                <a:cs typeface="Microsoft Sans Serif"/>
              </a:rPr>
              <a:t>Organic chemistry</a:t>
            </a:r>
            <a:r>
              <a:rPr sz="2800" spc="-30" dirty="0" smtClean="0">
                <a:latin typeface="Microsoft Sans Serif"/>
                <a:cs typeface="Microsoft Sans Serif"/>
              </a:rPr>
              <a:t>,</a:t>
            </a:r>
            <a:endParaRPr sz="2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lang="en-US" sz="2800" spc="-5" dirty="0" smtClean="0">
                <a:latin typeface="Microsoft Sans Serif"/>
                <a:cs typeface="Microsoft Sans Serif"/>
              </a:rPr>
              <a:t>Analytical chemistry</a:t>
            </a:r>
            <a:r>
              <a:rPr sz="2800" spc="-30" dirty="0" smtClean="0">
                <a:latin typeface="Microsoft Sans Serif"/>
                <a:cs typeface="Microsoft Sans Serif"/>
              </a:rPr>
              <a:t>,</a:t>
            </a:r>
            <a:endParaRPr sz="2800" dirty="0">
              <a:latin typeface="Microsoft Sans Serif"/>
              <a:cs typeface="Microsoft Sans Serif"/>
            </a:endParaRPr>
          </a:p>
          <a:p>
            <a:pPr marL="12700" marR="3792854">
              <a:lnSpc>
                <a:spcPts val="4029"/>
              </a:lnSpc>
              <a:spcBef>
                <a:spcPts val="245"/>
              </a:spcBef>
            </a:pPr>
            <a:r>
              <a:rPr lang="en-US" sz="2800" spc="-60" dirty="0" smtClean="0">
                <a:latin typeface="Microsoft Sans Serif"/>
                <a:cs typeface="Microsoft Sans Serif"/>
              </a:rPr>
              <a:t>Physical and colloid chemistry</a:t>
            </a:r>
            <a:r>
              <a:rPr lang="en-US" sz="2800" spc="-30" dirty="0" smtClean="0">
                <a:latin typeface="Microsoft Sans Serif"/>
                <a:cs typeface="Microsoft Sans Serif"/>
              </a:rPr>
              <a:t>, Pharmaceutical Chemistry, Pharmacology</a:t>
            </a:r>
            <a:endParaRPr sz="2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0961" y="333197"/>
            <a:ext cx="6097270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2800" spc="-15" dirty="0" smtClean="0"/>
              <a:t>The structure of the discipline</a:t>
            </a:r>
            <a:endParaRPr sz="2800" dirty="0"/>
          </a:p>
        </p:txBody>
      </p:sp>
      <p:sp>
        <p:nvSpPr>
          <p:cNvPr id="3" name="object 3"/>
          <p:cNvSpPr txBox="1"/>
          <p:nvPr/>
        </p:nvSpPr>
        <p:spPr>
          <a:xfrm>
            <a:off x="228600" y="1066800"/>
            <a:ext cx="8683956" cy="52316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0520" indent="-351155">
              <a:lnSpc>
                <a:spcPts val="2595"/>
              </a:lnSpc>
              <a:spcBef>
                <a:spcPts val="100"/>
              </a:spcBef>
              <a:buAutoNum type="arabicPeriod"/>
              <a:tabLst>
                <a:tab pos="351155" algn="l"/>
              </a:tabLst>
            </a:pPr>
            <a:r>
              <a:rPr lang="en-US" sz="2400" spc="-35" dirty="0" err="1" smtClean="0">
                <a:latin typeface="Microsoft Sans Serif"/>
                <a:cs typeface="Microsoft Sans Serif"/>
              </a:rPr>
              <a:t>Ecotoxicology</a:t>
            </a:r>
            <a:r>
              <a:rPr lang="en-US" sz="2400" spc="-35" dirty="0" smtClean="0">
                <a:latin typeface="Microsoft Sans Serif"/>
                <a:cs typeface="Microsoft Sans Serif"/>
              </a:rPr>
              <a:t> as a science. The current state of the environment. Toxic substances in different environments</a:t>
            </a:r>
            <a:endParaRPr sz="2400" dirty="0">
              <a:latin typeface="Microsoft Sans Serif"/>
              <a:cs typeface="Microsoft Sans Serif"/>
            </a:endParaRPr>
          </a:p>
          <a:p>
            <a:pPr marL="350520" indent="-338455">
              <a:lnSpc>
                <a:spcPts val="2595"/>
              </a:lnSpc>
              <a:buAutoNum type="arabicPeriod" startAt="2"/>
              <a:tabLst>
                <a:tab pos="351155" algn="l"/>
              </a:tabLst>
            </a:pPr>
            <a:r>
              <a:rPr lang="en-US" sz="2400" spc="-10" dirty="0" smtClean="0">
                <a:latin typeface="Microsoft Sans Serif"/>
                <a:cs typeface="Microsoft Sans Serif"/>
              </a:rPr>
              <a:t>Principles of classification of toxic </a:t>
            </a:r>
            <a:r>
              <a:rPr lang="en-US" sz="2400" spc="-10" dirty="0" err="1" smtClean="0">
                <a:latin typeface="Microsoft Sans Serif"/>
                <a:cs typeface="Microsoft Sans Serif"/>
              </a:rPr>
              <a:t>substances.Characteristics</a:t>
            </a:r>
            <a:r>
              <a:rPr lang="en-US" sz="2400" spc="-10" dirty="0" smtClean="0">
                <a:latin typeface="Microsoft Sans Serif"/>
                <a:cs typeface="Microsoft Sans Serif"/>
              </a:rPr>
              <a:t> of pollutants and parameters of toxicity assessment</a:t>
            </a:r>
            <a:r>
              <a:rPr sz="2400" spc="-20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0520" indent="-338455">
              <a:lnSpc>
                <a:spcPct val="100000"/>
              </a:lnSpc>
              <a:spcBef>
                <a:spcPts val="25"/>
              </a:spcBef>
              <a:buAutoNum type="arabicPeriod" startAt="3"/>
              <a:tabLst>
                <a:tab pos="351155" algn="l"/>
              </a:tabLst>
            </a:pPr>
            <a:r>
              <a:rPr lang="en-US" sz="2400" spc="-40" dirty="0" err="1" smtClean="0">
                <a:latin typeface="Microsoft Sans Serif"/>
                <a:cs typeface="Microsoft Sans Serif"/>
              </a:rPr>
              <a:t>Ecotoxicokinetics</a:t>
            </a:r>
            <a:r>
              <a:rPr sz="2400" spc="-40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0520" indent="-338455">
              <a:lnSpc>
                <a:spcPct val="100000"/>
              </a:lnSpc>
              <a:buAutoNum type="arabicPeriod" startAt="3"/>
              <a:tabLst>
                <a:tab pos="351155" algn="l"/>
              </a:tabLst>
            </a:pPr>
            <a:r>
              <a:rPr lang="en-US" sz="2400" spc="-35" dirty="0" err="1" smtClean="0">
                <a:latin typeface="Microsoft Sans Serif"/>
                <a:cs typeface="Microsoft Sans Serif"/>
              </a:rPr>
              <a:t>Ecotoxicodynamics</a:t>
            </a:r>
            <a:r>
              <a:rPr sz="2400" spc="-3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6870" marR="410845" indent="-344805">
              <a:lnSpc>
                <a:spcPct val="80000"/>
              </a:lnSpc>
              <a:spcBef>
                <a:spcPts val="580"/>
              </a:spcBef>
              <a:buAutoNum type="arabicPeriod" startAt="3"/>
              <a:tabLst>
                <a:tab pos="351155" algn="l"/>
              </a:tabLst>
            </a:pPr>
            <a:r>
              <a:rPr lang="en-US" sz="2400" spc="-40" dirty="0" smtClean="0">
                <a:latin typeface="Microsoft Sans Serif"/>
                <a:cs typeface="Microsoft Sans Serif"/>
              </a:rPr>
              <a:t>The mechanism of action of </a:t>
            </a:r>
            <a:r>
              <a:rPr lang="en-US" sz="2400" spc="-40" dirty="0" err="1" smtClean="0">
                <a:latin typeface="Microsoft Sans Serif"/>
                <a:cs typeface="Microsoft Sans Serif"/>
              </a:rPr>
              <a:t>xenobiotics</a:t>
            </a:r>
            <a:r>
              <a:rPr lang="en-US" sz="2400" spc="-40" dirty="0" smtClean="0">
                <a:latin typeface="Microsoft Sans Serif"/>
                <a:cs typeface="Microsoft Sans Serif"/>
              </a:rPr>
              <a:t> in the body. Regularities of formation of toxicity of poisons</a:t>
            </a:r>
            <a:r>
              <a:rPr sz="2400" spc="-5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0520" indent="-338455">
              <a:lnSpc>
                <a:spcPct val="100000"/>
              </a:lnSpc>
              <a:buAutoNum type="arabicPeriod" startAt="3"/>
              <a:tabLst>
                <a:tab pos="351155" algn="l"/>
              </a:tabLst>
            </a:pPr>
            <a:r>
              <a:rPr lang="en-US" sz="2400" spc="-10" dirty="0" smtClean="0">
                <a:latin typeface="Microsoft Sans Serif"/>
                <a:cs typeface="Microsoft Sans Serif"/>
              </a:rPr>
              <a:t>The main toxicants in agricultural products</a:t>
            </a:r>
            <a:r>
              <a:rPr sz="2400" spc="-1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0520" indent="-338455">
              <a:lnSpc>
                <a:spcPct val="100000"/>
              </a:lnSpc>
              <a:buAutoNum type="arabicPeriod" startAt="3"/>
              <a:tabLst>
                <a:tab pos="351155" algn="l"/>
              </a:tabLst>
            </a:pPr>
            <a:r>
              <a:rPr lang="en-US" sz="2400" spc="-30" dirty="0" smtClean="0">
                <a:latin typeface="Microsoft Sans Serif"/>
                <a:cs typeface="Microsoft Sans Serif"/>
              </a:rPr>
              <a:t>Food contamination</a:t>
            </a:r>
            <a:r>
              <a:rPr sz="2400" spc="-2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6870" marR="519430" indent="-344805">
              <a:lnSpc>
                <a:spcPct val="80000"/>
              </a:lnSpc>
              <a:spcBef>
                <a:spcPts val="580"/>
              </a:spcBef>
              <a:buAutoNum type="arabicPeriod" startAt="3"/>
              <a:tabLst>
                <a:tab pos="351155" algn="l"/>
              </a:tabLst>
            </a:pPr>
            <a:r>
              <a:rPr lang="en-US" sz="2400" spc="-15" dirty="0" smtClean="0">
                <a:latin typeface="Microsoft Sans Serif"/>
                <a:cs typeface="Microsoft Sans Serif"/>
              </a:rPr>
              <a:t>Anthropogenic pollution of the natural environment. Modern ideas about chemical carcinogenesis</a:t>
            </a:r>
            <a:r>
              <a:rPr sz="2400" spc="-3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350520" indent="-338455">
              <a:lnSpc>
                <a:spcPct val="100000"/>
              </a:lnSpc>
              <a:buAutoNum type="arabicPeriod" startAt="3"/>
              <a:tabLst>
                <a:tab pos="351155" algn="l"/>
              </a:tabLst>
            </a:pPr>
            <a:r>
              <a:rPr lang="en-US" sz="2400" spc="-25" dirty="0" smtClean="0">
                <a:latin typeface="Microsoft Sans Serif"/>
                <a:cs typeface="Microsoft Sans Serif"/>
              </a:rPr>
              <a:t>Consequences of pollution of aquatic ecosystems. </a:t>
            </a:r>
            <a:r>
              <a:rPr lang="en-US" sz="2400" spc="-25" dirty="0" err="1" smtClean="0">
                <a:latin typeface="Microsoft Sans Serif"/>
                <a:cs typeface="Microsoft Sans Serif"/>
              </a:rPr>
              <a:t>Biomonitoring</a:t>
            </a:r>
            <a:r>
              <a:rPr sz="2400" spc="-3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  <a:p>
            <a:pPr marL="521334" indent="-509270">
              <a:lnSpc>
                <a:spcPts val="2595"/>
              </a:lnSpc>
              <a:buAutoNum type="arabicPeriod" startAt="3"/>
              <a:tabLst>
                <a:tab pos="521970" algn="l"/>
              </a:tabLst>
            </a:pPr>
            <a:r>
              <a:rPr lang="en-US" sz="2400" spc="-15" dirty="0" smtClean="0">
                <a:latin typeface="Microsoft Sans Serif"/>
                <a:cs typeface="Microsoft Sans Serif"/>
              </a:rPr>
              <a:t>Population ecological toxicology. </a:t>
            </a:r>
            <a:r>
              <a:rPr lang="en-US" sz="2400" spc="-15" dirty="0" err="1" smtClean="0">
                <a:latin typeface="Microsoft Sans Serif"/>
                <a:cs typeface="Microsoft Sans Serif"/>
              </a:rPr>
              <a:t>Ecotoxicants</a:t>
            </a:r>
            <a:r>
              <a:rPr lang="en-US" sz="2400" spc="-15" dirty="0" smtClean="0">
                <a:latin typeface="Microsoft Sans Serif"/>
                <a:cs typeface="Microsoft Sans Serif"/>
              </a:rPr>
              <a:t> and a human</a:t>
            </a:r>
            <a:r>
              <a:rPr sz="2400" spc="-5" dirty="0" smtClean="0">
                <a:latin typeface="Microsoft Sans Serif"/>
                <a:cs typeface="Microsoft Sans Serif"/>
              </a:rPr>
              <a:t>.</a:t>
            </a:r>
            <a:endParaRPr sz="24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0694" y="356743"/>
            <a:ext cx="7582534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800" spc="5" dirty="0" smtClean="0"/>
              <a:t>As a result, the student will know </a:t>
            </a:r>
            <a:r>
              <a:rPr sz="2800" spc="-5" dirty="0" smtClean="0"/>
              <a:t>:</a:t>
            </a:r>
            <a:endParaRPr sz="2800" dirty="0"/>
          </a:p>
        </p:txBody>
      </p:sp>
      <p:sp>
        <p:nvSpPr>
          <p:cNvPr id="3" name="object 3"/>
          <p:cNvSpPr txBox="1"/>
          <p:nvPr/>
        </p:nvSpPr>
        <p:spPr>
          <a:xfrm>
            <a:off x="381000" y="1066800"/>
            <a:ext cx="8308340" cy="480772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subject, tasks and main sections of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ecotoxicology</a:t>
            </a:r>
            <a:r>
              <a:rPr lang="en-US" sz="2000" spc="-65" dirty="0" smtClean="0">
                <a:latin typeface="Microsoft Sans Serif"/>
                <a:cs typeface="Microsoft Sans Serif"/>
              </a:rPr>
              <a:t>, its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branchesapplication</a:t>
            </a:r>
            <a:r>
              <a:rPr lang="en-US" sz="2000" spc="-65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theoretical foundations of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ecotoxicology;mechanisms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of adaptation of an organism to changes of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environment;conditions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and factors that affect the atmosphere, hydrosphere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andlithosphere</a:t>
            </a:r>
            <a:r>
              <a:rPr lang="en-US" sz="2000" spc="-65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main characteristics of changes in the external material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compositionenvironment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due to human activities;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basic principles for assessing the negative impact of toxicants on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liveorganisms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(ecological diagnostics);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basic principles of preventing the negative effects of toxicants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onliving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organisms (environmental prevention);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basic principles of improving the environmental condition of the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environmentenvironment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(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ecosalvation</a:t>
            </a:r>
            <a:r>
              <a:rPr lang="en-US" sz="2000" spc="-65" dirty="0" smtClean="0">
                <a:latin typeface="Microsoft Sans Serif"/>
                <a:cs typeface="Microsoft Sans Serif"/>
              </a:rPr>
              <a:t>);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methods of toxicological studies of biological systems and their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biomonitoring;basics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of mathematical processing of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ecotoxicological</a:t>
            </a:r>
            <a:r>
              <a:rPr lang="en-US" sz="2000" spc="-65" dirty="0" smtClean="0">
                <a:latin typeface="Microsoft Sans Serif"/>
                <a:cs typeface="Microsoft Sans Serif"/>
              </a:rPr>
              <a:t>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resultsresearch</a:t>
            </a:r>
            <a:r>
              <a:rPr lang="en-US" sz="2000" spc="-65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ts val="228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z="2000" spc="-65" dirty="0" smtClean="0">
                <a:latin typeface="Microsoft Sans Serif"/>
                <a:cs typeface="Microsoft Sans Serif"/>
              </a:rPr>
              <a:t>main literature sources and reference literature </a:t>
            </a:r>
            <a:r>
              <a:rPr lang="en-US" sz="2000" spc="-65" dirty="0" err="1" smtClean="0">
                <a:latin typeface="Microsoft Sans Serif"/>
                <a:cs typeface="Microsoft Sans Serif"/>
              </a:rPr>
              <a:t>fromecotoxicology</a:t>
            </a:r>
            <a:r>
              <a:rPr sz="2000" spc="-35" dirty="0" smtClean="0">
                <a:latin typeface="Microsoft Sans Serif"/>
                <a:cs typeface="Microsoft Sans Serif"/>
              </a:rPr>
              <a:t>.</a:t>
            </a:r>
            <a:endParaRPr sz="20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8585810" cy="44499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2800" spc="5" dirty="0" smtClean="0"/>
              <a:t>As a result of training the student will be </a:t>
            </a:r>
            <a:r>
              <a:rPr lang="en-US" sz="2800" spc="5" dirty="0" smtClean="0"/>
              <a:t>able to </a:t>
            </a:r>
            <a:r>
              <a:rPr sz="2800" spc="-10" dirty="0" smtClean="0"/>
              <a:t>:</a:t>
            </a:r>
            <a:endParaRPr sz="2800" dirty="0"/>
          </a:p>
        </p:txBody>
      </p:sp>
      <p:sp>
        <p:nvSpPr>
          <p:cNvPr id="3" name="object 3"/>
          <p:cNvSpPr txBox="1"/>
          <p:nvPr/>
        </p:nvSpPr>
        <p:spPr>
          <a:xfrm>
            <a:off x="78739" y="789559"/>
            <a:ext cx="8954135" cy="59708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>
                <a:latin typeface="Microsoft Sans Serif"/>
                <a:cs typeface="Microsoft Sans Serif"/>
              </a:rPr>
              <a:t>work with regulations on chemical and toxicological analysis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take </a:t>
            </a:r>
            <a:r>
              <a:rPr lang="en-US" spc="-10" dirty="0">
                <a:latin typeface="Microsoft Sans Serif"/>
                <a:cs typeface="Microsoft Sans Serif"/>
              </a:rPr>
              <a:t>and prepare samples for analysis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to </a:t>
            </a:r>
            <a:r>
              <a:rPr lang="en-US" spc="-10" dirty="0">
                <a:latin typeface="Microsoft Sans Serif"/>
                <a:cs typeface="Microsoft Sans Serif"/>
              </a:rPr>
              <a:t>offer methods of isolation and analysis of poisons, proceeding from their nature</a:t>
            </a:r>
            <a:r>
              <a:rPr lang="en-US" spc="-10" dirty="0" smtClean="0">
                <a:latin typeface="Microsoft Sans Serif"/>
                <a:cs typeface="Microsoft Sans Serif"/>
              </a:rPr>
              <a:t>, the </a:t>
            </a:r>
            <a:r>
              <a:rPr lang="en-US" spc="-10" dirty="0">
                <a:latin typeface="Microsoft Sans Serif"/>
                <a:cs typeface="Microsoft Sans Serif"/>
              </a:rPr>
              <a:t>nature and condition of the object of study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make </a:t>
            </a:r>
            <a:r>
              <a:rPr lang="en-US" spc="-10" dirty="0">
                <a:latin typeface="Microsoft Sans Serif"/>
                <a:cs typeface="Microsoft Sans Serif"/>
              </a:rPr>
              <a:t>a plan and choose the optimal course of chemical and toxicological analysis of data from educational and special literature in solving professional problems related to </a:t>
            </a:r>
            <a:r>
              <a:rPr lang="en-US" spc="-10" dirty="0" err="1">
                <a:latin typeface="Microsoft Sans Serif"/>
                <a:cs typeface="Microsoft Sans Serif"/>
              </a:rPr>
              <a:t>ecotoxicological</a:t>
            </a:r>
            <a:r>
              <a:rPr lang="en-US" spc="-10" dirty="0">
                <a:latin typeface="Microsoft Sans Serif"/>
                <a:cs typeface="Microsoft Sans Serif"/>
              </a:rPr>
              <a:t> research</a:t>
            </a:r>
            <a:r>
              <a:rPr lang="en-US" spc="-10" dirty="0" smtClean="0">
                <a:latin typeface="Microsoft Sans Serif"/>
                <a:cs typeface="Microsoft Sans Serif"/>
              </a:rPr>
              <a:t>; 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predict </a:t>
            </a:r>
            <a:r>
              <a:rPr lang="en-US" spc="-10" dirty="0">
                <a:latin typeface="Microsoft Sans Serif"/>
                <a:cs typeface="Microsoft Sans Serif"/>
              </a:rPr>
              <a:t>the main mechanisms of </a:t>
            </a:r>
            <a:r>
              <a:rPr lang="en-US" spc="-10" dirty="0" err="1">
                <a:latin typeface="Microsoft Sans Serif"/>
                <a:cs typeface="Microsoft Sans Serif"/>
              </a:rPr>
              <a:t>ecotoxic</a:t>
            </a:r>
            <a:r>
              <a:rPr lang="en-US" spc="-10" dirty="0">
                <a:latin typeface="Microsoft Sans Serif"/>
                <a:cs typeface="Microsoft Sans Serif"/>
              </a:rPr>
              <a:t> activity of substances based on </a:t>
            </a:r>
            <a:r>
              <a:rPr lang="en-US" spc="-10" dirty="0" err="1">
                <a:latin typeface="Microsoft Sans Serif"/>
                <a:cs typeface="Microsoft Sans Serif"/>
              </a:rPr>
              <a:t>themchemical</a:t>
            </a:r>
            <a:r>
              <a:rPr lang="en-US" spc="-10" dirty="0">
                <a:latin typeface="Microsoft Sans Serif"/>
                <a:cs typeface="Microsoft Sans Serif"/>
              </a:rPr>
              <a:t> structure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anticipate </a:t>
            </a:r>
            <a:r>
              <a:rPr lang="en-US" spc="-10" dirty="0">
                <a:latin typeface="Microsoft Sans Serif"/>
                <a:cs typeface="Microsoft Sans Serif"/>
              </a:rPr>
              <a:t>possible types of </a:t>
            </a:r>
            <a:r>
              <a:rPr lang="en-US" spc="-10" dirty="0" err="1">
                <a:latin typeface="Microsoft Sans Serif"/>
                <a:cs typeface="Microsoft Sans Serif"/>
              </a:rPr>
              <a:t>ecotoxicity</a:t>
            </a:r>
            <a:r>
              <a:rPr lang="en-US" spc="-10" dirty="0">
                <a:latin typeface="Microsoft Sans Serif"/>
                <a:cs typeface="Microsoft Sans Serif"/>
              </a:rPr>
              <a:t> of substances based on their chemical </a:t>
            </a:r>
            <a:r>
              <a:rPr lang="en-US" spc="-10" dirty="0" smtClean="0">
                <a:latin typeface="Microsoft Sans Serif"/>
                <a:cs typeface="Microsoft Sans Serif"/>
              </a:rPr>
              <a:t>structure;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assess </a:t>
            </a:r>
            <a:r>
              <a:rPr lang="en-US" spc="-10" dirty="0">
                <a:latin typeface="Microsoft Sans Serif"/>
                <a:cs typeface="Microsoft Sans Serif"/>
              </a:rPr>
              <a:t>the quality of water, air and soil for various needs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perform </a:t>
            </a:r>
            <a:r>
              <a:rPr lang="en-US" spc="-10" dirty="0">
                <a:latin typeface="Microsoft Sans Serif"/>
                <a:cs typeface="Microsoft Sans Serif"/>
              </a:rPr>
              <a:t>appropriate calculations, final calculations </a:t>
            </a:r>
            <a:r>
              <a:rPr lang="en-US" spc="-10" dirty="0" err="1">
                <a:latin typeface="Microsoft Sans Serif"/>
                <a:cs typeface="Microsoft Sans Serif"/>
              </a:rPr>
              <a:t>usingstatistical</a:t>
            </a:r>
            <a:r>
              <a:rPr lang="en-US" spc="-10" dirty="0">
                <a:latin typeface="Microsoft Sans Serif"/>
                <a:cs typeface="Microsoft Sans Serif"/>
              </a:rPr>
              <a:t> processing of analysis results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use </a:t>
            </a:r>
            <a:r>
              <a:rPr lang="en-US" spc="-10" dirty="0">
                <a:latin typeface="Microsoft Sans Serif"/>
                <a:cs typeface="Microsoft Sans Serif"/>
              </a:rPr>
              <a:t>specialized software in </a:t>
            </a:r>
            <a:r>
              <a:rPr lang="en-US" spc="-10" dirty="0" err="1">
                <a:latin typeface="Microsoft Sans Serif"/>
                <a:cs typeface="Microsoft Sans Serif"/>
              </a:rPr>
              <a:t>ecotoxicologyresearch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work </a:t>
            </a:r>
            <a:r>
              <a:rPr lang="en-US" spc="-10" dirty="0">
                <a:latin typeface="Microsoft Sans Serif"/>
                <a:cs typeface="Microsoft Sans Serif"/>
              </a:rPr>
              <a:t>independently with educational and reference literature on </a:t>
            </a:r>
            <a:r>
              <a:rPr lang="en-US" spc="-10" dirty="0" err="1">
                <a:latin typeface="Microsoft Sans Serif"/>
                <a:cs typeface="Microsoft Sans Serif"/>
              </a:rPr>
              <a:t>ecotoxicology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apply </a:t>
            </a:r>
            <a:r>
              <a:rPr lang="en-US" spc="-10" dirty="0">
                <a:latin typeface="Microsoft Sans Serif"/>
                <a:cs typeface="Microsoft Sans Serif"/>
              </a:rPr>
              <a:t>the theoretical foundations of </a:t>
            </a:r>
            <a:r>
              <a:rPr lang="en-US" spc="-10" dirty="0" err="1">
                <a:latin typeface="Microsoft Sans Serif"/>
                <a:cs typeface="Microsoft Sans Serif"/>
              </a:rPr>
              <a:t>ecotoxicology</a:t>
            </a:r>
            <a:r>
              <a:rPr lang="en-US" spc="-10" dirty="0">
                <a:latin typeface="Microsoft Sans Serif"/>
                <a:cs typeface="Microsoft Sans Serif"/>
              </a:rPr>
              <a:t> and acquired </a:t>
            </a:r>
            <a:r>
              <a:rPr lang="en-US" spc="-10" dirty="0" err="1">
                <a:latin typeface="Microsoft Sans Serif"/>
                <a:cs typeface="Microsoft Sans Serif"/>
              </a:rPr>
              <a:t>experimentalskills</a:t>
            </a:r>
            <a:r>
              <a:rPr lang="en-US" spc="-10" dirty="0">
                <a:latin typeface="Microsoft Sans Serif"/>
                <a:cs typeface="Microsoft Sans Serif"/>
              </a:rPr>
              <a:t> in studying profile disciplinary research</a:t>
            </a:r>
            <a:r>
              <a:rPr lang="en-US" spc="-10" dirty="0" smtClean="0">
                <a:latin typeface="Microsoft Sans Serif"/>
                <a:cs typeface="Microsoft Sans Serif"/>
              </a:rPr>
              <a:t>;</a:t>
            </a:r>
          </a:p>
          <a:p>
            <a:pPr marL="356870" indent="-344805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lang="en-US" spc="-10" dirty="0" smtClean="0">
                <a:latin typeface="Microsoft Sans Serif"/>
                <a:cs typeface="Microsoft Sans Serif"/>
              </a:rPr>
              <a:t>to </a:t>
            </a:r>
            <a:r>
              <a:rPr lang="en-US" spc="-10" dirty="0">
                <a:latin typeface="Microsoft Sans Serif"/>
                <a:cs typeface="Microsoft Sans Serif"/>
              </a:rPr>
              <a:t>carry out the release of toxic substances and their metabolites from biological </a:t>
            </a:r>
            <a:r>
              <a:rPr lang="en-US" spc="-10" dirty="0" err="1">
                <a:latin typeface="Microsoft Sans Serif"/>
                <a:cs typeface="Microsoft Sans Serif"/>
              </a:rPr>
              <a:t>objectsorigin</a:t>
            </a:r>
            <a:r>
              <a:rPr lang="en-US" spc="-10" dirty="0">
                <a:latin typeface="Microsoft Sans Serif"/>
                <a:cs typeface="Microsoft Sans Serif"/>
              </a:rPr>
              <a:t> (isolation, purification, concentration)draw the right conclusions in combined poisoning</a:t>
            </a:r>
            <a:r>
              <a:rPr sz="1800" spc="-15" dirty="0" smtClean="0">
                <a:latin typeface="Microsoft Sans Serif"/>
                <a:cs typeface="Microsoft Sans Serif"/>
              </a:rPr>
              <a:t>.</a:t>
            </a:r>
            <a:endParaRPr sz="1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90"/>
              </a:spcBef>
            </a:pPr>
            <a:r>
              <a:rPr lang="en-US" spc="-10" dirty="0" smtClean="0"/>
              <a:t>Prospect</a:t>
            </a:r>
            <a:endParaRPr spc="-5" dirty="0"/>
          </a:p>
        </p:txBody>
      </p:sp>
      <p:sp>
        <p:nvSpPr>
          <p:cNvPr id="17" name="object 17"/>
          <p:cNvSpPr txBox="1">
            <a:spLocks noGrp="1"/>
          </p:cNvSpPr>
          <p:nvPr>
            <p:ph type="body" idx="1"/>
          </p:nvPr>
        </p:nvSpPr>
        <p:spPr>
          <a:xfrm>
            <a:off x="228600" y="1371600"/>
            <a:ext cx="8661247" cy="366831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4310" marR="88900">
              <a:lnSpc>
                <a:spcPct val="100000"/>
              </a:lnSpc>
              <a:spcBef>
                <a:spcPts val="105"/>
              </a:spcBef>
            </a:pPr>
            <a:r>
              <a:rPr lang="en-US" spc="-75" dirty="0" smtClean="0"/>
              <a:t>The course will prepare the student to study the discipline of the cycle of professional training - "</a:t>
            </a:r>
            <a:r>
              <a:rPr lang="en-US" spc="-75" dirty="0" smtClean="0">
                <a:solidFill>
                  <a:srgbClr val="FF0000"/>
                </a:solidFill>
              </a:rPr>
              <a:t>Toxicological and forensic chemistry</a:t>
            </a:r>
            <a:r>
              <a:rPr lang="en-US" spc="-75" dirty="0" smtClean="0"/>
              <a:t>", which is basic in the direction of training a forensic toxicologist</a:t>
            </a:r>
            <a:r>
              <a:rPr spc="-40" dirty="0" smtClean="0"/>
              <a:t>.</a:t>
            </a:r>
            <a:endParaRPr spc="-40" dirty="0"/>
          </a:p>
          <a:p>
            <a:pPr marL="181610">
              <a:lnSpc>
                <a:spcPct val="100000"/>
              </a:lnSpc>
              <a:spcBef>
                <a:spcPts val="15"/>
              </a:spcBef>
            </a:pPr>
            <a:endParaRPr sz="4150" dirty="0"/>
          </a:p>
          <a:p>
            <a:pPr marL="194310" marR="709295" indent="15240">
              <a:lnSpc>
                <a:spcPct val="100000"/>
              </a:lnSpc>
            </a:pPr>
            <a:r>
              <a:rPr lang="en-US" b="1" i="1" spc="-5" dirty="0" smtClean="0">
                <a:solidFill>
                  <a:srgbClr val="008000"/>
                </a:solidFill>
                <a:latin typeface="Arial"/>
                <a:cs typeface="Arial"/>
              </a:rPr>
              <a:t>The practical part of the course is taught in the Department of Forensic </a:t>
            </a:r>
            <a:r>
              <a:rPr lang="en-US" b="1" i="1" spc="-5" dirty="0" smtClean="0">
                <a:solidFill>
                  <a:srgbClr val="008000"/>
                </a:solidFill>
                <a:latin typeface="Arial"/>
                <a:cs typeface="Arial"/>
              </a:rPr>
              <a:t>Toxicology Regional </a:t>
            </a:r>
            <a:r>
              <a:rPr lang="en-US" b="1" i="1" spc="-5" dirty="0" smtClean="0">
                <a:solidFill>
                  <a:srgbClr val="008000"/>
                </a:solidFill>
                <a:latin typeface="Arial"/>
                <a:cs typeface="Arial"/>
              </a:rPr>
              <a:t>Bureau of Forensic Medicine</a:t>
            </a:r>
            <a:r>
              <a:rPr b="1" i="1" spc="-5" dirty="0" smtClean="0">
                <a:solidFill>
                  <a:srgbClr val="008000"/>
                </a:solidFill>
                <a:latin typeface="Arial"/>
                <a:cs typeface="Arial"/>
              </a:rPr>
              <a:t>.</a:t>
            </a:r>
            <a:endParaRPr b="1" i="1" spc="-5" dirty="0">
              <a:solidFill>
                <a:srgbClr val="0080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333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908</Words>
  <Application>Microsoft Office PowerPoint</Application>
  <PresentationFormat>Экран (4:3)</PresentationFormat>
  <Paragraphs>77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Ecotoxicology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The structure of the discipline</vt:lpstr>
      <vt:lpstr>As a result, the student will know :</vt:lpstr>
      <vt:lpstr>As a result of training the student will be able to :</vt:lpstr>
      <vt:lpstr>Prospect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Ecotoxicology</dc:title>
  <cp:lastModifiedBy>farmchem2</cp:lastModifiedBy>
  <cp:revision>4</cp:revision>
  <dcterms:created xsi:type="dcterms:W3CDTF">2021-05-05T13:50:07Z</dcterms:created>
  <dcterms:modified xsi:type="dcterms:W3CDTF">2021-05-06T07:22:34Z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2021-04-05T00:00:00Z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2021-05-05T00:00:00Z</vt:filetime>
  </property>
</Properties>
</file>