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74" r:id="rId3"/>
    <p:sldId id="277" r:id="rId4"/>
    <p:sldId id="270" r:id="rId5"/>
    <p:sldId id="261" r:id="rId6"/>
    <p:sldId id="283" r:id="rId7"/>
    <p:sldId id="284" r:id="rId8"/>
    <p:sldId id="285" r:id="rId9"/>
    <p:sldId id="286" r:id="rId10"/>
    <p:sldId id="281" r:id="rId11"/>
    <p:sldId id="268" r:id="rId12"/>
    <p:sldId id="282" r:id="rId13"/>
    <p:sldId id="28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0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66"/>
    <a:srgbClr val="0000CC"/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8" autoAdjust="0"/>
    <p:restoredTop sz="94715" autoAdjust="0"/>
  </p:normalViewPr>
  <p:slideViewPr>
    <p:cSldViewPr>
      <p:cViewPr varScale="1">
        <p:scale>
          <a:sx n="83" d="100"/>
          <a:sy n="83" d="100"/>
        </p:scale>
        <p:origin x="153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2AD38-E158-47E5-B063-94BCC81605F2}" type="datetimeFigureOut">
              <a:rPr lang="ru-RU" smtClean="0"/>
              <a:t>04.05.2022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004A95-4C16-48DB-9667-98B52493C1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2962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04A95-4C16-48DB-9667-98B52493C164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2852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75D17-D3A2-4E8E-9EE6-2BE9C04F0BA1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56F75-7F46-4337-887C-E3630ECD459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tertek.com/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564785" cy="1469973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Physicochemical analysis in drug design</a:t>
            </a:r>
            <a:endParaRPr lang="ru-RU" sz="4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5055371"/>
            <a:ext cx="6400800" cy="1541981"/>
          </a:xfrm>
        </p:spPr>
        <p:txBody>
          <a:bodyPr>
            <a:normAutofit lnSpcReduction="10000"/>
          </a:bodyPr>
          <a:lstStyle/>
          <a:p>
            <a:pPr>
              <a:spcBef>
                <a:spcPts val="1200"/>
              </a:spcBef>
            </a:pPr>
            <a:endParaRPr lang="en-US" sz="18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GungsuhChe" panose="02030609000101010101" pitchFamily="49" charset="-127"/>
                <a:cs typeface="Times New Roman" panose="02020603050405020304" pitchFamily="18" charset="0"/>
              </a:rPr>
              <a:t>Pharmaceutical </a:t>
            </a:r>
            <a:r>
              <a:rPr lang="en-US" sz="1600" b="1" dirty="0">
                <a:solidFill>
                  <a:schemeClr val="tx1"/>
                </a:solidFill>
                <a:latin typeface="Times New Roman" panose="02020603050405020304" pitchFamily="18" charset="0"/>
                <a:ea typeface="GungsuhChe" panose="02030609000101010101" pitchFamily="49" charset="-127"/>
                <a:cs typeface="Times New Roman" panose="02020603050405020304" pitchFamily="18" charset="0"/>
              </a:rPr>
              <a:t>C</a:t>
            </a:r>
            <a:r>
              <a:rPr 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GungsuhChe" panose="02030609000101010101" pitchFamily="49" charset="-127"/>
                <a:cs typeface="Times New Roman" panose="02020603050405020304" pitchFamily="18" charset="0"/>
              </a:rPr>
              <a:t>hemistry Department</a:t>
            </a:r>
            <a:endParaRPr lang="uk-UA" sz="1600" b="1" dirty="0" smtClean="0">
              <a:solidFill>
                <a:schemeClr val="tx1"/>
              </a:solidFill>
              <a:latin typeface="Times New Roman" panose="02020603050405020304" pitchFamily="18" charset="0"/>
              <a:ea typeface="GungsuhChe" panose="02030609000101010101" pitchFamily="49" charset="-127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NATIONAL PIROGOV MEMORIAL MEDICAL UNIVERSITY</a:t>
            </a:r>
            <a:endParaRPr lang="uk-UA" sz="1600" b="1" dirty="0" smtClean="0">
              <a:solidFill>
                <a:schemeClr val="tx1"/>
              </a:solidFill>
              <a:latin typeface="Times New Roman" panose="02020603050405020304" pitchFamily="18" charset="0"/>
              <a:ea typeface="GungsuhChe" panose="02030609000101010101" pitchFamily="49" charset="-127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uk-UA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GungsuhChe" panose="02030609000101010101" pitchFamily="49" charset="-127"/>
                <a:cs typeface="Times New Roman" panose="02020603050405020304" pitchFamily="18" charset="0"/>
              </a:rPr>
              <a:t>202</a:t>
            </a:r>
            <a:r>
              <a:rPr 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GungsuhChe" panose="02030609000101010101" pitchFamily="49" charset="-127"/>
                <a:cs typeface="Times New Roman" panose="02020603050405020304" pitchFamily="18" charset="0"/>
              </a:rPr>
              <a:t>2</a:t>
            </a:r>
            <a:endParaRPr lang="uk-UA" sz="1600" b="1" dirty="0" smtClean="0">
              <a:solidFill>
                <a:schemeClr val="tx1"/>
              </a:solidFill>
              <a:latin typeface="Times New Roman" panose="02020603050405020304" pitchFamily="18" charset="0"/>
              <a:ea typeface="GungsuhChe" panose="02030609000101010101" pitchFamily="49" charset="-127"/>
              <a:cs typeface="Times New Roman" panose="02020603050405020304" pitchFamily="18" charset="0"/>
            </a:endParaRPr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952625"/>
            <a:ext cx="7315200" cy="2952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3856" y="365597"/>
            <a:ext cx="9144000" cy="820719"/>
          </a:xfrm>
        </p:spPr>
        <p:txBody>
          <a:bodyPr>
            <a:noAutofit/>
          </a:bodyPr>
          <a:lstStyle/>
          <a:p>
            <a:pPr algn="ctr"/>
            <a:r>
              <a:rPr lang="en-US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IMPORTANCE AND RELEVANCE OF PHYSICOCHEMICAL METHODS</a:t>
            </a:r>
            <a:br>
              <a:rPr lang="en-US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PHARMACEUTICAL  ANALYSIS</a:t>
            </a:r>
            <a:endParaRPr lang="ru-RU" sz="2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87637" y="1933702"/>
            <a:ext cx="8712968" cy="1335659"/>
          </a:xfrm>
        </p:spPr>
        <p:txBody>
          <a:bodyPr>
            <a:normAutofit fontScale="32500" lnSpcReduction="20000"/>
          </a:bodyPr>
          <a:lstStyle/>
          <a:p>
            <a:pPr algn="ctr"/>
            <a:r>
              <a:rPr lang="en-US" sz="8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INTERTEK</a:t>
            </a:r>
            <a:r>
              <a:rPr lang="uk-UA" sz="8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COMPANY</a:t>
            </a:r>
          </a:p>
          <a:p>
            <a:pPr algn="just"/>
            <a:r>
              <a:rPr lang="en-US" sz="55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55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a </a:t>
            </a:r>
            <a:r>
              <a:rPr lang="en-US" sz="55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world </a:t>
            </a:r>
            <a:r>
              <a:rPr lang="en-US" sz="55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leader </a:t>
            </a:r>
            <a:r>
              <a:rPr lang="en-US" sz="5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provides </a:t>
            </a:r>
            <a:r>
              <a:rPr lang="en-US" sz="5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innovative and bespoke Assurance, Testing, Inspection and Certification services to </a:t>
            </a:r>
            <a:r>
              <a:rPr lang="en-US" sz="5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customers to </a:t>
            </a:r>
            <a:r>
              <a:rPr lang="en-US" sz="5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help ensure the quality and safety of their products, processes and </a:t>
            </a:r>
            <a:r>
              <a:rPr lang="en-US" sz="5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systems</a:t>
            </a:r>
          </a:p>
          <a:p>
            <a:pPr algn="just"/>
            <a:endPara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4" descr="https://www.intertek.com/uploadedImages/wwwintertekcom/Industries/Energy_and_Commodities/Oil_and_Gas/_Images/covid-surface-swabbing-banner-760.jpg?n=677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4815" y="5558776"/>
            <a:ext cx="2753660" cy="695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трелка вниз 11"/>
          <p:cNvSpPr/>
          <p:nvPr/>
        </p:nvSpPr>
        <p:spPr>
          <a:xfrm>
            <a:off x="4292093" y="1175435"/>
            <a:ext cx="252028" cy="503752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54757" y="5558776"/>
            <a:ext cx="8341030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174625">
              <a:spcAft>
                <a:spcPts val="600"/>
              </a:spcAft>
              <a:buFontTx/>
              <a:buChar char="-"/>
            </a:pP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COVID-19 Vaccine and Therapeutic Testing</a:t>
            </a:r>
            <a:endParaRPr lang="uk-UA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174625">
              <a:buFontTx/>
              <a:buChar char="-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COVID-19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Surface Testing and Hygiene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Solutions …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475103" y="3756251"/>
            <a:ext cx="6048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Intertek Pharmaceutical Services</a:t>
            </a:r>
            <a:endParaRPr lang="en-US" sz="2800" b="1" i="0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768677" y="5040963"/>
            <a:ext cx="34186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CHALLENGES OF THE DAY:</a:t>
            </a:r>
            <a:r>
              <a:rPr lang="uk-UA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/>
          </a:p>
        </p:txBody>
      </p:sp>
      <p:sp>
        <p:nvSpPr>
          <p:cNvPr id="20" name="Стрелка вниз 19"/>
          <p:cNvSpPr/>
          <p:nvPr/>
        </p:nvSpPr>
        <p:spPr>
          <a:xfrm>
            <a:off x="4307065" y="3130372"/>
            <a:ext cx="252028" cy="503752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Стрелка вниз 20"/>
          <p:cNvSpPr/>
          <p:nvPr/>
        </p:nvSpPr>
        <p:spPr>
          <a:xfrm>
            <a:off x="4325272" y="4396263"/>
            <a:ext cx="252028" cy="503752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4335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/>
          </a:bodyPr>
          <a:lstStyle/>
          <a:p>
            <a:pPr algn="just"/>
            <a:r>
              <a:rPr lang="en-US" sz="1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INTERTEK</a:t>
            </a:r>
            <a:r>
              <a:rPr lang="uk-UA" sz="16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COMPANY provides:</a:t>
            </a:r>
            <a:endParaRPr lang="ru-RU" sz="1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88632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buNone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  GMP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CMC Pharmaceutical Laboratory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Services</a:t>
            </a:r>
            <a:endParaRPr lang="en-US" sz="6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6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CMC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Chemistry, manufacturing and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controls</a:t>
            </a:r>
          </a:p>
          <a:p>
            <a:pPr marL="0" indent="4213225" algn="just">
              <a:buNone/>
            </a:pPr>
            <a:r>
              <a:rPr lang="en-US" sz="6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GMP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Manufacturing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Practice</a:t>
            </a:r>
          </a:p>
          <a:p>
            <a:pPr>
              <a:buFontTx/>
              <a:buChar char="-"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Biopharmaceutical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Support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Services: for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omprehensive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biopharmaceutical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bioanalysis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analysis, characterization and potency services addressing the challenges of identity, purity, quality, safety and efficacy for proteins, antibodies, vaccines, antibody drug conjugates, peptides, cytokines, oligonucleotides and </a:t>
            </a:r>
            <a:r>
              <a:rPr lang="en-US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biosimilars</a:t>
            </a:r>
            <a:endParaRPr lang="en-US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  Bioanalytical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Services</a:t>
            </a:r>
          </a:p>
          <a:p>
            <a:pPr>
              <a:buFontTx/>
              <a:buChar char="-"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Pharmaceutical Auditing</a:t>
            </a:r>
          </a:p>
          <a:p>
            <a:pPr>
              <a:buFontTx/>
              <a:buChar char="-"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Regulatory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toxicology and scientific consulting expertise for the pharmaceutical and medical device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industries</a:t>
            </a:r>
          </a:p>
          <a:p>
            <a:pPr>
              <a:buFontTx/>
              <a:buChar char="-"/>
            </a:pP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Pharmaceutical Analytical Consultancy expertise</a:t>
            </a:r>
            <a:endParaRPr lang="en-US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Pharmaceutical Manufacturing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Support</a:t>
            </a:r>
          </a:p>
          <a:p>
            <a:pPr marL="0" indent="0">
              <a:buNone/>
            </a:pPr>
            <a:endParaRPr lang="en-US" sz="6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Intertek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capabilities include </a:t>
            </a:r>
            <a:r>
              <a:rPr lang="en-US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centres</a:t>
            </a:r>
            <a:r>
              <a:rPr lang="en-US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excellence 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for:</a:t>
            </a:r>
            <a:endParaRPr lang="en-US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 development and validation</a:t>
            </a:r>
            <a:endParaRPr lang="uk-UA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buNone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  analysis</a:t>
            </a:r>
          </a:p>
          <a:p>
            <a:pPr>
              <a:buFontTx/>
              <a:buChar char="-"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stability studies</a:t>
            </a:r>
          </a:p>
          <a:p>
            <a:pPr>
              <a:buFontTx/>
              <a:buChar char="-"/>
            </a:pPr>
            <a:r>
              <a:rPr lang="en-US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6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xtractables</a:t>
            </a: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6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leachables</a:t>
            </a:r>
            <a:endParaRPr lang="en-US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solid state characterization</a:t>
            </a:r>
          </a:p>
          <a:p>
            <a:pPr>
              <a:buFontTx/>
              <a:buChar char="-"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impurity testing</a:t>
            </a:r>
          </a:p>
          <a:p>
            <a:pPr>
              <a:buFontTx/>
              <a:buChar char="-"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elemental impurity analysis</a:t>
            </a:r>
          </a:p>
          <a:p>
            <a:pPr>
              <a:buFontTx/>
              <a:buChar char="-"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cGMP quality control testing</a:t>
            </a:r>
          </a:p>
          <a:p>
            <a:pPr>
              <a:buFontTx/>
              <a:buChar char="-"/>
            </a:pPr>
            <a:r>
              <a:rPr lang="en-US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cGMP batch release testing</a:t>
            </a:r>
          </a:p>
          <a:p>
            <a:pPr>
              <a:buFontTx/>
              <a:buChar char="-"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/>
          </a:p>
        </p:txBody>
      </p:sp>
      <p:pic>
        <p:nvPicPr>
          <p:cNvPr id="4" name="Picture 4" descr="https://www.intertek.com/uploadedImages/wwwintertekcom/Industries/Food_and_Healthcare/_Images/Pharma/LabPharma.jpg?n=88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829" y="4325724"/>
            <a:ext cx="3631780" cy="917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www.intertek.com/uploadedImages/wwwintertekcom/Industries/Food_and_Healthcare/_Images/Pharma/elemental_.jpg?n=92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829" y="5452255"/>
            <a:ext cx="3631780" cy="917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4987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296144"/>
          </a:xfrm>
        </p:spPr>
        <p:txBody>
          <a:bodyPr>
            <a:noAutofit/>
          </a:bodyPr>
          <a:lstStyle/>
          <a:p>
            <a:pPr lvl="0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Classification of Physicochemical methods</a:t>
            </a:r>
            <a:r>
              <a:rPr lang="uk-UA" sz="28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k-UA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rgbClr val="0000CC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15616" y="1556792"/>
            <a:ext cx="4038600" cy="4525963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Optical methods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Chromatography</a:t>
            </a:r>
          </a:p>
          <a:p>
            <a:pPr lvl="0"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Electrochemical methods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Radiometric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methods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Thermal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methods 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Mass spectrometry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methods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102" name="Picture 6" descr="https://www.intertek.com/uploadedImages/Intertek/Divisions/Analytical_Services/Images/Banner/Analytical_Test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799" y="1785122"/>
            <a:ext cx="172402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www.intertek.com/uploadedImages/wwwintertekcom/Services/Testing_and_Analysis/Chemical_Contamination/Trace_Chemical_Anlaysis.jpg?n=14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799" y="3891781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415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>
            <a:grpSpLocks noChangeAspect="1"/>
          </p:cNvGrpSpPr>
          <p:nvPr/>
        </p:nvGrpSpPr>
        <p:grpSpPr bwMode="auto">
          <a:xfrm>
            <a:off x="165061" y="505922"/>
            <a:ext cx="8274688" cy="6150503"/>
            <a:chOff x="1457" y="1145"/>
            <a:chExt cx="9475" cy="7042"/>
          </a:xfrm>
        </p:grpSpPr>
        <p:sp>
          <p:nvSpPr>
            <p:cNvPr id="4" name="AutoShape 29"/>
            <p:cNvSpPr>
              <a:spLocks noChangeAspect="1" noChangeArrowheads="1" noTextEdit="1"/>
            </p:cNvSpPr>
            <p:nvPr/>
          </p:nvSpPr>
          <p:spPr bwMode="auto">
            <a:xfrm>
              <a:off x="1634" y="2067"/>
              <a:ext cx="9298" cy="61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" name="Rectangle 28"/>
            <p:cNvSpPr>
              <a:spLocks noChangeArrowheads="1"/>
            </p:cNvSpPr>
            <p:nvPr/>
          </p:nvSpPr>
          <p:spPr bwMode="auto">
            <a:xfrm>
              <a:off x="2793" y="1145"/>
              <a:ext cx="6153" cy="52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dirty="0">
                  <a:latin typeface="Times New Roman" pitchFamily="18" charset="0"/>
                  <a:cs typeface="Times New Roman" pitchFamily="18" charset="0"/>
                </a:rPr>
                <a:t>M</a:t>
              </a:r>
              <a:r>
                <a:rPr lang="en-US" sz="2400" b="1" dirty="0" smtClean="0">
                  <a:latin typeface="Times New Roman" pitchFamily="18" charset="0"/>
                  <a:cs typeface="Times New Roman" pitchFamily="18" charset="0"/>
                </a:rPr>
                <a:t>ethods of Physicochemical Analysis </a:t>
              </a:r>
              <a:endParaRPr kumimoji="0" lang="uk-UA" altLang="ru-RU" sz="2400" b="1" i="0" u="none" strike="noStrike" cap="none" normalizeH="0" baseline="0" dirty="0" smtClean="0">
                <a:ln>
                  <a:noFill/>
                </a:ln>
                <a:solidFill>
                  <a:srgbClr val="FF006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" name="Line 27"/>
            <p:cNvSpPr>
              <a:spLocks noChangeShapeType="1"/>
            </p:cNvSpPr>
            <p:nvPr/>
          </p:nvSpPr>
          <p:spPr bwMode="auto">
            <a:xfrm flipH="1">
              <a:off x="3075" y="1667"/>
              <a:ext cx="1653" cy="24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7" name="Line 26"/>
            <p:cNvSpPr>
              <a:spLocks noChangeShapeType="1"/>
            </p:cNvSpPr>
            <p:nvPr/>
          </p:nvSpPr>
          <p:spPr bwMode="auto">
            <a:xfrm>
              <a:off x="6516" y="1667"/>
              <a:ext cx="2" cy="87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9" name="Rectangle 24"/>
            <p:cNvSpPr>
              <a:spLocks noChangeArrowheads="1"/>
            </p:cNvSpPr>
            <p:nvPr/>
          </p:nvSpPr>
          <p:spPr bwMode="auto">
            <a:xfrm>
              <a:off x="1725" y="1932"/>
              <a:ext cx="1809" cy="50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lvl="0">
                <a:defRPr/>
              </a:pPr>
              <a:r>
                <a:rPr lang="en-US" sz="1600" b="1" dirty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Optical methods</a:t>
              </a:r>
              <a:endParaRPr lang="uk-UA" sz="16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" name="Rectangle 23"/>
            <p:cNvSpPr>
              <a:spLocks noChangeArrowheads="1"/>
            </p:cNvSpPr>
            <p:nvPr/>
          </p:nvSpPr>
          <p:spPr bwMode="auto">
            <a:xfrm>
              <a:off x="5497" y="2548"/>
              <a:ext cx="1980" cy="52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ru-RU" sz="1600" b="1" i="0" u="none" strike="noStrike" cap="none" normalizeH="0" baseline="0" dirty="0" smtClean="0">
                  <a:ln>
                    <a:noFill/>
                  </a:ln>
                  <a:solidFill>
                    <a:srgbClr val="0000CC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Electrochemistry</a:t>
              </a:r>
              <a:endParaRPr kumimoji="0" lang="uk-UA" altLang="ru-RU" sz="16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Rectangle 22"/>
            <p:cNvSpPr>
              <a:spLocks noChangeArrowheads="1"/>
            </p:cNvSpPr>
            <p:nvPr/>
          </p:nvSpPr>
          <p:spPr bwMode="auto">
            <a:xfrm>
              <a:off x="8255" y="2561"/>
              <a:ext cx="2019" cy="52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uk-UA" altLang="ru-RU" sz="1600" b="1" i="0" u="none" strike="noStrike" cap="none" normalizeH="0" baseline="0" dirty="0" smtClean="0">
                  <a:ln>
                    <a:noFill/>
                  </a:ln>
                  <a:solidFill>
                    <a:srgbClr val="0000CC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Хроматографічні</a:t>
              </a:r>
              <a:endParaRPr kumimoji="0" lang="uk-UA" altLang="ru-RU" sz="16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Rectangle 20"/>
            <p:cNvSpPr>
              <a:spLocks noChangeArrowheads="1"/>
            </p:cNvSpPr>
            <p:nvPr/>
          </p:nvSpPr>
          <p:spPr bwMode="auto">
            <a:xfrm>
              <a:off x="1457" y="4649"/>
              <a:ext cx="2077" cy="41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ru-RU" sz="1600" b="1" i="0" u="none" strike="noStrike" cap="none" normalizeH="0" baseline="0" dirty="0" smtClean="0">
                  <a:ln>
                    <a:noFill/>
                  </a:ln>
                  <a:solidFill>
                    <a:srgbClr val="0000CC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Thermal methods</a:t>
              </a:r>
              <a:endParaRPr kumimoji="0" lang="uk-UA" altLang="ru-RU" sz="16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18"/>
            <p:cNvSpPr>
              <a:spLocks noChangeArrowheads="1"/>
            </p:cNvSpPr>
            <p:nvPr/>
          </p:nvSpPr>
          <p:spPr bwMode="auto">
            <a:xfrm>
              <a:off x="8946" y="3175"/>
              <a:ext cx="1986" cy="95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uk-UA" sz="1600" b="1" dirty="0" err="1" smtClean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hin-layer</a:t>
              </a:r>
              <a:r>
                <a:rPr lang="uk-UA" sz="1600" b="1" dirty="0" smtClean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uk-UA" sz="1600" b="1" dirty="0" err="1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chromatography</a:t>
              </a:r>
              <a:r>
                <a:rPr lang="uk-UA" sz="1600" b="1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(TLC</a:t>
              </a:r>
              <a:r>
                <a:rPr lang="uk-UA" b="1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endParaRPr kumimoji="0" lang="uk-UA" altLang="ru-RU" sz="16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Line 17"/>
            <p:cNvSpPr>
              <a:spLocks noChangeShapeType="1"/>
            </p:cNvSpPr>
            <p:nvPr/>
          </p:nvSpPr>
          <p:spPr bwMode="auto">
            <a:xfrm>
              <a:off x="5778" y="3070"/>
              <a:ext cx="10" cy="344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6186" y="5690"/>
              <a:ext cx="1747" cy="39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 err="1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sz="1600" b="1" dirty="0" err="1" smtClean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oulometry</a:t>
              </a:r>
              <a:endParaRPr kumimoji="0" lang="uk-UA" altLang="ru-RU" sz="16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Line 15"/>
            <p:cNvSpPr>
              <a:spLocks noChangeShapeType="1"/>
            </p:cNvSpPr>
            <p:nvPr/>
          </p:nvSpPr>
          <p:spPr bwMode="auto">
            <a:xfrm>
              <a:off x="5787" y="3447"/>
              <a:ext cx="36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9" name="Line 14"/>
            <p:cNvSpPr>
              <a:spLocks noChangeShapeType="1"/>
            </p:cNvSpPr>
            <p:nvPr/>
          </p:nvSpPr>
          <p:spPr bwMode="auto">
            <a:xfrm>
              <a:off x="5773" y="4247"/>
              <a:ext cx="36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" name="Rectangle 13"/>
            <p:cNvSpPr>
              <a:spLocks noChangeArrowheads="1"/>
            </p:cNvSpPr>
            <p:nvPr/>
          </p:nvSpPr>
          <p:spPr bwMode="auto">
            <a:xfrm>
              <a:off x="6180" y="3282"/>
              <a:ext cx="1825" cy="37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ru-RU" sz="1600" b="1" i="0" u="none" strike="noStrike" cap="none" normalizeH="0" baseline="0" dirty="0" smtClean="0">
                  <a:ln>
                    <a:noFill/>
                  </a:ln>
                  <a:solidFill>
                    <a:srgbClr val="0000CC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Potentiometry</a:t>
              </a:r>
              <a:endParaRPr kumimoji="0" lang="uk-UA" altLang="ru-RU" sz="16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Rectangle 12"/>
            <p:cNvSpPr>
              <a:spLocks noChangeArrowheads="1"/>
            </p:cNvSpPr>
            <p:nvPr/>
          </p:nvSpPr>
          <p:spPr bwMode="auto">
            <a:xfrm>
              <a:off x="6180" y="4928"/>
              <a:ext cx="1950" cy="41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sz="1600" b="1" dirty="0" smtClean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onductometry</a:t>
              </a:r>
              <a:endParaRPr kumimoji="0" lang="uk-UA" altLang="ru-RU" sz="16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Rectangle 11"/>
            <p:cNvSpPr>
              <a:spLocks noChangeArrowheads="1"/>
            </p:cNvSpPr>
            <p:nvPr/>
          </p:nvSpPr>
          <p:spPr bwMode="auto">
            <a:xfrm>
              <a:off x="6180" y="4084"/>
              <a:ext cx="1760" cy="40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 err="1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  <a:r>
                <a:rPr lang="en-US" sz="1600" b="1" dirty="0" err="1" smtClean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olarograhpy</a:t>
              </a:r>
              <a:endParaRPr kumimoji="0" lang="uk-UA" altLang="ru-RU" sz="16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Rectangle 8"/>
            <p:cNvSpPr>
              <a:spLocks noChangeArrowheads="1"/>
            </p:cNvSpPr>
            <p:nvPr/>
          </p:nvSpPr>
          <p:spPr bwMode="auto">
            <a:xfrm>
              <a:off x="1508" y="3229"/>
              <a:ext cx="2334" cy="45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rgbClr val="0000CC"/>
                  </a:solidFill>
                  <a:latin typeface="Times New Roman" pitchFamily="18" charset="0"/>
                  <a:cs typeface="Times New Roman" pitchFamily="18" charset="0"/>
                </a:rPr>
                <a:t>Mass spectrometry</a:t>
              </a:r>
              <a:endParaRPr kumimoji="0" lang="uk-UA" altLang="ru-RU" sz="16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6" name="Rectangle 7"/>
            <p:cNvSpPr>
              <a:spLocks noChangeArrowheads="1"/>
            </p:cNvSpPr>
            <p:nvPr/>
          </p:nvSpPr>
          <p:spPr bwMode="auto">
            <a:xfrm>
              <a:off x="1532" y="6345"/>
              <a:ext cx="2168" cy="36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ru-RU" sz="1600" b="1" i="0" u="none" strike="noStrike" cap="none" normalizeH="0" baseline="0" dirty="0" err="1" smtClean="0">
                  <a:ln>
                    <a:noFill/>
                  </a:ln>
                  <a:solidFill>
                    <a:srgbClr val="0000CC"/>
                  </a:solidFill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rPr>
                <a:t>Thermogravimetric</a:t>
              </a:r>
              <a:endParaRPr kumimoji="0" lang="uk-UA" altLang="ru-RU" sz="16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Rectangle 6"/>
            <p:cNvSpPr>
              <a:spLocks noChangeArrowheads="1"/>
            </p:cNvSpPr>
            <p:nvPr/>
          </p:nvSpPr>
          <p:spPr bwMode="auto">
            <a:xfrm>
              <a:off x="2098" y="5427"/>
              <a:ext cx="3082" cy="6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63094" tIns="31547" rIns="63094" bIns="31547" numCol="1" anchor="t" anchorCtr="0" compatLnSpc="1">
              <a:prstTxWarp prst="textNoShape">
                <a:avLst/>
              </a:prstTxWarp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</a:t>
              </a:r>
              <a:r>
                <a:rPr lang="en-US" sz="1600" b="1" dirty="0" smtClean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ifferential </a:t>
              </a:r>
              <a:r>
                <a:rPr lang="en-US" sz="1600" b="1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scanning c</a:t>
              </a:r>
              <a:r>
                <a:rPr lang="uk-UA" sz="1600" b="1" dirty="0" err="1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alorimetry</a:t>
              </a:r>
              <a:endParaRPr kumimoji="0" lang="uk-UA" altLang="ru-RU" sz="16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8" name="Line 5"/>
            <p:cNvSpPr>
              <a:spLocks noChangeShapeType="1"/>
            </p:cNvSpPr>
            <p:nvPr/>
          </p:nvSpPr>
          <p:spPr bwMode="auto">
            <a:xfrm>
              <a:off x="2675" y="5087"/>
              <a:ext cx="551" cy="34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1" name="Line 2"/>
            <p:cNvSpPr>
              <a:spLocks noChangeShapeType="1"/>
            </p:cNvSpPr>
            <p:nvPr/>
          </p:nvSpPr>
          <p:spPr bwMode="auto">
            <a:xfrm>
              <a:off x="5789" y="5144"/>
              <a:ext cx="36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63" name="Rectangle 12"/>
          <p:cNvSpPr>
            <a:spLocks noChangeArrowheads="1"/>
          </p:cNvSpPr>
          <p:nvPr/>
        </p:nvSpPr>
        <p:spPr bwMode="auto">
          <a:xfrm>
            <a:off x="6640302" y="3371734"/>
            <a:ext cx="2254070" cy="42443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63094" tIns="31547" rIns="63094" bIns="31547" numCol="1" anchor="t" anchorCtr="0" compatLnSpc="1">
            <a:prstTxWarp prst="textNoShape">
              <a:avLst/>
            </a:prstTxWarp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uk-UA" sz="16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lang="uk-UA" sz="16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uk-UA" sz="16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hromatography</a:t>
            </a:r>
            <a:endParaRPr kumimoji="0" lang="uk-UA" altLang="ru-RU" sz="16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Line 17"/>
          <p:cNvSpPr>
            <a:spLocks noChangeShapeType="1"/>
          </p:cNvSpPr>
          <p:nvPr/>
        </p:nvSpPr>
        <p:spPr bwMode="auto">
          <a:xfrm>
            <a:off x="6338170" y="2190288"/>
            <a:ext cx="873" cy="29870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5" name="Line 15"/>
          <p:cNvSpPr>
            <a:spLocks noChangeShapeType="1"/>
          </p:cNvSpPr>
          <p:nvPr/>
        </p:nvSpPr>
        <p:spPr bwMode="auto">
          <a:xfrm>
            <a:off x="6332055" y="2483752"/>
            <a:ext cx="314425" cy="87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7" name="Rectangle 12"/>
          <p:cNvSpPr>
            <a:spLocks noChangeArrowheads="1"/>
          </p:cNvSpPr>
          <p:nvPr/>
        </p:nvSpPr>
        <p:spPr bwMode="auto">
          <a:xfrm>
            <a:off x="6645758" y="3998392"/>
            <a:ext cx="1821064" cy="61651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63094" tIns="31547" rIns="63094" bIns="31547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uk-UA" sz="16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iquid</a:t>
            </a:r>
            <a:r>
              <a:rPr lang="uk-UA" sz="16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b="1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chromatography</a:t>
            </a:r>
            <a:endParaRPr kumimoji="0" lang="uk-UA" altLang="ru-RU" sz="16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Rectangle 12"/>
          <p:cNvSpPr>
            <a:spLocks noChangeArrowheads="1"/>
          </p:cNvSpPr>
          <p:nvPr/>
        </p:nvSpPr>
        <p:spPr bwMode="auto">
          <a:xfrm>
            <a:off x="6640476" y="4700216"/>
            <a:ext cx="1441443" cy="3754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63094" tIns="31547" rIns="63094" bIns="31547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16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Gas-Liquid</a:t>
            </a:r>
            <a:endParaRPr kumimoji="0" lang="uk-UA" altLang="ru-RU" sz="1600" b="1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Line 15"/>
          <p:cNvSpPr>
            <a:spLocks noChangeShapeType="1"/>
          </p:cNvSpPr>
          <p:nvPr/>
        </p:nvSpPr>
        <p:spPr bwMode="auto">
          <a:xfrm>
            <a:off x="6338197" y="3643743"/>
            <a:ext cx="314425" cy="87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0" name="Line 15"/>
          <p:cNvSpPr>
            <a:spLocks noChangeShapeType="1"/>
          </p:cNvSpPr>
          <p:nvPr/>
        </p:nvSpPr>
        <p:spPr bwMode="auto">
          <a:xfrm>
            <a:off x="6331333" y="4205100"/>
            <a:ext cx="314425" cy="87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" name="Line 15"/>
          <p:cNvSpPr>
            <a:spLocks noChangeShapeType="1"/>
          </p:cNvSpPr>
          <p:nvPr/>
        </p:nvSpPr>
        <p:spPr bwMode="auto">
          <a:xfrm>
            <a:off x="6344355" y="4904317"/>
            <a:ext cx="314425" cy="87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6" name="Rectangle 20"/>
          <p:cNvSpPr>
            <a:spLocks noChangeArrowheads="1"/>
          </p:cNvSpPr>
          <p:nvPr/>
        </p:nvSpPr>
        <p:spPr bwMode="auto">
          <a:xfrm>
            <a:off x="6839975" y="1132258"/>
            <a:ext cx="1599832" cy="30219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63094" tIns="31547" rIns="63094" bIns="31547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600" b="1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Радіометричні</a:t>
            </a:r>
          </a:p>
        </p:txBody>
      </p:sp>
      <p:pic>
        <p:nvPicPr>
          <p:cNvPr id="81" name="Рисунок 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110" y="3952165"/>
            <a:ext cx="114300" cy="1095375"/>
          </a:xfrm>
          <a:prstGeom prst="rect">
            <a:avLst/>
          </a:prstGeom>
        </p:spPr>
      </p:pic>
      <p:cxnSp>
        <p:nvCxnSpPr>
          <p:cNvPr id="85" name="Прямая со стрелкой 84"/>
          <p:cNvCxnSpPr/>
          <p:nvPr/>
        </p:nvCxnSpPr>
        <p:spPr>
          <a:xfrm>
            <a:off x="4860032" y="965331"/>
            <a:ext cx="1504476" cy="7659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 стрелкой 87"/>
          <p:cNvCxnSpPr/>
          <p:nvPr/>
        </p:nvCxnSpPr>
        <p:spPr>
          <a:xfrm>
            <a:off x="6036840" y="961838"/>
            <a:ext cx="1199456" cy="1577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Line 2"/>
          <p:cNvSpPr>
            <a:spLocks noChangeShapeType="1"/>
          </p:cNvSpPr>
          <p:nvPr/>
        </p:nvSpPr>
        <p:spPr bwMode="auto">
          <a:xfrm>
            <a:off x="3934301" y="4646288"/>
            <a:ext cx="314395" cy="87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95" name="Прямая со стрелкой 94"/>
          <p:cNvCxnSpPr>
            <a:endCxn id="25" idx="0"/>
          </p:cNvCxnSpPr>
          <p:nvPr/>
        </p:nvCxnSpPr>
        <p:spPr>
          <a:xfrm flipH="1">
            <a:off x="1228762" y="961761"/>
            <a:ext cx="1997279" cy="13643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 стрелкой 96"/>
          <p:cNvCxnSpPr/>
          <p:nvPr/>
        </p:nvCxnSpPr>
        <p:spPr>
          <a:xfrm flipH="1">
            <a:off x="1547664" y="961838"/>
            <a:ext cx="2160240" cy="26111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5821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0"/>
            <a:ext cx="8172400" cy="67259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en-US" sz="10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Physicochemical 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methods Dictionary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800" b="1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Chromatography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as a </a:t>
            </a:r>
            <a:r>
              <a:rPr lang="uk-UA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technique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for the </a:t>
            </a:r>
            <a:r>
              <a:rPr lang="uk-UA" u="sng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separation</a:t>
            </a: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u="sng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identification</a:t>
            </a: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and </a:t>
            </a:r>
            <a:r>
              <a:rPr lang="uk-UA" u="sng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purification</a:t>
            </a: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of the </a:t>
            </a:r>
            <a:r>
              <a:rPr lang="uk-UA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components</a:t>
            </a: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of a mixture for </a:t>
            </a:r>
            <a:r>
              <a:rPr lang="uk-UA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qualitative</a:t>
            </a: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uk-UA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quantitative</a:t>
            </a: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analysis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General c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hromatography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terms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c</a:t>
            </a:r>
            <a:r>
              <a:rPr lang="uk-UA" dirty="0" err="1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hromatography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a</a:t>
            </a:r>
            <a:r>
              <a:rPr lang="uk-UA" dirty="0" err="1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nalyte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e</a:t>
            </a:r>
            <a:r>
              <a:rPr lang="uk-UA" dirty="0" err="1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luate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e</a:t>
            </a:r>
            <a:r>
              <a:rPr lang="uk-UA" dirty="0" err="1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luent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uk-UA" dirty="0" err="1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mmobilized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phase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m</a:t>
            </a:r>
            <a:r>
              <a:rPr lang="uk-UA" dirty="0" err="1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obile</a:t>
            </a:r>
            <a:r>
              <a:rPr lang="uk-UA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phase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c</a:t>
            </a:r>
            <a:r>
              <a:rPr lang="uk-UA" dirty="0" err="1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hromatogram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r</a:t>
            </a:r>
            <a:r>
              <a:rPr lang="uk-UA" dirty="0" err="1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etention</a:t>
            </a:r>
            <a:r>
              <a:rPr lang="uk-UA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time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p</a:t>
            </a:r>
            <a:r>
              <a:rPr lang="uk-UA" dirty="0" err="1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artition</a:t>
            </a:r>
            <a:r>
              <a:rPr lang="uk-UA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coefficient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</a:pP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Techniques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by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chromatographic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bed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shape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c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olumn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chromatography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p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lanar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chromatography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p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aper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chromatography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t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hin-layer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chromatography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(TLC</a:t>
            </a:r>
            <a:r>
              <a:rPr lang="uk-UA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4888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476927"/>
            <a:ext cx="5886400" cy="3585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</a:pP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Displacement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chromatography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</a:pP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Techniques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by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physical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state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of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mobile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phase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g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chromatography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l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iquid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chromatography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</a:pP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Affinity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chromatography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Supercritical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fluid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chromatography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Techniques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by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separation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mechanism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exchange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chromatography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s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ize-exclusion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chromatography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e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xpanded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bed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adsorption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chromatographic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separation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89630" y="620688"/>
            <a:ext cx="32518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b="1" dirty="0" err="1" smtClean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Chromatography</a:t>
            </a:r>
            <a:r>
              <a:rPr lang="en-US" b="1" dirty="0" smtClean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methods:</a:t>
            </a:r>
            <a:r>
              <a:rPr lang="en-US" dirty="0" smtClean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56029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92696"/>
            <a:ext cx="7848872" cy="556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Optical methods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indent="221615" algn="just">
              <a:lnSpc>
                <a:spcPts val="1800"/>
              </a:lnSpc>
              <a:spcAft>
                <a:spcPts val="0"/>
              </a:spcAft>
            </a:pP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photo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olorimetry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indent="221615" algn="just">
              <a:lnSpc>
                <a:spcPts val="18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specrtophotometry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ts val="18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atomic absorption spectroscopy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ts val="18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ultraviolet-visible spectroscopy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0850" algn="just">
              <a:lnSpc>
                <a:spcPts val="18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infrared spectroscopy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800"/>
              </a:lnSpc>
              <a:spcAft>
                <a:spcPts val="0"/>
              </a:spcAft>
            </a:pP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97155" algn="just">
              <a:lnSpc>
                <a:spcPts val="18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atomic emission spectroscopy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97155" algn="just">
              <a:lnSpc>
                <a:spcPts val="18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fluorometry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97155" algn="just">
              <a:lnSpc>
                <a:spcPts val="18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flame photometry (flame emission </a:t>
            </a:r>
            <a:r>
              <a:rPr lang="uk-UA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spectroscopy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8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58775" algn="just">
              <a:lnSpc>
                <a:spcPts val="18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x-ray fluorescence spectroscopy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58775" algn="just">
              <a:lnSpc>
                <a:spcPts val="18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Raman spectroscopy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58775" algn="just">
              <a:lnSpc>
                <a:spcPts val="1800"/>
              </a:lnSpc>
              <a:spcAft>
                <a:spcPts val="0"/>
              </a:spcAft>
            </a:pP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nuclear magnetic resonance spectroscopy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58775" algn="just">
              <a:lnSpc>
                <a:spcPts val="18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photoemission spectroscopy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58775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nephelometry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58775" algn="just"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turbidimetry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58775" algn="just">
              <a:lnSpc>
                <a:spcPct val="115000"/>
              </a:lnSpc>
              <a:spcAft>
                <a:spcPts val="0"/>
              </a:spcAft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58775"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refractometry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58775" algn="just"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interferometry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58775" algn="just"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polarimetry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54413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622078"/>
            <a:ext cx="5886400" cy="5613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 spectrometry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Electrochemical analysis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potentiometry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polarograhpy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conductometry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coulometry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Thermal analysis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uk-UA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alorimetry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thermogravimetric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analysis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differential scanning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uk-UA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alorimetry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Radiometric analysis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91168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841717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Physicochemical </a:t>
            </a:r>
            <a:r>
              <a:rPr lang="en-US" sz="36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analysis in drug </a:t>
            </a:r>
            <a:r>
              <a:rPr lang="en-US" sz="36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design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99592" y="1424686"/>
            <a:ext cx="5281068" cy="3804514"/>
          </a:xfrm>
        </p:spPr>
        <p:txBody>
          <a:bodyPr>
            <a:normAutofit/>
          </a:bodyPr>
          <a:lstStyle/>
          <a:p>
            <a:pPr algn="just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course is based on the individual research work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Drug Design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students choose the drug of interest and study the physicochemical methods to investigate it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topic must be presented as a </a:t>
            </a:r>
            <a:r>
              <a:rPr lang="en-US" sz="20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Report</a:t>
            </a:r>
            <a:endParaRPr lang="uk-UA" sz="2000" b="1" i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consider the experience of the leading company in this field - </a:t>
            </a:r>
            <a:r>
              <a:rPr lang="en-US" sz="2000" b="1" i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Intretek</a:t>
            </a:r>
            <a:r>
              <a:rPr lang="en-US" sz="20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Company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2780928"/>
            <a:ext cx="2602632" cy="146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5023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556792"/>
            <a:ext cx="7848872" cy="35240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038" algn="ctr">
              <a:spcAft>
                <a:spcPts val="600"/>
              </a:spcAft>
            </a:pPr>
            <a:r>
              <a:rPr lang="en-US" sz="2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Intertek Company</a:t>
            </a:r>
            <a:endParaRPr lang="uk-UA" sz="2400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3038" algn="just"/>
            <a:endParaRPr lang="en-US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/>
            <a:r>
              <a:rPr lang="en-US" b="1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www.intertek.com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↓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Industries&amp;Services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↓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Pharmaceutical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Services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endParaRPr lang="uk-UA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endParaRPr lang="en-US" sz="1600" b="1" u="sng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endParaRPr lang="ru-RU" sz="1600" b="1" u="sng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88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267744" y="908720"/>
            <a:ext cx="4038600" cy="452596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uk-UA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Contact Information for Ukraine</a:t>
            </a:r>
          </a:p>
          <a:p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Intertek Odessa</a:t>
            </a:r>
          </a:p>
          <a:p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Intertek Ukraine DP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115 </a:t>
            </a:r>
            <a:r>
              <a:rPr lang="en-US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Chernomorskogo</a:t>
            </a: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Kazachestva</a:t>
            </a: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Odessa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Ukraine, 65003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T:</a:t>
            </a: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+(38) 048 720 2475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F:</a:t>
            </a: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+(38) 048 778 6868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Division:</a:t>
            </a: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Commodities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Intertek Kiev</a:t>
            </a:r>
          </a:p>
          <a:p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Intertek Ukraine DP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Office 3, 43/11 </a:t>
            </a:r>
            <a:r>
              <a:rPr lang="en-US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Moskovskaya</a:t>
            </a: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Street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Kiev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Ukraine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T:</a:t>
            </a: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+(38)044 496 46 90</a:t>
            </a:r>
            <a:b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Division:</a:t>
            </a:r>
            <a:r>
              <a:rPr lang="en-US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Industry &amp; Assurance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05542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060848"/>
            <a:ext cx="8229600" cy="1143000"/>
          </a:xfrm>
        </p:spPr>
        <p:txBody>
          <a:bodyPr>
            <a:normAutofit/>
          </a:bodyPr>
          <a:lstStyle/>
          <a:p>
            <a:r>
              <a:rPr lang="en-US" sz="6000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are welcome</a:t>
            </a:r>
            <a:endParaRPr lang="ru-RU" sz="60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56384" y="5373216"/>
            <a:ext cx="603041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GungsuhChe" panose="02030609000101010101" pitchFamily="49" charset="-127"/>
                <a:cs typeface="Times New Roman" panose="02020603050405020304" pitchFamily="18" charset="0"/>
              </a:rPr>
              <a:t>Pharmaceutical </a:t>
            </a:r>
            <a:r>
              <a:rPr lang="en-US" sz="2200" b="1" dirty="0">
                <a:solidFill>
                  <a:srgbClr val="0000FF"/>
                </a:solidFill>
                <a:latin typeface="Times New Roman" panose="02020603050405020304" pitchFamily="18" charset="0"/>
                <a:ea typeface="GungsuhChe" panose="02030609000101010101" pitchFamily="49" charset="-127"/>
                <a:cs typeface="Times New Roman" panose="02020603050405020304" pitchFamily="18" charset="0"/>
              </a:rPr>
              <a:t>Chemistry </a:t>
            </a:r>
            <a:r>
              <a:rPr lang="en-US" sz="2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GungsuhChe" panose="02030609000101010101" pitchFamily="49" charset="-127"/>
                <a:cs typeface="Times New Roman" panose="02020603050405020304" pitchFamily="18" charset="0"/>
              </a:rPr>
              <a:t>Department</a:t>
            </a:r>
          </a:p>
          <a:p>
            <a:pPr algn="ctr"/>
            <a:endParaRPr lang="uk-UA" sz="800" b="1" dirty="0">
              <a:solidFill>
                <a:srgbClr val="0000FF"/>
              </a:solidFill>
              <a:latin typeface="Times New Roman" panose="02020603050405020304" pitchFamily="18" charset="0"/>
              <a:ea typeface="GungsuhChe" panose="02030609000101010101" pitchFamily="49" charset="-127"/>
              <a:cs typeface="Times New Roman" panose="02020603050405020304" pitchFamily="18" charset="0"/>
            </a:endParaRPr>
          </a:p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NATIONAL PIROGOV MEMORIAL MEDICAL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UNIVERSITY</a:t>
            </a:r>
          </a:p>
        </p:txBody>
      </p:sp>
    </p:spTree>
    <p:extLst>
      <p:ext uri="{BB962C8B-B14F-4D97-AF65-F5344CB8AC3E}">
        <p14:creationId xmlns:p14="http://schemas.microsoft.com/office/powerpoint/2010/main" val="104988265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1468</TotalTime>
  <Words>472</Words>
  <Application>Microsoft Office PowerPoint</Application>
  <PresentationFormat>Экран (4:3)</PresentationFormat>
  <Paragraphs>147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GungsuhChe</vt:lpstr>
      <vt:lpstr>Arial</vt:lpstr>
      <vt:lpstr>Calibri</vt:lpstr>
      <vt:lpstr>Times New Roman</vt:lpstr>
      <vt:lpstr>Wingdings</vt:lpstr>
      <vt:lpstr>Тема Office</vt:lpstr>
      <vt:lpstr>Physicochemical analysis in drug design</vt:lpstr>
      <vt:lpstr>IMPORTANCE AND RELEVANCE OF PHYSICOCHEMICAL METHODS FOR PHARMACEUTICAL  ANALYSIS</vt:lpstr>
      <vt:lpstr>INTERTEK COMPANY provides:</vt:lpstr>
      <vt:lpstr> Classification of Physicochemical methods: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Physicochemical analysis in drug design</vt:lpstr>
      <vt:lpstr>Презентация PowerPoint</vt:lpstr>
      <vt:lpstr>Презентация PowerPoint</vt:lpstr>
      <vt:lpstr>You are welcome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Инна</dc:creator>
  <cp:lastModifiedBy>Admin</cp:lastModifiedBy>
  <cp:revision>128</cp:revision>
  <dcterms:created xsi:type="dcterms:W3CDTF">2020-01-31T13:21:47Z</dcterms:created>
  <dcterms:modified xsi:type="dcterms:W3CDTF">2022-05-04T07:48:48Z</dcterms:modified>
</cp:coreProperties>
</file>