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78" r:id="rId3"/>
    <p:sldId id="299" r:id="rId4"/>
    <p:sldId id="288" r:id="rId5"/>
    <p:sldId id="298" r:id="rId6"/>
    <p:sldId id="276" r:id="rId7"/>
    <p:sldId id="277" r:id="rId8"/>
    <p:sldId id="260" r:id="rId9"/>
    <p:sldId id="295" r:id="rId10"/>
    <p:sldId id="275" r:id="rId11"/>
    <p:sldId id="303" r:id="rId12"/>
    <p:sldId id="300" r:id="rId13"/>
    <p:sldId id="261" r:id="rId14"/>
    <p:sldId id="286" r:id="rId15"/>
    <p:sldId id="296" r:id="rId16"/>
    <p:sldId id="287" r:id="rId17"/>
    <p:sldId id="301" r:id="rId18"/>
    <p:sldId id="290" r:id="rId19"/>
    <p:sldId id="266" r:id="rId20"/>
    <p:sldId id="302" r:id="rId21"/>
    <p:sldId id="297" r:id="rId22"/>
    <p:sldId id="291" r:id="rId23"/>
    <p:sldId id="292" r:id="rId2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010" autoAdjust="0"/>
  </p:normalViewPr>
  <p:slideViewPr>
    <p:cSldViewPr>
      <p:cViewPr>
        <p:scale>
          <a:sx n="70" d="100"/>
          <a:sy n="70" d="100"/>
        </p:scale>
        <p:origin x="-614" y="1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19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0CEA91-B5CA-4E2F-86DA-B2990C311E2F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0ACD2F-605C-4A8D-A131-43D26D6A4F7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8197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Шановні</a:t>
            </a:r>
            <a:r>
              <a:rPr lang="uk-UA" baseline="0" dirty="0" smtClean="0"/>
              <a:t> студенти! </a:t>
            </a:r>
            <a:r>
              <a:rPr lang="uk-UA" dirty="0" smtClean="0"/>
              <a:t>Бажаєте ставити вірні діагнози, тоді вивчайте  ЕКГ.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Знати ЕКГ – ЦЕ ЦІКАВО ТА ПІД СИЛУ КОЖНОМУ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uk-UA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6743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ЕКГ дозволяє визначити: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частоту і регулярність скорочень серця; наявність серцевих аритмій і блокад; наявність ішемічної хвороби або інфаркту тощо.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Чому таким важливим є вміння читати електрокардіограму? </a:t>
            </a:r>
            <a:endParaRPr lang="ru-RU" sz="1200" b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Близько 67% смертності належать до класу “9. Хвороби системи </a:t>
            </a:r>
            <a:r>
              <a:rPr lang="uk-UA" sz="1200" b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кровообігу”</a:t>
            </a:r>
            <a:r>
              <a:rPr lang="uk-UA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 Україні розповсюдженість серцевих аритмій складає від 10% до 38%. Серед населення Києва розповсюдженість аритмій складає близько 12%.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4717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Згідно даних ВООЗ, кожний третій хворий з серцево-судинними захворюваннями страждає різними порушеннями серцевого ритму.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Смертність від аритмій в середньому складає: 1 година – 1 чоловік (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АНА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2008) і є найбільш частою причиною смерті в хворих із серцево-судинною патологією (50-60% всіх випадків смерті від серцево-судинних захворювань).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Аритмії виявляються як при різних серцево-судинних захворюваннях, так і у здорових осіб. Так, визначається чітка тенденція до зростання відсотку аритмій в популяції (в 1,6 разів за останні 15 років).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 США  - екстрасистолія відзначалася у 6,5% здорових осіб,  в Японії - у 1,4% чоловіків і у 1,1% жінок.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 40–70% здорових осіб при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холтерівському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моніторуванні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ЕКГ виявляють шлуночкові аритмії, у тому числі у 1–4% випадків — складні.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 останнє десятиріччя відмічається чотирикратне збільшення випадків аритмії у дитячій популяції.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Бажаєте ставити вірні діагнози, тоді вивчайте ЕКГ. Саме так вважав засновник </a:t>
            </a:r>
            <a:r>
              <a:rPr lang="uk-UA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методу ЕКГ професор Лейденського університету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Ейнтховен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Віллем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Einthoven W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1860-1927),  лауреат Нобелівської премії за розробку методу електрокардіографії (1924).  І він мав рацію, оскільки ЕКГ дозволяє діагностувати не тільки порушення ритму, а й анатомо-фізіологічні особливості серця (наприклад, гіпертрофію шлуночків і передсердь); електролітну недостатність тощо.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5</a:t>
            </a:fld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Ейнтховен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Віллем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  <a:endParaRPr lang="ru-RU" sz="105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Запропонував методику розташування електродів на тілі людини. Запропонував 3 стандартні   відведення від кінцівок</a:t>
            </a:r>
            <a:endParaRPr lang="ru-RU" sz="105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Розділив криву ЕКГ на п’ять хвиль: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105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Розробив основи векторного   аналізу ЕКГ: побудову електричної   осі, визначення кута альфа,   правило трикутника.</a:t>
            </a:r>
            <a:endParaRPr lang="ru-RU" sz="105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Сконструював перший   електрокардіограф (1903).</a:t>
            </a:r>
            <a:endParaRPr lang="ru-RU" sz="11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08785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Перший електрокардіограф був дуже громіздким приладом, він розташовувався на декількох столах і важив близько 270 кг. </a:t>
            </a:r>
            <a:b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Його обслуговуванням займалися п’ять кваліфікованих асистентів.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063668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Подальші дослідження дозволили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1932 році вперше запровадити систему грудних відведень (американський фізіолог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Френк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Вілсон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 вчені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Вольферт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Вуд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 1942 році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запропонувано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ще три відведення, які названі посиленими (американський кардіолог Е.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Гольдбергер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8</a:t>
            </a:fld>
            <a:endParaRPr lang="uk-U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GB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Якщо Вам цікаво поринути в світ електрофізіології</a:t>
            </a: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…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Приходьте до нас і вивчайте ЕКГ!</a:t>
            </a:r>
            <a:endParaRPr kumimoji="0" lang="uk-UA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18064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Якщо бажаєте ЗРОЗУМІТИ МОЖЛИВОСТІ </a:t>
            </a:r>
            <a:r>
              <a:rPr lang="uk-UA" baseline="0" dirty="0" smtClean="0"/>
              <a:t> ДОБОВОГО МОНІТОРУВАННЯ ЕКГ -  </a:t>
            </a:r>
            <a:r>
              <a:rPr lang="ru-RU" baseline="0" dirty="0" smtClean="0"/>
              <a:t>ТОДІ ЦЕЙ КУРС ДЛЯ ВАС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9810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uk-UA" sz="1200" b="1" dirty="0" smtClean="0">
                <a:solidFill>
                  <a:srgbClr val="00B050"/>
                </a:solidFill>
              </a:rPr>
              <a:t>Навчання ніколи не вичерпує розум.  </a:t>
            </a:r>
          </a:p>
          <a:p>
            <a:pPr algn="l"/>
            <a:r>
              <a:rPr lang="uk-UA" sz="1100" b="1" i="1" dirty="0" smtClean="0">
                <a:solidFill>
                  <a:srgbClr val="00B050"/>
                </a:solidFill>
              </a:rPr>
              <a:t>Леонардо </a:t>
            </a:r>
            <a:r>
              <a:rPr lang="uk-UA" sz="1100" b="1" i="1" dirty="0" err="1" smtClean="0">
                <a:solidFill>
                  <a:srgbClr val="00B050"/>
                </a:solidFill>
              </a:rPr>
              <a:t>да</a:t>
            </a:r>
            <a:r>
              <a:rPr lang="uk-UA" sz="1100" b="1" i="1" dirty="0" smtClean="0">
                <a:solidFill>
                  <a:srgbClr val="00B050"/>
                </a:solidFill>
              </a:rPr>
              <a:t> Вінчі</a:t>
            </a:r>
          </a:p>
          <a:p>
            <a:endParaRPr lang="ru-RU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12</a:t>
            </a:fld>
            <a:endParaRPr lang="uk-U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b="1" dirty="0" smtClean="0">
                <a:solidFill>
                  <a:srgbClr val="C00000"/>
                </a:solidFill>
              </a:rPr>
              <a:t>ЯК ПЕРЕВІРИТИ, ЧИ ПРАВИЛЬНО ЗАПИСАНА ЕЛЕКТРОКАРДІОГРАМА ?... 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2033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b="1" dirty="0" smtClean="0">
                <a:solidFill>
                  <a:srgbClr val="0070C0"/>
                </a:solidFill>
              </a:rPr>
              <a:t>….ЗРОЗУМІТИ ВСІ НЮАНСИ ЗАПИСУ ТА РОЗШИФРОВКИ ЕКГ – </a:t>
            </a:r>
            <a:endParaRPr lang="ru-RU" sz="1200" b="1" dirty="0" smtClean="0">
              <a:solidFill>
                <a:srgbClr val="0070C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dirty="0" smtClean="0"/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39339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ПОЧИНАЮЧИ ВІД ВИВЧЕННЯ НОРМАЛЬНОЇ ЕЛЕКТРОКАРДІОГРАМИ,</a:t>
            </a:r>
            <a:r>
              <a:rPr lang="uk-UA" baseline="0" dirty="0" smtClean="0"/>
              <a:t> З АНАЛІЗОМ ВСІХ СКЛАДОВИХ…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/>
              <a:t>…ІНТЕРВАЛІВ ТА ЗУБЦІВ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91597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>
              <a:defRPr/>
            </a:pPr>
            <a:r>
              <a:rPr lang="uk-UA" sz="1200" b="1" dirty="0" smtClean="0">
                <a:solidFill>
                  <a:srgbClr val="C00000"/>
                </a:solidFill>
              </a:rPr>
              <a:t>У ВАС Є ЩЕ БАГАТО ІНШИХ БАЖАНЬ? …</a:t>
            </a:r>
          </a:p>
          <a:p>
            <a:pPr algn="l">
              <a:defRPr/>
            </a:pPr>
            <a:r>
              <a:rPr lang="uk-UA" sz="1200" b="1" dirty="0" smtClean="0">
                <a:solidFill>
                  <a:srgbClr val="C00000"/>
                </a:solidFill>
              </a:rPr>
              <a:t>ПРИХОДЬТЕ ДО НАС І ВИВЧАЙТЕ ЦІКАВУ ЕКГ!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16</a:t>
            </a:fld>
            <a:endParaRPr lang="uk-U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b="1" i="1" dirty="0" smtClean="0">
                <a:solidFill>
                  <a:srgbClr val="00B050"/>
                </a:solidFill>
              </a:rPr>
              <a:t>ЕКГ - Необхідна кожному, незалежно від спеціальності!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17</a:t>
            </a:fld>
            <a:endParaRPr lang="uk-U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</a:t>
            </a:r>
            <a:r>
              <a:rPr lang="uk-UA" baseline="0" dirty="0" smtClean="0"/>
              <a:t> КУРСІ БУДУТЬ РОЗГЛЯНУТІ ПИТАННЯ АРИТМОЛОГІЇ З АНАЛІЗОМ ЕКГ ТА ЦІКАВІ ВИПАДКИ ПРИ ПРОВЕДЕННІ ЕЛЕКТРОКАРДІОГРАФІЇ.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18</a:t>
            </a:fld>
            <a:endParaRPr lang="uk-U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b="1" dirty="0" smtClean="0"/>
              <a:t>ВЕЛИКА БАЗА ЕЛЕКТРОКАРДІОГРАМ</a:t>
            </a:r>
            <a:r>
              <a:rPr lang="uk-UA" b="1" baseline="0" dirty="0" smtClean="0"/>
              <a:t> З ЦІКАВИМИ ВИПАДКАМИ</a:t>
            </a:r>
            <a:endParaRPr lang="uk-UA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19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87559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Вивчивши ЕКГ можна сказати, що ЕКГ це </a:t>
            </a:r>
            <a:r>
              <a:rPr lang="uk-UA" dirty="0" smtClean="0"/>
              <a:t>ПІД СИЛУ КОЖНОМУ. </a:t>
            </a:r>
            <a:r>
              <a:rPr lang="uk-UA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Доступно та просто про непрості речі!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ACD2F-605C-4A8D-A131-43D26D6A4F75}" type="slidenum">
              <a:rPr lang="uk-UA" smtClean="0"/>
              <a:pPr/>
              <a:t>21</a:t>
            </a:fld>
            <a:endParaRPr lang="uk-U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22</a:t>
            </a:fld>
            <a:endParaRPr lang="uk-U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Аудиторні заняття дозволяють вивчати лише загальні принципи ЕКГ- діагностики. Отож, для більш </a:t>
            </a:r>
            <a:r>
              <a:rPr lang="uk-UA" sz="1200" b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грунтовних</a:t>
            </a:r>
            <a:r>
              <a:rPr lang="uk-UA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знань обирайте дисципліну “</a:t>
            </a:r>
            <a:r>
              <a:rPr lang="uk-UA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ОСНОВИ ЕЛЕКТРОКАРДІОГРАФІЇ</a:t>
            </a:r>
            <a:r>
              <a:rPr lang="uk-UA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Бо </a:t>
            </a:r>
            <a:r>
              <a:rPr lang="uk-UA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ЕКГ – це цікаво!  </a:t>
            </a:r>
            <a:r>
              <a:rPr lang="ru-RU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ЕКГ ПІД СИЛУ КОЖНОМУ. </a:t>
            </a:r>
            <a:endParaRPr lang="ru-RU" sz="1200" b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 готові розпочинати! </a:t>
            </a:r>
            <a:endParaRPr lang="ru-RU" sz="1200" b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Кращий спосіб почати робити – перестати говорити і почати робити. – Уолт </a:t>
            </a:r>
            <a:r>
              <a:rPr lang="uk-UA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Дісней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uk-UA" b="1" dirty="0" smtClean="0"/>
          </a:p>
          <a:p>
            <a:endParaRPr lang="uk-UA" b="0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23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7947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365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0066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4295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1741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0984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0655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217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3420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66282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3405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 і схема або організаційна діагра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133" y="457200"/>
            <a:ext cx="7772400" cy="1143000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186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EAF9-9F7F-4EED-987E-2B955B4C52C0}" type="datetimeFigureOut">
              <a:rPr lang="uk-UA" smtClean="0"/>
              <a:pPr/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204BB-E202-46AB-BC62-C91C8AFDB40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0640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560840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116632"/>
            <a:ext cx="8568952" cy="101566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0070C0"/>
                </a:solidFill>
              </a:rPr>
              <a:t>Вінницький національний медичний університет імені М.І.Пирогова</a:t>
            </a:r>
          </a:p>
          <a:p>
            <a:pPr algn="ctr"/>
            <a:r>
              <a:rPr lang="uk-UA" sz="2000" b="1" dirty="0" smtClean="0">
                <a:solidFill>
                  <a:srgbClr val="0070C0"/>
                </a:solidFill>
              </a:rPr>
              <a:t>Кафедра внутрішньої медицини №2</a:t>
            </a:r>
          </a:p>
          <a:p>
            <a:pPr algn="ctr"/>
            <a:endParaRPr lang="uk-UA" sz="2000" b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39552" y="4700377"/>
            <a:ext cx="8424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00B050"/>
                </a:solidFill>
              </a:rPr>
              <a:t>«ОСНОВИ ЕЛЕКТРОКАРДІОГРАФІЇ</a:t>
            </a:r>
            <a:r>
              <a:rPr lang="ru-RU" sz="6000" b="1" i="1" dirty="0" smtClean="0">
                <a:solidFill>
                  <a:srgbClr val="00B050"/>
                </a:solidFill>
              </a:rPr>
              <a:t>»</a:t>
            </a:r>
            <a:endParaRPr lang="uk-UA" sz="6000" b="1" i="1" dirty="0">
              <a:solidFill>
                <a:srgbClr val="00B05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22108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b="1" i="1" dirty="0" smtClean="0">
                <a:solidFill>
                  <a:srgbClr val="0070C0"/>
                </a:solidFill>
              </a:rPr>
              <a:t>5 курс</a:t>
            </a:r>
            <a:br>
              <a:rPr lang="uk-UA" sz="2400" b="1" i="1" dirty="0" smtClean="0">
                <a:solidFill>
                  <a:srgbClr val="0070C0"/>
                </a:solidFill>
              </a:rPr>
            </a:br>
            <a:r>
              <a:rPr lang="uk-UA" sz="2400" b="1" i="1" dirty="0" smtClean="0">
                <a:solidFill>
                  <a:srgbClr val="0070C0"/>
                </a:solidFill>
              </a:rPr>
              <a:t>Вибіркова дисципліна</a:t>
            </a:r>
            <a:endParaRPr lang="uk-UA" sz="2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66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Електрокардіографія (ЕКГ)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1728192"/>
          </a:xfrm>
        </p:spPr>
        <p:txBody>
          <a:bodyPr/>
          <a:lstStyle/>
          <a:p>
            <a:r>
              <a:rPr lang="uk-UA" dirty="0" smtClean="0"/>
              <a:t>— метод графічної реєстрації електричних явищ із поверхні тіла, що виникають у серцевому м’язі під час його діяльності.</a:t>
            </a:r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68960"/>
            <a:ext cx="7488832" cy="363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704856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16632"/>
            <a:ext cx="9252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67</a:t>
            </a:r>
            <a:r>
              <a:rPr lang="uk-UA" sz="2400" b="1" dirty="0">
                <a:solidFill>
                  <a:srgbClr val="C00000"/>
                </a:solidFill>
              </a:rPr>
              <a:t>% </a:t>
            </a:r>
            <a:r>
              <a:rPr lang="uk-UA" sz="2400" b="1" dirty="0" smtClean="0">
                <a:solidFill>
                  <a:srgbClr val="C00000"/>
                </a:solidFill>
              </a:rPr>
              <a:t>смертності </a:t>
            </a:r>
            <a:r>
              <a:rPr lang="uk-UA" sz="2400" b="1" dirty="0">
                <a:solidFill>
                  <a:srgbClr val="C00000"/>
                </a:solidFill>
              </a:rPr>
              <a:t>належать до класу “9. Хвороби системи кровообігу”. 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591850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  Україні розповсюдженість серцевих аритмій складає від 10% до 38%.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Серед населення Києва розповсюдженість аритмій складає близько 12%.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98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Актуальність ЕКГ діагностики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340768"/>
            <a:ext cx="8496944" cy="4785395"/>
          </a:xfrm>
        </p:spPr>
        <p:txBody>
          <a:bodyPr>
            <a:normAutofit fontScale="85000" lnSpcReduction="10000"/>
          </a:bodyPr>
          <a:lstStyle/>
          <a:p>
            <a:r>
              <a:rPr lang="uk-UA" dirty="0" smtClean="0"/>
              <a:t>Згідно даних ВООЗ, кожний третій хворий з серцево-судинними захворюваннями страждає різними порушеннями серцевого ритму. </a:t>
            </a:r>
          </a:p>
          <a:p>
            <a:r>
              <a:rPr lang="uk-UA" dirty="0" smtClean="0"/>
              <a:t>Аритмії виявляються як при різних серцево-судинних захворюваннях, так і у здорових осіб. </a:t>
            </a:r>
          </a:p>
          <a:p>
            <a:r>
              <a:rPr lang="uk-UA" dirty="0" smtClean="0"/>
              <a:t>Визначається чітка тенденція до зростання відсотку аритмій в популяції (в 1,6 разів за останні 15 років). </a:t>
            </a:r>
          </a:p>
          <a:p>
            <a:r>
              <a:rPr lang="uk-UA" dirty="0" smtClean="0"/>
              <a:t>У США  - екстрасистолія відзначалася у 6,5% здорових осіб,  в Японії - у 1,4% чоловіків і у 1,1% жінок.</a:t>
            </a:r>
          </a:p>
          <a:p>
            <a:r>
              <a:rPr lang="uk-UA" dirty="0" smtClean="0"/>
              <a:t>За останнє десятиріччя відмічається чотирикратне збільшення випадків аритмії у дитячій популяції. </a:t>
            </a:r>
          </a:p>
          <a:p>
            <a:endParaRPr lang="uk-UA" dirty="0" smtClean="0"/>
          </a:p>
          <a:p>
            <a:endParaRPr lang="uk-U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8144" y="692696"/>
            <a:ext cx="2952328" cy="5433467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uk-UA" dirty="0" smtClean="0"/>
              <a:t>Вчені десятиліттями намагались «зазирнути» всередину людини, оцінити роботу серцевого м’язу. Так винайшли </a:t>
            </a:r>
            <a:r>
              <a:rPr lang="uk-UA" b="1" i="1" dirty="0" smtClean="0"/>
              <a:t>метод ЕКГ</a:t>
            </a:r>
            <a:endParaRPr lang="uk-UA" b="1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2088232" cy="2782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108" y="548681"/>
            <a:ext cx="234777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45632"/>
            <a:ext cx="2558916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794" y="2999222"/>
            <a:ext cx="22286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2400" i="1" dirty="0" err="1">
                <a:solidFill>
                  <a:prstClr val="black"/>
                </a:solidFill>
              </a:rPr>
              <a:t>Луіджі</a:t>
            </a:r>
            <a:r>
              <a:rPr lang="uk-UA" sz="2400" i="1" dirty="0">
                <a:solidFill>
                  <a:prstClr val="black"/>
                </a:solidFill>
              </a:rPr>
              <a:t> Гальвані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781312" y="87016"/>
            <a:ext cx="14306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2400" i="1" dirty="0">
                <a:solidFill>
                  <a:prstClr val="black"/>
                </a:solidFill>
              </a:rPr>
              <a:t>А. </a:t>
            </a:r>
            <a:r>
              <a:rPr lang="uk-UA" sz="2400" i="1" dirty="0" err="1">
                <a:solidFill>
                  <a:prstClr val="black"/>
                </a:solidFill>
              </a:rPr>
              <a:t>Уоллер</a:t>
            </a:r>
            <a:endParaRPr lang="uk-UA" sz="2400" i="1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79912" y="6457890"/>
            <a:ext cx="22583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i="1" dirty="0">
                <a:solidFill>
                  <a:prstClr val="black"/>
                </a:solidFill>
              </a:rPr>
              <a:t>Вільям </a:t>
            </a:r>
            <a:r>
              <a:rPr lang="uk-UA" sz="2000" i="1" dirty="0" err="1">
                <a:solidFill>
                  <a:prstClr val="black"/>
                </a:solidFill>
              </a:rPr>
              <a:t>Ейнтховен</a:t>
            </a:r>
            <a:r>
              <a:rPr lang="uk-UA" sz="2000" i="1" dirty="0">
                <a:solidFill>
                  <a:prstClr val="black"/>
                </a:solidFill>
              </a:rPr>
              <a:t> </a:t>
            </a:r>
            <a:endParaRPr lang="uk-UA" dirty="0"/>
          </a:p>
        </p:txBody>
      </p:sp>
      <p:pic>
        <p:nvPicPr>
          <p:cNvPr id="9" name="Содержимое 3" descr="006.jpg"/>
          <p:cNvPicPr>
            <a:picLocks noChangeAspect="1"/>
          </p:cNvPicPr>
          <p:nvPr/>
        </p:nvPicPr>
        <p:blipFill>
          <a:blip r:embed="rId6" cstate="print"/>
          <a:srcRect l="4348" t="5618" r="72174" b="55056"/>
          <a:stretch>
            <a:fillRect/>
          </a:stretch>
        </p:blipFill>
        <p:spPr>
          <a:xfrm>
            <a:off x="4211960" y="1916832"/>
            <a:ext cx="1944216" cy="2520280"/>
          </a:xfrm>
          <a:prstGeom prst="rect">
            <a:avLst/>
          </a:prstGeom>
        </p:spPr>
      </p:pic>
      <p:pic>
        <p:nvPicPr>
          <p:cNvPr id="10" name="Содержимое 3" descr="006.jpg"/>
          <p:cNvPicPr>
            <a:picLocks noChangeAspect="1"/>
          </p:cNvPicPr>
          <p:nvPr/>
        </p:nvPicPr>
        <p:blipFill>
          <a:blip r:embed="rId6" cstate="print"/>
          <a:srcRect l="6956" t="58427" r="71305" b="10112"/>
          <a:stretch>
            <a:fillRect/>
          </a:stretch>
        </p:blipFill>
        <p:spPr>
          <a:xfrm>
            <a:off x="107504" y="3429000"/>
            <a:ext cx="1800200" cy="201622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283968" y="4437112"/>
            <a:ext cx="2160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i="1" dirty="0" smtClean="0"/>
              <a:t>Роберт </a:t>
            </a:r>
            <a:r>
              <a:rPr lang="uk-UA" sz="2000" i="1" dirty="0" err="1" smtClean="0"/>
              <a:t>Келлікер</a:t>
            </a:r>
            <a:r>
              <a:rPr lang="uk-UA" sz="2000" i="1" dirty="0" smtClean="0"/>
              <a:t> </a:t>
            </a:r>
            <a:endParaRPr lang="ru-RU" sz="2000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5445224"/>
            <a:ext cx="18733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i="1" dirty="0" err="1" smtClean="0"/>
              <a:t>Йоган</a:t>
            </a:r>
            <a:r>
              <a:rPr lang="uk-UA" sz="2000" i="1" dirty="0" smtClean="0"/>
              <a:t> Мюллер 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245813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404664"/>
            <a:ext cx="3312368" cy="568863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Лейденський університет, де вперше було винайдено електрокардіограф</a:t>
            </a:r>
            <a:br>
              <a:rPr lang="uk-UA" dirty="0" smtClean="0"/>
            </a:br>
            <a:endParaRPr lang="uk-UA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4581810" cy="60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347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733256"/>
            <a:ext cx="8640960" cy="1118546"/>
          </a:xfrm>
        </p:spPr>
        <p:txBody>
          <a:bodyPr>
            <a:noAutofit/>
          </a:bodyPr>
          <a:lstStyle/>
          <a:p>
            <a:r>
              <a:rPr lang="uk-UA" sz="2400" i="1" dirty="0" smtClean="0"/>
              <a:t>Перший електрокардіограф (270 кг вагою). </a:t>
            </a:r>
            <a:endParaRPr lang="uk-UA" sz="2400" i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18855" r="13131" b="16498"/>
          <a:stretch>
            <a:fillRect/>
          </a:stretch>
        </p:blipFill>
        <p:spPr bwMode="auto">
          <a:xfrm>
            <a:off x="899592" y="620688"/>
            <a:ext cx="7128792" cy="5283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498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7990589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5517232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i="1" dirty="0" smtClean="0"/>
              <a:t>Запис електрокардіограми </a:t>
            </a:r>
          </a:p>
          <a:p>
            <a:pPr algn="ctr"/>
            <a:r>
              <a:rPr lang="uk-UA" sz="2400" i="1" dirty="0" smtClean="0"/>
              <a:t>(фотографія з першого підручника по ЕКГ, 1906 р.)</a:t>
            </a:r>
            <a:endParaRPr lang="uk-UA" sz="2400" i="1" dirty="0"/>
          </a:p>
        </p:txBody>
      </p:sp>
    </p:spTree>
    <p:extLst>
      <p:ext uri="{BB962C8B-B14F-4D97-AF65-F5344CB8AC3E}">
        <p14:creationId xmlns:p14="http://schemas.microsoft.com/office/powerpoint/2010/main" val="83662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8" name="Text Box 2056"/>
          <p:cNvSpPr txBox="1">
            <a:spLocks noChangeArrowheads="1"/>
          </p:cNvSpPr>
          <p:nvPr/>
        </p:nvSpPr>
        <p:spPr bwMode="auto">
          <a:xfrm>
            <a:off x="1028700" y="5178426"/>
            <a:ext cx="7037211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/>
          <a:p>
            <a:pPr algn="ctr">
              <a:buFontTx/>
              <a:buNone/>
            </a:pPr>
            <a:endParaRPr lang="en-GB" altLang="en-GB" sz="1400" b="1">
              <a:solidFill>
                <a:schemeClr val="tx1"/>
              </a:solidFill>
            </a:endParaRPr>
          </a:p>
        </p:txBody>
      </p:sp>
      <p:sp>
        <p:nvSpPr>
          <p:cNvPr id="512009" name="Text Box 2057"/>
          <p:cNvSpPr txBox="1">
            <a:spLocks noChangeArrowheads="1"/>
          </p:cNvSpPr>
          <p:nvPr/>
        </p:nvSpPr>
        <p:spPr bwMode="auto">
          <a:xfrm>
            <a:off x="1028700" y="5178426"/>
            <a:ext cx="7037211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/>
          <a:p>
            <a:pPr algn="ctr">
              <a:buFontTx/>
              <a:buNone/>
            </a:pPr>
            <a:endParaRPr lang="en-GB" altLang="en-GB" sz="3600" b="1"/>
          </a:p>
        </p:txBody>
      </p:sp>
      <p:pic>
        <p:nvPicPr>
          <p:cNvPr id="512012" name="Picture 2060" descr="Dibuj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" t="3268" r="2068" b="5779"/>
          <a:stretch>
            <a:fillRect/>
          </a:stretch>
        </p:blipFill>
        <p:spPr bwMode="auto">
          <a:xfrm>
            <a:off x="2051720" y="1700808"/>
            <a:ext cx="1598789" cy="254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339966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13" name="Picture 2061" descr="d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8" t="5211" r="53302" b="13434"/>
          <a:stretch>
            <a:fillRect/>
          </a:stretch>
        </p:blipFill>
        <p:spPr bwMode="auto">
          <a:xfrm>
            <a:off x="251520" y="1700808"/>
            <a:ext cx="18161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14" name="Picture 2062" descr="earlyek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21088"/>
            <a:ext cx="3421945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18" name="Rectangle 2066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8496943" cy="1143000"/>
          </a:xfrm>
        </p:spPr>
        <p:txBody>
          <a:bodyPr/>
          <a:lstStyle/>
          <a:p>
            <a:r>
              <a:rPr lang="uk-UA" altLang="en-GB" sz="3200" dirty="0" smtClean="0">
                <a:solidFill>
                  <a:srgbClr val="C00000"/>
                </a:solidFill>
              </a:rPr>
              <a:t>…ІСТОРІЇ РОЗВИТКУ ЕЛЕКТРОКАРДІОГРАФІЇ, ВІД МИНУЛОГО ДО СУЧАСНОСТІ</a:t>
            </a:r>
            <a:endParaRPr lang="en-GB" altLang="en-GB" sz="3200" dirty="0">
              <a:solidFill>
                <a:srgbClr val="C00000"/>
              </a:solidFill>
            </a:endParaRPr>
          </a:p>
        </p:txBody>
      </p:sp>
      <p:sp>
        <p:nvSpPr>
          <p:cNvPr id="512019" name="AutoShape 2067"/>
          <p:cNvSpPr>
            <a:spLocks noChangeArrowheads="1"/>
          </p:cNvSpPr>
          <p:nvPr/>
        </p:nvSpPr>
        <p:spPr bwMode="auto">
          <a:xfrm>
            <a:off x="3709812" y="2639315"/>
            <a:ext cx="1731433" cy="737996"/>
          </a:xfrm>
          <a:prstGeom prst="notchedRightArrow">
            <a:avLst>
              <a:gd name="adj1" fmla="val 50000"/>
              <a:gd name="adj2" fmla="val 43572"/>
            </a:avLst>
          </a:prstGeom>
          <a:solidFill>
            <a:srgbClr val="99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endParaRPr lang="uk-UA"/>
          </a:p>
        </p:txBody>
      </p:sp>
      <p:pic>
        <p:nvPicPr>
          <p:cNvPr id="512020" name="Picture 2068"/>
          <p:cNvPicPr preferRelativeResize="0"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9733" y="-142875"/>
            <a:ext cx="108655" cy="1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23" name="Picture 207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7"/>
          <a:stretch>
            <a:fillRect/>
          </a:stretch>
        </p:blipFill>
        <p:spPr bwMode="auto">
          <a:xfrm>
            <a:off x="5568245" y="1519238"/>
            <a:ext cx="3575756" cy="242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24" name="Picture 207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889" y="3854450"/>
            <a:ext cx="3570111" cy="300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25" name="AutoShape 2073"/>
          <p:cNvSpPr>
            <a:spLocks noChangeArrowheads="1"/>
          </p:cNvSpPr>
          <p:nvPr/>
        </p:nvSpPr>
        <p:spPr bwMode="auto">
          <a:xfrm>
            <a:off x="3635896" y="5229200"/>
            <a:ext cx="1852788" cy="737996"/>
          </a:xfrm>
          <a:prstGeom prst="notchedRightArrow">
            <a:avLst>
              <a:gd name="adj1" fmla="val 50000"/>
              <a:gd name="adj2" fmla="val 39453"/>
            </a:avLst>
          </a:prstGeom>
          <a:solidFill>
            <a:srgbClr val="99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195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19" grpId="0" animBg="1"/>
      <p:bldP spid="5120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579296" cy="1368152"/>
          </a:xfrm>
        </p:spPr>
        <p:txBody>
          <a:bodyPr>
            <a:normAutofit/>
          </a:bodyPr>
          <a:lstStyle/>
          <a:p>
            <a:r>
              <a:rPr lang="uk-UA" sz="2800" b="1" i="1" dirty="0" smtClean="0">
                <a:solidFill>
                  <a:srgbClr val="00B050"/>
                </a:solidFill>
              </a:rPr>
              <a:t>Золотим стандартом ЕКГ- діагностики є електрокардіографія із 12 стандартних відведень</a:t>
            </a:r>
            <a:endParaRPr lang="uk-UA" sz="2800" b="1" i="1" dirty="0">
              <a:solidFill>
                <a:srgbClr val="00B05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5040560" cy="3220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61048"/>
            <a:ext cx="4578085" cy="2575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79512" y="4560312"/>
            <a:ext cx="417646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Якщо Вам цікаво поринути в світ електрофізіології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…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Приходьте до нас і вивчайте ЕКГ!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1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Добове </a:t>
            </a:r>
            <a:r>
              <a:rPr lang="uk-UA" dirty="0" err="1" smtClean="0">
                <a:solidFill>
                  <a:srgbClr val="C00000"/>
                </a:solidFill>
              </a:rPr>
              <a:t>моніторування</a:t>
            </a:r>
            <a:r>
              <a:rPr lang="uk-UA" dirty="0" smtClean="0">
                <a:solidFill>
                  <a:srgbClr val="C00000"/>
                </a:solidFill>
              </a:rPr>
              <a:t> ЕКГ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124744"/>
            <a:ext cx="4258816" cy="4525963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- це метод безперервної реєстрації роботи серця на ЕКГ за допомогою портативного пристрою протягом доби та при звичайному способі життя з наступною розшифровкою отриманих записів. </a:t>
            </a:r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4" name="Содержимое 3" descr="022.jpg"/>
          <p:cNvPicPr>
            <a:picLocks noChangeAspect="1"/>
          </p:cNvPicPr>
          <p:nvPr/>
        </p:nvPicPr>
        <p:blipFill>
          <a:blip r:embed="rId3" cstate="print"/>
          <a:srcRect l="31612" t="23865" r="29010" b="9313"/>
          <a:stretch>
            <a:fillRect/>
          </a:stretch>
        </p:blipFill>
        <p:spPr>
          <a:xfrm>
            <a:off x="107504" y="1124744"/>
            <a:ext cx="3672408" cy="4320480"/>
          </a:xfrm>
          <a:prstGeom prst="rect">
            <a:avLst/>
          </a:prstGeom>
        </p:spPr>
      </p:pic>
      <p:sp>
        <p:nvSpPr>
          <p:cNvPr id="5" name="Rectangle 27"/>
          <p:cNvSpPr>
            <a:spLocks noChangeArrowheads="1"/>
          </p:cNvSpPr>
          <p:nvPr/>
        </p:nvSpPr>
        <p:spPr bwMode="black">
          <a:xfrm>
            <a:off x="179512" y="5733256"/>
            <a:ext cx="7897688" cy="83099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ЯКЩО БАЖАЄТЕ ЗРОЗУМІТИ МОЖЛИВОСТІ  ДОБОВОГО МОНІТОРУВАННЯ  ЕКГ -  </a:t>
            </a:r>
            <a:r>
              <a:rPr lang="ru-RU" sz="2400" b="1" dirty="0" smtClean="0">
                <a:solidFill>
                  <a:srgbClr val="C00000"/>
                </a:solidFill>
              </a:rPr>
              <a:t>ТОДІ ЦЕЙ КУРС ДЛЯ ВАС</a:t>
            </a:r>
            <a:r>
              <a:rPr lang="ru-RU" sz="2400" b="1" dirty="0" smtClean="0">
                <a:solidFill>
                  <a:srgbClr val="C00000"/>
                </a:solidFill>
                <a:cs typeface="Arial" charset="0"/>
              </a:rPr>
              <a:t>!</a:t>
            </a:r>
            <a:endParaRPr lang="en-US" sz="2400" b="1" dirty="0">
              <a:solidFill>
                <a:srgbClr val="C00000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36296" y="188640"/>
            <a:ext cx="1800200" cy="1440160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</a:rPr>
              <a:t>трикутник </a:t>
            </a:r>
            <a:r>
              <a:rPr lang="uk-UA" sz="2400" b="1" dirty="0" err="1" smtClean="0">
                <a:solidFill>
                  <a:srgbClr val="0070C0"/>
                </a:solidFill>
              </a:rPr>
              <a:t>Ейнтховена</a:t>
            </a:r>
            <a:endParaRPr lang="uk-UA" sz="2400" dirty="0"/>
          </a:p>
        </p:txBody>
      </p:sp>
      <p:pic>
        <p:nvPicPr>
          <p:cNvPr id="2050" name="Picture 2" descr="https://fs01.vseosvita.ua/01006cjl-a346/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3" t="3801" r="7476" b="6951"/>
          <a:stretch>
            <a:fillRect/>
          </a:stretch>
        </p:blipFill>
        <p:spPr bwMode="auto">
          <a:xfrm>
            <a:off x="1259632" y="260648"/>
            <a:ext cx="6048672" cy="559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76511" y="5853580"/>
            <a:ext cx="792088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B050"/>
                </a:solidFill>
              </a:rPr>
              <a:t>Навчання ніколи не вичерпує розум.  </a:t>
            </a:r>
          </a:p>
          <a:p>
            <a:pPr algn="ctr"/>
            <a:r>
              <a:rPr lang="uk-UA" sz="2400" b="1" i="1" dirty="0" smtClean="0">
                <a:solidFill>
                  <a:srgbClr val="00B050"/>
                </a:solidFill>
              </a:rPr>
              <a:t>Леонардо </a:t>
            </a:r>
            <a:r>
              <a:rPr lang="uk-UA" sz="2400" b="1" i="1" dirty="0" err="1" smtClean="0">
                <a:solidFill>
                  <a:srgbClr val="00B050"/>
                </a:solidFill>
              </a:rPr>
              <a:t>да</a:t>
            </a:r>
            <a:r>
              <a:rPr lang="uk-UA" sz="2400" b="1" i="1" dirty="0" smtClean="0">
                <a:solidFill>
                  <a:srgbClr val="00B050"/>
                </a:solidFill>
              </a:rPr>
              <a:t> Вінчі</a:t>
            </a:r>
            <a:endParaRPr lang="uk-UA" sz="24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65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088" y="260648"/>
            <a:ext cx="7155639" cy="5366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88" y="4293096"/>
            <a:ext cx="2667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47864" y="5805264"/>
            <a:ext cx="54726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ЯК ПЕРЕВІРИТИ, ЧИ ПРАВИЛЬНО ЗАПИСАНА ЕЛЕКТРОКАРДІОГРАМА ?... 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00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512168"/>
          </a:xfrm>
        </p:spPr>
        <p:txBody>
          <a:bodyPr>
            <a:noAutofit/>
          </a:bodyPr>
          <a:lstStyle/>
          <a:p>
            <a:r>
              <a:rPr lang="uk-UA" sz="2800" dirty="0" smtClean="0"/>
              <a:t>Точні вимоги щодо розташування електродів для сучасної ЕКГ були викладені в 1954 році в постанові Американської асоціації серця. </a:t>
            </a:r>
            <a:endParaRPr lang="uk-UA" sz="2800" dirty="0"/>
          </a:p>
        </p:txBody>
      </p:sp>
      <p:pic>
        <p:nvPicPr>
          <p:cNvPr id="4" name="Содержимое 3" descr="01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5605" t="6981" r="6640" b="5054"/>
          <a:stretch>
            <a:fillRect/>
          </a:stretch>
        </p:blipFill>
        <p:spPr>
          <a:xfrm>
            <a:off x="0" y="1628800"/>
            <a:ext cx="6588224" cy="5229200"/>
          </a:xfrm>
        </p:spPr>
      </p:pic>
      <p:sp>
        <p:nvSpPr>
          <p:cNvPr id="6" name="Прямоугольник 5"/>
          <p:cNvSpPr/>
          <p:nvPr/>
        </p:nvSpPr>
        <p:spPr>
          <a:xfrm>
            <a:off x="7236296" y="4653136"/>
            <a:ext cx="20882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….ЗРОЗУМІТИ ВСІ НЮАНСИ ЗАПИСУ ТА РОЗШИФРОВКИ ЕКГ – </a:t>
            </a:r>
            <a:endParaRPr lang="ru-RU" sz="2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67456" y="141288"/>
            <a:ext cx="7772400" cy="91144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/>
          <a:lstStyle/>
          <a:p>
            <a:pPr algn="ctr"/>
            <a:r>
              <a:rPr lang="ru-RU" altLang="uk-UA" sz="4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Схема</a:t>
            </a:r>
            <a:r>
              <a:rPr lang="uk-UA" altLang="uk-UA" sz="4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4400" b="1" dirty="0">
                <a:solidFill>
                  <a:srgbClr val="C00000"/>
                </a:solidFill>
                <a:latin typeface="Times New Roman" pitchFamily="18" charset="0"/>
              </a:rPr>
              <a:t>ЕКГ</a:t>
            </a:r>
            <a:r>
              <a:rPr lang="uk-UA" altLang="uk-UA" sz="4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uk-UA" sz="4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707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" r="1422" b="5965"/>
          <a:stretch>
            <a:fillRect/>
          </a:stretch>
        </p:blipFill>
        <p:spPr bwMode="auto">
          <a:xfrm>
            <a:off x="683568" y="980728"/>
            <a:ext cx="7792156" cy="508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68925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 descr="unnamed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4248" y="116632"/>
            <a:ext cx="2160240" cy="1628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274638"/>
            <a:ext cx="4968552" cy="1143000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00B050"/>
                </a:solidFill>
              </a:rPr>
              <a:t>Бажаєте …</a:t>
            </a:r>
            <a:endParaRPr lang="uk-UA" sz="4800" b="1" dirty="0">
              <a:solidFill>
                <a:srgbClr val="00B050"/>
              </a:solidFill>
            </a:endParaRP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gray">
          <a:xfrm>
            <a:off x="1331640" y="4221088"/>
            <a:ext cx="6624736" cy="864096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1331640" y="3429000"/>
            <a:ext cx="6336704" cy="648072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331640" y="2636912"/>
            <a:ext cx="6264696" cy="648072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1331640" y="1844824"/>
            <a:ext cx="6624736" cy="648071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1475656" y="1916832"/>
            <a:ext cx="595883" cy="527050"/>
            <a:chOff x="720" y="1488"/>
            <a:chExt cx="806" cy="808"/>
          </a:xfrm>
        </p:grpSpPr>
        <p:sp>
          <p:nvSpPr>
            <p:cNvPr id="9" name="Oval 8"/>
            <p:cNvSpPr>
              <a:spLocks noChangeArrowheads="1"/>
            </p:cNvSpPr>
            <p:nvPr/>
          </p:nvSpPr>
          <p:spPr bwMode="gray">
            <a:xfrm>
              <a:off x="720" y="1490"/>
              <a:ext cx="806" cy="80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0" name="Picture 9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721" y="1488"/>
              <a:ext cx="800" cy="800"/>
            </a:xfrm>
            <a:prstGeom prst="rect">
              <a:avLst/>
            </a:prstGeom>
            <a:noFill/>
          </p:spPr>
        </p:pic>
      </p:grp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475656" y="1844824"/>
            <a:ext cx="5040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1</a:t>
            </a:r>
          </a:p>
        </p:txBody>
      </p:sp>
      <p:grpSp>
        <p:nvGrpSpPr>
          <p:cNvPr id="8" name="Group 11"/>
          <p:cNvGrpSpPr>
            <a:grpSpLocks/>
          </p:cNvGrpSpPr>
          <p:nvPr/>
        </p:nvGrpSpPr>
        <p:grpSpPr bwMode="auto">
          <a:xfrm>
            <a:off x="1475656" y="2708920"/>
            <a:ext cx="523875" cy="527050"/>
            <a:chOff x="1188" y="1705"/>
            <a:chExt cx="330" cy="332"/>
          </a:xfrm>
        </p:grpSpPr>
        <p:sp>
          <p:nvSpPr>
            <p:cNvPr id="13" name="Oval 12"/>
            <p:cNvSpPr>
              <a:spLocks noChangeArrowheads="1"/>
            </p:cNvSpPr>
            <p:nvPr/>
          </p:nvSpPr>
          <p:spPr bwMode="gray">
            <a:xfrm>
              <a:off x="1188" y="1706"/>
              <a:ext cx="330" cy="331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4" name="Picture 13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1705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15" name="Text Box 14"/>
          <p:cNvSpPr txBox="1">
            <a:spLocks noChangeArrowheads="1"/>
          </p:cNvSpPr>
          <p:nvPr/>
        </p:nvSpPr>
        <p:spPr bwMode="gray">
          <a:xfrm>
            <a:off x="1331641" y="2708921"/>
            <a:ext cx="864096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2</a:t>
            </a:r>
          </a:p>
        </p:txBody>
      </p:sp>
      <p:grpSp>
        <p:nvGrpSpPr>
          <p:cNvPr id="12" name="Group 15"/>
          <p:cNvGrpSpPr>
            <a:grpSpLocks/>
          </p:cNvGrpSpPr>
          <p:nvPr/>
        </p:nvGrpSpPr>
        <p:grpSpPr bwMode="auto">
          <a:xfrm>
            <a:off x="1475656" y="3501008"/>
            <a:ext cx="523875" cy="527050"/>
            <a:chOff x="1188" y="2112"/>
            <a:chExt cx="330" cy="332"/>
          </a:xfrm>
        </p:grpSpPr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1188" y="2113"/>
              <a:ext cx="330" cy="331"/>
            </a:xfrm>
            <a:prstGeom prst="ellipse">
              <a:avLst/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8" name="Picture 17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2112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19" name="Text Box 18"/>
          <p:cNvSpPr txBox="1">
            <a:spLocks noChangeArrowheads="1"/>
          </p:cNvSpPr>
          <p:nvPr/>
        </p:nvSpPr>
        <p:spPr bwMode="gray">
          <a:xfrm>
            <a:off x="1331640" y="3429000"/>
            <a:ext cx="8640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3</a:t>
            </a:r>
          </a:p>
        </p:txBody>
      </p: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1547664" y="4293096"/>
            <a:ext cx="523875" cy="527050"/>
            <a:chOff x="1188" y="2532"/>
            <a:chExt cx="330" cy="332"/>
          </a:xfrm>
        </p:grpSpPr>
        <p:sp>
          <p:nvSpPr>
            <p:cNvPr id="21" name="Oval 20"/>
            <p:cNvSpPr>
              <a:spLocks noChangeArrowheads="1"/>
            </p:cNvSpPr>
            <p:nvPr/>
          </p:nvSpPr>
          <p:spPr bwMode="gray">
            <a:xfrm>
              <a:off x="1188" y="2533"/>
              <a:ext cx="330" cy="331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22" name="Picture 21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2532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23" name="Text Box 22"/>
          <p:cNvSpPr txBox="1">
            <a:spLocks noChangeArrowheads="1"/>
          </p:cNvSpPr>
          <p:nvPr/>
        </p:nvSpPr>
        <p:spPr bwMode="gray">
          <a:xfrm>
            <a:off x="1403648" y="4293097"/>
            <a:ext cx="7920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4</a:t>
            </a:r>
          </a:p>
        </p:txBody>
      </p:sp>
      <p:sp>
        <p:nvSpPr>
          <p:cNvPr id="24" name="Text Box 23"/>
          <p:cNvSpPr txBox="1">
            <a:spLocks noChangeArrowheads="1"/>
          </p:cNvSpPr>
          <p:nvPr/>
        </p:nvSpPr>
        <p:spPr bwMode="gray">
          <a:xfrm>
            <a:off x="2123728" y="1916832"/>
            <a:ext cx="58326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uk-UA" sz="2400" b="1" dirty="0" smtClean="0">
                <a:cs typeface="Arial" charset="0"/>
              </a:rPr>
              <a:t>Прокачати «</a:t>
            </a:r>
            <a:r>
              <a:rPr lang="uk-UA" sz="2400" b="1" dirty="0" err="1" smtClean="0">
                <a:cs typeface="Arial" charset="0"/>
              </a:rPr>
              <a:t>soft</a:t>
            </a:r>
            <a:r>
              <a:rPr lang="uk-UA" sz="2400" b="1" dirty="0" smtClean="0">
                <a:cs typeface="Arial" charset="0"/>
              </a:rPr>
              <a:t> </a:t>
            </a:r>
            <a:r>
              <a:rPr lang="uk-UA" sz="2400" b="1" dirty="0" err="1" smtClean="0">
                <a:cs typeface="Arial" charset="0"/>
              </a:rPr>
              <a:t>skills</a:t>
            </a:r>
            <a:r>
              <a:rPr lang="uk-UA" sz="2400" b="1" dirty="0" smtClean="0">
                <a:cs typeface="Arial" charset="0"/>
              </a:rPr>
              <a:t>» розшифровки ЕКГ?</a:t>
            </a:r>
            <a:endParaRPr lang="uk-UA" sz="2400" b="1" dirty="0">
              <a:cs typeface="Arial" charset="0"/>
            </a:endParaRPr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gray">
          <a:xfrm>
            <a:off x="2195736" y="2708920"/>
            <a:ext cx="4800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uk-UA" sz="2400" b="1" dirty="0" smtClean="0">
                <a:cs typeface="Arial" charset="0"/>
              </a:rPr>
              <a:t>Дізнатися </a:t>
            </a:r>
            <a:r>
              <a:rPr lang="uk-UA" sz="2400" b="1" dirty="0" err="1" smtClean="0">
                <a:cs typeface="Arial" charset="0"/>
              </a:rPr>
              <a:t>лайфхаки</a:t>
            </a:r>
            <a:r>
              <a:rPr lang="uk-UA" sz="2400" b="1" dirty="0">
                <a:cs typeface="Arial" charset="0"/>
              </a:rPr>
              <a:t>?</a:t>
            </a:r>
            <a:r>
              <a:rPr lang="uk-UA" sz="2400" b="1" dirty="0" smtClean="0">
                <a:cs typeface="Arial" charset="0"/>
              </a:rPr>
              <a:t> </a:t>
            </a:r>
            <a:endParaRPr lang="en-US" sz="2400" b="1" dirty="0">
              <a:cs typeface="Arial" charset="0"/>
            </a:endParaRP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gray">
          <a:xfrm>
            <a:off x="2195736" y="3501008"/>
            <a:ext cx="52565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uk-UA" sz="2400" b="1" dirty="0" smtClean="0">
                <a:cs typeface="Arial" charset="0"/>
              </a:rPr>
              <a:t>Навчитися гадати по ЕКГ?</a:t>
            </a:r>
            <a:endParaRPr lang="uk-UA" sz="2400" b="1" dirty="0">
              <a:cs typeface="Arial" charset="0"/>
            </a:endParaRPr>
          </a:p>
        </p:txBody>
      </p:sp>
      <p:sp>
        <p:nvSpPr>
          <p:cNvPr id="27" name="Text Box 26"/>
          <p:cNvSpPr txBox="1">
            <a:spLocks noChangeArrowheads="1"/>
          </p:cNvSpPr>
          <p:nvPr/>
        </p:nvSpPr>
        <p:spPr bwMode="gray">
          <a:xfrm>
            <a:off x="2195736" y="4221088"/>
            <a:ext cx="56886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uk-UA" sz="2400" b="1" dirty="0" smtClean="0"/>
              <a:t>Отримати різнобічні практично орієнтовані знання?</a:t>
            </a:r>
            <a:r>
              <a:rPr lang="uk-UA" sz="2400" b="1" dirty="0" smtClean="0">
                <a:cs typeface="Arial" charset="0"/>
              </a:rPr>
              <a:t> </a:t>
            </a:r>
            <a:endParaRPr lang="uk-UA" sz="2400" b="1" dirty="0">
              <a:cs typeface="Arial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187624" y="5661248"/>
            <a:ext cx="6336704" cy="79208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uk-UA" sz="2400" b="1" dirty="0" smtClean="0">
                <a:solidFill>
                  <a:srgbClr val="C00000"/>
                </a:solidFill>
              </a:rPr>
              <a:t>У ВАС Є ЩЕ БАГАТО ІНШИХ БАЖАНЬ? …</a:t>
            </a:r>
          </a:p>
          <a:p>
            <a:pPr algn="ctr">
              <a:defRPr/>
            </a:pPr>
            <a:r>
              <a:rPr lang="uk-UA" sz="2400" b="1" dirty="0" smtClean="0">
                <a:solidFill>
                  <a:srgbClr val="C00000"/>
                </a:solidFill>
              </a:rPr>
              <a:t>ПРИХОДЬТЕ ДО НАС І ВИВЧАЙТЕ ЦІКАВУ ЕКГ!</a:t>
            </a:r>
          </a:p>
        </p:txBody>
      </p:sp>
      <p:pic>
        <p:nvPicPr>
          <p:cNvPr id="2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63888" cy="170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93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92696"/>
            <a:ext cx="680085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5696" y="3284984"/>
            <a:ext cx="511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 smtClean="0">
                <a:solidFill>
                  <a:srgbClr val="00B050"/>
                </a:solidFill>
              </a:rPr>
              <a:t>Необхідність кожному, незалежно від спеціальності!</a:t>
            </a:r>
            <a:endParaRPr lang="uk-UA" sz="3200" b="1" i="1" dirty="0">
              <a:solidFill>
                <a:srgbClr val="00B05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210852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05918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30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Олег\Downloads\IMG_31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643" y="4058725"/>
            <a:ext cx="3312368" cy="269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Олег\Downloads\IMG_31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5883"/>
            <a:ext cx="4960761" cy="468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Олег\Downloads\IMG_318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570" y="269682"/>
            <a:ext cx="4282430" cy="358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Олег\Downloads\IMG_318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7"/>
          <a:stretch/>
        </p:blipFill>
        <p:spPr bwMode="auto">
          <a:xfrm>
            <a:off x="755576" y="4077025"/>
            <a:ext cx="3131840" cy="281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86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ergosp\Downloads\image7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4288619" cy="30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723" y="764704"/>
            <a:ext cx="393077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564904"/>
            <a:ext cx="5400600" cy="397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25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А що тут, а там?...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вибіркові дсциплін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952" b="7346"/>
          <a:stretch>
            <a:fillRect/>
          </a:stretch>
        </p:blipFill>
        <p:spPr>
          <a:xfrm>
            <a:off x="827584" y="1340768"/>
            <a:ext cx="7488832" cy="53012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227781"/>
            <a:ext cx="5760640" cy="5122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28800" y="5445224"/>
            <a:ext cx="5823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rgbClr val="00B050"/>
                </a:solidFill>
              </a:rPr>
              <a:t>Доступно та просто про непрості речі! </a:t>
            </a:r>
            <a:endParaRPr lang="uk-UA" sz="40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40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photo_2020-12-12_18-43-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96752"/>
            <a:ext cx="2952328" cy="2214246"/>
          </a:xfrm>
          <a:prstGeom prst="rect">
            <a:avLst/>
          </a:prstGeom>
        </p:spPr>
      </p:pic>
      <p:pic>
        <p:nvPicPr>
          <p:cNvPr id="12" name="Рисунок 11" descr="photo_2020-12-12_18-43-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56992"/>
            <a:ext cx="3059832" cy="24842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336704" cy="1008112"/>
          </a:xfrm>
          <a:solidFill>
            <a:srgbClr val="36B4A8"/>
          </a:solidFill>
        </p:spPr>
        <p:txBody>
          <a:bodyPr>
            <a:normAutofit fontScale="90000"/>
          </a:bodyPr>
          <a:lstStyle/>
          <a:p>
            <a:r>
              <a:rPr lang="uk-UA" dirty="0" smtClean="0"/>
              <a:t>Науково-педагогічна і            матеріально-технічна база</a:t>
            </a:r>
            <a:endParaRPr lang="uk-UA" dirty="0"/>
          </a:p>
        </p:txBody>
      </p:sp>
      <p:pic>
        <p:nvPicPr>
          <p:cNvPr id="14" name="Рисунок 13" descr="photo_2020-12-12_18-42-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1196752"/>
            <a:ext cx="3369568" cy="2034540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6228184" y="1700808"/>
            <a:ext cx="273630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/>
              <a:t>Усі викладачі кафедри внутрішньої медицини №2  мають вищу лікарську категорію, науковий ступінь і вчене звання.</a:t>
            </a:r>
          </a:p>
          <a:p>
            <a:r>
              <a:rPr lang="uk-UA" sz="2000" b="1" dirty="0" smtClean="0"/>
              <a:t>Заняття проводяться на клінічних базах, ліцензованих  для діагностики і лікування порушень ритму.</a:t>
            </a:r>
          </a:p>
          <a:p>
            <a:r>
              <a:rPr lang="uk-UA" sz="2000" b="1" dirty="0" smtClean="0"/>
              <a:t>Якщо бажаєш навчатися у фахівців, вивчай ЕКГ саме у нас!</a:t>
            </a:r>
            <a:endParaRPr lang="uk-UA" sz="2000" b="1" dirty="0"/>
          </a:p>
        </p:txBody>
      </p:sp>
      <p:pic>
        <p:nvPicPr>
          <p:cNvPr id="8" name="Содержимое 3" descr="IMAG003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2996952"/>
            <a:ext cx="2664296" cy="2049091"/>
          </a:xfrm>
          <a:prstGeom prst="rect">
            <a:avLst/>
          </a:prstGeom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Содержимое 10" descr="c0babb2b88dd90668b24badb28865089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83768" y="4595018"/>
            <a:ext cx="3169234" cy="22629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3356992"/>
            <a:ext cx="8568952" cy="230425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00B050"/>
                </a:solidFill>
              </a:rPr>
              <a:t>Обирайте дисципліну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>
                <a:solidFill>
                  <a:srgbClr val="00B050"/>
                </a:solidFill>
              </a:rPr>
              <a:t>“</a:t>
            </a:r>
            <a:r>
              <a:rPr lang="uk-UA" i="1" dirty="0" smtClean="0">
                <a:solidFill>
                  <a:srgbClr val="00B050"/>
                </a:solidFill>
              </a:rPr>
              <a:t>ОСНОВИ ЕЛЕКТРОКАРДІОГРАФІЇ </a:t>
            </a:r>
            <a:r>
              <a:rPr lang="uk-UA" dirty="0" smtClean="0">
                <a:solidFill>
                  <a:srgbClr val="00B050"/>
                </a:solidFill>
              </a:rPr>
              <a:t>”</a:t>
            </a:r>
            <a:br>
              <a:rPr lang="uk-UA" dirty="0" smtClean="0">
                <a:solidFill>
                  <a:srgbClr val="00B050"/>
                </a:solidFill>
              </a:rPr>
            </a:br>
            <a:r>
              <a:rPr lang="uk-UA" i="1" dirty="0" smtClean="0">
                <a:solidFill>
                  <a:srgbClr val="FF0000"/>
                </a:solidFill>
              </a:rPr>
              <a:t>ЕКГ – це цікаво! </a:t>
            </a:r>
            <a:r>
              <a:rPr lang="uk-UA" dirty="0" err="1" smtClean="0">
                <a:solidFill>
                  <a:srgbClr val="FF0000"/>
                </a:solidFill>
              </a:rPr>
              <a:t>екг</a:t>
            </a:r>
            <a:r>
              <a:rPr lang="uk-UA" dirty="0" smtClean="0">
                <a:solidFill>
                  <a:srgbClr val="FF0000"/>
                </a:solidFill>
              </a:rPr>
              <a:t> ПІД СИЛУ КОЖНОМУ. 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7" name="Рисунок 6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16632"/>
            <a:ext cx="5193885" cy="27210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4008" y="5949280"/>
            <a:ext cx="4176464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Автори презентації: проф. </a:t>
            </a:r>
            <a:r>
              <a:rPr lang="uk-UA" dirty="0" err="1" smtClean="0"/>
              <a:t>Масік</a:t>
            </a:r>
            <a:r>
              <a:rPr lang="uk-UA" dirty="0" smtClean="0"/>
              <a:t> Н.П., </a:t>
            </a:r>
            <a:r>
              <a:rPr lang="uk-UA" dirty="0" err="1" smtClean="0"/>
              <a:t>к.мед.н</a:t>
            </a:r>
            <a:r>
              <a:rPr lang="uk-UA" dirty="0" smtClean="0"/>
              <a:t>. </a:t>
            </a:r>
            <a:r>
              <a:rPr lang="uk-UA" dirty="0" err="1" smtClean="0"/>
              <a:t>Осипенко</a:t>
            </a:r>
            <a:r>
              <a:rPr lang="uk-UA" dirty="0" smtClean="0"/>
              <a:t> І.П.</a:t>
            </a:r>
            <a:endParaRPr lang="uk-UA" dirty="0"/>
          </a:p>
        </p:txBody>
      </p:sp>
      <p:pic>
        <p:nvPicPr>
          <p:cNvPr id="8" name="Содержимое 3" descr="04.jpg"/>
          <p:cNvPicPr>
            <a:picLocks noChangeAspect="1"/>
          </p:cNvPicPr>
          <p:nvPr/>
        </p:nvPicPr>
        <p:blipFill>
          <a:blip r:embed="rId4" cstate="print"/>
          <a:srcRect b="14970"/>
          <a:stretch>
            <a:fillRect/>
          </a:stretch>
        </p:blipFill>
        <p:spPr>
          <a:xfrm>
            <a:off x="5364088" y="116632"/>
            <a:ext cx="3600400" cy="273630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79512" y="2924944"/>
            <a:ext cx="8964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/>
              <a:t>Кращий спосіб почати робити – перестати говорити і почати робити. </a:t>
            </a:r>
            <a:r>
              <a:rPr lang="uk-UA" sz="1600" b="1" i="1" dirty="0" smtClean="0"/>
              <a:t>Уолт </a:t>
            </a:r>
            <a:r>
              <a:rPr lang="uk-UA" sz="1600" b="1" i="1" dirty="0" err="1" smtClean="0"/>
              <a:t>Дісней</a:t>
            </a:r>
            <a:r>
              <a:rPr lang="uk-UA" sz="1600" b="1" i="1" dirty="0" smtClean="0"/>
              <a:t> </a:t>
            </a:r>
            <a:endParaRPr lang="ru-RU" sz="16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23528" y="5733256"/>
            <a:ext cx="3456384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Ми готові розпочинати! </a:t>
            </a:r>
            <a:endParaRPr lang="ru-RU" sz="2400" b="1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1095</Words>
  <Application>Microsoft Office PowerPoint</Application>
  <PresentationFormat>Экран (4:3)</PresentationFormat>
  <Paragraphs>123</Paragraphs>
  <Slides>23</Slides>
  <Notes>22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Електрокардіографія (ЕКГ) </vt:lpstr>
      <vt:lpstr>Презентация PowerPoint</vt:lpstr>
      <vt:lpstr>Актуальність ЕКГ діагностики</vt:lpstr>
      <vt:lpstr>Презентация PowerPoint</vt:lpstr>
      <vt:lpstr>Лейденський університет, де вперше було винайдено електрокардіограф </vt:lpstr>
      <vt:lpstr>Перший електрокардіограф (270 кг вагою). </vt:lpstr>
      <vt:lpstr>Презентация PowerPoint</vt:lpstr>
      <vt:lpstr>…ІСТОРІЇ РОЗВИТКУ ЕЛЕКТРОКАРДІОГРАФІЇ, ВІД МИНУЛОГО ДО СУЧАСНОСТІ</vt:lpstr>
      <vt:lpstr>Золотим стандартом ЕКГ- діагностики є електрокардіографія із 12 стандартних відведень</vt:lpstr>
      <vt:lpstr>Добове моніторування ЕКГ</vt:lpstr>
      <vt:lpstr>трикутник Ейнтховена</vt:lpstr>
      <vt:lpstr>Презентация PowerPoint</vt:lpstr>
      <vt:lpstr>Точні вимоги щодо розташування електродів для сучасної ЕКГ були викладені в 1954 році в постанові Американської асоціації серця. </vt:lpstr>
      <vt:lpstr>Схема ЕКГ </vt:lpstr>
      <vt:lpstr>Бажаєте …</vt:lpstr>
      <vt:lpstr>Презентация PowerPoint</vt:lpstr>
      <vt:lpstr>Презентация PowerPoint</vt:lpstr>
      <vt:lpstr>Презентация PowerPoint</vt:lpstr>
      <vt:lpstr>А що тут, а там?...</vt:lpstr>
      <vt:lpstr>Презентация PowerPoint</vt:lpstr>
      <vt:lpstr>Науково-педагогічна і            матеріально-технічна база</vt:lpstr>
      <vt:lpstr>Обирайте дисципліну  “ОСНОВИ ЕЛЕКТРОКАРДІОГРАФІЇ ” ЕКГ – це цікаво! екг ПІД СИЛУ КОЖНОМУ.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Sergosp</dc:creator>
  <cp:lastModifiedBy>Igor</cp:lastModifiedBy>
  <cp:revision>46</cp:revision>
  <dcterms:created xsi:type="dcterms:W3CDTF">2020-12-16T11:16:23Z</dcterms:created>
  <dcterms:modified xsi:type="dcterms:W3CDTF">2020-12-18T19:26:58Z</dcterms:modified>
</cp:coreProperties>
</file>