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22" d="100"/>
          <a:sy n="122" d="100"/>
        </p:scale>
        <p:origin x="-96" y="-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</a:t>
            </a:r>
            <a:r>
              <a:rPr lang="uk-UA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 ІНФЕКЦІЙНИХ ХВОРОБ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22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ОХОРОНА ЗДОРОВ’Я </a:t>
            </a:r>
            <a:endParaRPr lang="uk-UA" b="1" dirty="0" smtClean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313353" y="2039815"/>
            <a:ext cx="7839241" cy="205544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ВК 5.6. </a:t>
            </a:r>
            <a:r>
              <a:rPr lang="ru-RU" b="1" dirty="0" err="1">
                <a:solidFill>
                  <a:srgbClr val="C00000"/>
                </a:solidFill>
              </a:rPr>
              <a:t>Сучасні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лікувально-профілактичні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стратегії</a:t>
            </a:r>
            <a:r>
              <a:rPr lang="ru-RU" b="1" dirty="0">
                <a:solidFill>
                  <a:srgbClr val="C00000"/>
                </a:solidFill>
              </a:rPr>
              <a:t> при </a:t>
            </a:r>
            <a:r>
              <a:rPr lang="ru-RU" b="1" dirty="0" err="1">
                <a:solidFill>
                  <a:srgbClr val="C00000"/>
                </a:solidFill>
              </a:rPr>
              <a:t>вірус-асоційованих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пандеміях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dirty="0">
                <a:solidFill>
                  <a:srgbClr val="002060"/>
                </a:solidFill>
              </a:rPr>
              <a:t>Паспорт освітнього компонента</a:t>
            </a:r>
            <a:r>
              <a:rPr lang="uk-UA" sz="3200" dirty="0"/>
              <a:t/>
            </a:r>
            <a:br>
              <a:rPr lang="uk-UA" sz="3200" dirty="0"/>
            </a:br>
            <a:r>
              <a:rPr lang="uk-UA" sz="3200" b="1" dirty="0">
                <a:solidFill>
                  <a:srgbClr val="002060"/>
                </a:solidFill>
              </a:rPr>
              <a:t>ВК 5.6 «</a:t>
            </a:r>
            <a:r>
              <a:rPr lang="ru-RU" sz="3200" b="1" dirty="0" err="1">
                <a:solidFill>
                  <a:srgbClr val="002060"/>
                </a:solidFill>
              </a:rPr>
              <a:t>Сучасні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лікувально-профілактичні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стратегії</a:t>
            </a:r>
            <a:r>
              <a:rPr lang="ru-RU" sz="3200" b="1" dirty="0">
                <a:solidFill>
                  <a:srgbClr val="002060"/>
                </a:solidFill>
              </a:rPr>
              <a:t> при </a:t>
            </a:r>
            <a:r>
              <a:rPr lang="ru-RU" sz="3200" b="1" dirty="0" err="1">
                <a:solidFill>
                  <a:srgbClr val="002060"/>
                </a:solidFill>
              </a:rPr>
              <a:t>вірус-асоційованих</a:t>
            </a: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пандеміях</a:t>
            </a:r>
            <a:r>
              <a:rPr lang="uk-UA" sz="3200" b="1" dirty="0">
                <a:solidFill>
                  <a:srgbClr val="002060"/>
                </a:solidFill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400" dirty="0"/>
              <a:t>Спеціальність: </a:t>
            </a:r>
            <a:r>
              <a:rPr lang="uk-UA" sz="2400" dirty="0" smtClean="0"/>
              <a:t>222 </a:t>
            </a:r>
            <a:r>
              <a:rPr lang="uk-UA" sz="2400" dirty="0"/>
              <a:t>Медицина</a:t>
            </a:r>
          </a:p>
          <a:p>
            <a:r>
              <a:rPr lang="uk-UA" sz="2400" dirty="0"/>
              <a:t>Курс: 5-й</a:t>
            </a:r>
          </a:p>
          <a:p>
            <a:r>
              <a:rPr lang="uk-UA" sz="2400" dirty="0"/>
              <a:t>Кредити: 2,0</a:t>
            </a:r>
          </a:p>
          <a:p>
            <a:r>
              <a:rPr lang="uk-UA" sz="2400" dirty="0"/>
              <a:t>Форма контролю: залік</a:t>
            </a:r>
          </a:p>
          <a:p>
            <a:r>
              <a:rPr lang="uk-UA" sz="2400" dirty="0"/>
              <a:t>Мова: українська, англійська</a:t>
            </a:r>
          </a:p>
          <a:p>
            <a:r>
              <a:rPr lang="uk-UA" sz="2400" dirty="0" err="1"/>
              <a:t>Пререквізити</a:t>
            </a:r>
            <a:r>
              <a:rPr lang="uk-UA" sz="2400" dirty="0"/>
              <a:t>: медична біологія та генетика, біохімія, патологічна анатомія, патологічна фізіологія, мікробіологія, вірусологія та імунологія, фармакологія, пропедевтика внутрішніх </a:t>
            </a:r>
            <a:r>
              <a:rPr lang="uk-UA" sz="2400" dirty="0" err="1"/>
              <a:t>хвороб</a:t>
            </a:r>
            <a:r>
              <a:rPr lang="uk-UA" sz="2400" dirty="0"/>
              <a:t>, внутрішня медицина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</a:p>
          <a:p>
            <a:pPr marL="0" indent="0">
              <a:buNone/>
            </a:pPr>
            <a:r>
              <a:rPr lang="ru-RU" sz="2400" b="1" dirty="0"/>
              <a:t>Практична </a:t>
            </a:r>
            <a:r>
              <a:rPr lang="ru-RU" sz="2400" b="1" dirty="0" err="1"/>
              <a:t>орієнтація</a:t>
            </a:r>
            <a:r>
              <a:rPr lang="ru-RU" sz="2400" b="1" dirty="0"/>
              <a:t> на </a:t>
            </a:r>
            <a:r>
              <a:rPr lang="ru-RU" sz="2400" b="1" dirty="0" err="1"/>
              <a:t>реальні</a:t>
            </a:r>
            <a:r>
              <a:rPr lang="ru-RU" sz="2400" b="1" dirty="0"/>
              <a:t> </a:t>
            </a:r>
            <a:r>
              <a:rPr lang="ru-RU" sz="2400" b="1" dirty="0" err="1"/>
              <a:t>клінічні</a:t>
            </a:r>
            <a:r>
              <a:rPr lang="ru-RU" sz="2400" b="1" dirty="0"/>
              <a:t> </a:t>
            </a:r>
            <a:r>
              <a:rPr lang="ru-RU" sz="2400" b="1" dirty="0" err="1"/>
              <a:t>сценарії</a:t>
            </a:r>
            <a:r>
              <a:rPr lang="ru-RU" sz="2400" b="1" dirty="0"/>
              <a:t> </a:t>
            </a:r>
            <a:r>
              <a:rPr lang="ru-RU" sz="2400" b="1" dirty="0" err="1"/>
              <a:t>сучасних</a:t>
            </a:r>
            <a:r>
              <a:rPr lang="ru-RU" sz="2400" b="1" dirty="0"/>
              <a:t> </a:t>
            </a:r>
            <a:r>
              <a:rPr lang="ru-RU" sz="2400" b="1" dirty="0" err="1"/>
              <a:t>пандемій</a:t>
            </a:r>
            <a:endParaRPr lang="uk-UA" sz="2400" b="1" dirty="0"/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uk-UA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поєднує клінічну практику та доказову медицину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охоплює реальні кейси з інфекційної практики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формує навички прийняття рішень у складних клінічних ситуаціях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uk-UA" sz="2400" dirty="0"/>
              <a:t>навчає працювати в умовах епідемічних викликів і ресурсних обмежень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 fontScale="85000" lnSpcReduction="10000"/>
          </a:bodyPr>
          <a:lstStyle/>
          <a:p>
            <a:r>
              <a:rPr lang="uk-UA" sz="2400" dirty="0"/>
              <a:t>сучасні підходів до діагностики, лікування та профілактики вірус-асоційованих пандемій (ВІЛ-інфекція, грип, </a:t>
            </a:r>
            <a:r>
              <a:rPr lang="en-US" sz="2400" dirty="0"/>
              <a:t>COVID-19) </a:t>
            </a:r>
            <a:r>
              <a:rPr lang="uk-UA" sz="2400" dirty="0"/>
              <a:t>з акцентом на клінічне ведення пацієнта та громадське здоров’я;</a:t>
            </a:r>
          </a:p>
          <a:p>
            <a:r>
              <a:rPr lang="uk-UA" sz="2400" dirty="0"/>
              <a:t>призначення, моніторинг та корекція </a:t>
            </a:r>
            <a:r>
              <a:rPr lang="uk-UA" sz="2400" dirty="0" err="1"/>
              <a:t>антиретровірусної</a:t>
            </a:r>
            <a:r>
              <a:rPr lang="uk-UA" sz="2400" dirty="0"/>
              <a:t> і противірусної терапії, профілактичні стратегії (</a:t>
            </a:r>
            <a:r>
              <a:rPr lang="uk-UA" sz="2400" dirty="0" err="1"/>
              <a:t>доконтактна</a:t>
            </a:r>
            <a:r>
              <a:rPr lang="uk-UA" sz="2400" dirty="0"/>
              <a:t> і </a:t>
            </a:r>
            <a:r>
              <a:rPr lang="uk-UA" sz="2400" dirty="0" err="1"/>
              <a:t>постконтактна</a:t>
            </a:r>
            <a:r>
              <a:rPr lang="uk-UA" sz="2400" dirty="0"/>
              <a:t> профілактика, профілактика вертикальної трансмісії), вакцинація, інфекційний контроль та </a:t>
            </a:r>
            <a:r>
              <a:rPr lang="uk-UA" sz="2400" dirty="0" err="1"/>
              <a:t>біобезпека</a:t>
            </a:r>
            <a:r>
              <a:rPr lang="uk-UA" sz="2400" dirty="0"/>
              <a:t>;</a:t>
            </a:r>
          </a:p>
          <a:p>
            <a:r>
              <a:rPr lang="uk-UA" sz="2400" dirty="0"/>
              <a:t>прийняттю клінічних рішень у складних та масових випадках, ведення пацієнтів із ускладненнями, забезпечення прихильності до лікування, а також організація медичної допомоги в умовах епідемій і пандемій.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uk-UA" sz="2800" dirty="0"/>
              <a:t>збирати епідеміологічний анамнез та оцінювати клінічний стан пацієнта; </a:t>
            </a:r>
          </a:p>
          <a:p>
            <a:pPr lvl="0"/>
            <a:r>
              <a:rPr lang="uk-UA" sz="2800" dirty="0"/>
              <a:t>інтерпретувати лабораторні показники (ПЛР, ІФА, вірусне навантаження, </a:t>
            </a:r>
            <a:r>
              <a:rPr lang="en-US" sz="2800" dirty="0"/>
              <a:t>CD4+); </a:t>
            </a:r>
            <a:endParaRPr lang="uk-UA" sz="2800" dirty="0"/>
          </a:p>
          <a:p>
            <a:pPr lvl="0"/>
            <a:r>
              <a:rPr lang="uk-UA" sz="2800" dirty="0"/>
              <a:t>формувати та коригувати схеми </a:t>
            </a:r>
            <a:r>
              <a:rPr lang="uk-UA" sz="2800" dirty="0" err="1"/>
              <a:t>антиретровірусної</a:t>
            </a:r>
            <a:r>
              <a:rPr lang="uk-UA" sz="2800" dirty="0"/>
              <a:t> терапії; </a:t>
            </a:r>
          </a:p>
          <a:p>
            <a:pPr lvl="0"/>
            <a:r>
              <a:rPr lang="uk-UA" sz="2800" dirty="0"/>
              <a:t>призначати противірусну терапію при грипі та </a:t>
            </a:r>
            <a:r>
              <a:rPr lang="en-US" sz="2800" dirty="0"/>
              <a:t>COVID-19 </a:t>
            </a:r>
            <a:r>
              <a:rPr lang="uk-UA" sz="2800" dirty="0"/>
              <a:t>відповідно до протоколів; </a:t>
            </a:r>
          </a:p>
          <a:p>
            <a:pPr lvl="0"/>
            <a:r>
              <a:rPr lang="uk-UA" sz="2800" dirty="0"/>
              <a:t>застосовувати заходи інфекційного контролю та </a:t>
            </a:r>
            <a:r>
              <a:rPr lang="uk-UA" sz="2800" dirty="0" err="1"/>
              <a:t>біобезпеки</a:t>
            </a:r>
            <a:r>
              <a:rPr lang="uk-UA" sz="2800" dirty="0"/>
              <a:t>; </a:t>
            </a:r>
          </a:p>
          <a:p>
            <a:pPr lvl="0"/>
            <a:r>
              <a:rPr lang="uk-UA" sz="2800" dirty="0"/>
              <a:t>консультувати пацієнтів щодо профілактики, вакцинації та прихильності до лікування; </a:t>
            </a:r>
          </a:p>
          <a:p>
            <a:pPr lvl="0"/>
            <a:r>
              <a:rPr lang="uk-UA" sz="2800" dirty="0"/>
              <a:t>розпізнавати ускладнення (дихальна недостатність, </a:t>
            </a:r>
            <a:r>
              <a:rPr lang="uk-UA" sz="2800" dirty="0" err="1"/>
              <a:t>цитокіновий</a:t>
            </a:r>
            <a:r>
              <a:rPr lang="uk-UA" sz="2800" dirty="0"/>
              <a:t> шторм) та визначати тактику допомоги; </a:t>
            </a:r>
          </a:p>
          <a:p>
            <a:pPr lvl="0"/>
            <a:r>
              <a:rPr lang="uk-UA" sz="2800" dirty="0"/>
              <a:t>організовувати медичну допомогу в умовах спалахів і пандемій. </a:t>
            </a:r>
            <a:endParaRPr lang="uk-UA" sz="4000" dirty="0"/>
          </a:p>
          <a:p>
            <a:pPr marL="0" indent="0" algn="just">
              <a:buNone/>
            </a:pPr>
            <a:r>
              <a:rPr lang="uk-UA" sz="2800" b="1" i="1" dirty="0">
                <a:solidFill>
                  <a:srgbClr val="002060"/>
                </a:solidFill>
              </a:rPr>
              <a:t>Сфера застосування:</a:t>
            </a:r>
            <a:r>
              <a:rPr lang="uk-UA" sz="2800" b="1" dirty="0">
                <a:solidFill>
                  <a:srgbClr val="002060"/>
                </a:solidFill>
              </a:rPr>
              <a:t> </a:t>
            </a:r>
            <a:r>
              <a:rPr lang="uk-UA" sz="2800" dirty="0"/>
              <a:t>клінічна практика; інфекційні хвороби; громадське здоров’я; невідкладна допомога; робота в умовах епідемій і пандемій; міжнародні медичні програми.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784" y="4347382"/>
            <a:ext cx="5259753" cy="21483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Ассистент ЗВО </a:t>
            </a:r>
            <a:r>
              <a:rPr lang="ru-RU" sz="2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Ніна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ЖИТНЮК</a:t>
            </a:r>
            <a:endParaRPr lang="ru-RU" sz="2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5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1744082"/>
            <a:ext cx="450538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Кафедра інфекційних </a:t>
            </a:r>
            <a:r>
              <a:rPr lang="uk-UA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хвороб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знаходиться на базі КНП "Вінницька міська клінічна лікарня №1" Вінниця, Хмельницьке шосе,96</a:t>
            </a:r>
          </a:p>
          <a:p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Email:infection@vnmu.edu.ua</a:t>
            </a:r>
            <a:endParaRPr lang="en-US" sz="24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C7CDF68-7D3F-4394-A1E3-7E2323416F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5784" y="4493846"/>
            <a:ext cx="3702298" cy="2280263"/>
          </a:xfrm>
          <a:prstGeom prst="rect">
            <a:avLst/>
          </a:prstGeom>
        </p:spPr>
      </p:pic>
      <p:pic>
        <p:nvPicPr>
          <p:cNvPr id="1026" name="Picture 2" descr="C:\Users\user\Desktop\Новая папка\Фото Кафедра інфекційних хвороб\Житнюк Ніна Володимирівна, асистент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013" y="1618916"/>
            <a:ext cx="3655279" cy="243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110</TotalTime>
  <Words>416</Words>
  <Application>Microsoft Office PowerPoint</Application>
  <PresentationFormat>Произвольный</PresentationFormat>
  <Paragraphs>51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ВК 5.6. Сучасні лікувально-профілактичні стратегії при вірус-асоційованих пандеміях</vt:lpstr>
      <vt:lpstr>Паспорт освітнього компонента ВК 5.6 «Сучасні лікувально-профілактичні стратегії при вірус-асоційованих пандеміях»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8</cp:revision>
  <dcterms:created xsi:type="dcterms:W3CDTF">2026-04-08T10:22:59Z</dcterms:created>
  <dcterms:modified xsi:type="dcterms:W3CDTF">2026-04-14T13:52:35Z</dcterms:modified>
</cp:coreProperties>
</file>