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3" r:id="rId1"/>
  </p:sldMasterIdLst>
  <p:sldIdLst>
    <p:sldId id="256" r:id="rId2"/>
    <p:sldId id="257" r:id="rId3"/>
    <p:sldId id="261" r:id="rId4"/>
    <p:sldId id="262"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9DA2348C-2F8F-4578-BEC1-0FCBD142AA08}" type="datetimeFigureOut">
              <a:rPr lang="ru-RU" smtClean="0"/>
              <a:t>11.05.2021</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842DBF3E-B3EA-42BD-876C-7D82C9C468C0}" type="slidenum">
              <a:rPr lang="ru-RU" smtClean="0"/>
              <a:t>‹#›</a:t>
            </a:fld>
            <a:endParaRPr lang="ru-RU" dirty="0"/>
          </a:p>
        </p:txBody>
      </p:sp>
    </p:spTree>
    <p:extLst>
      <p:ext uri="{BB962C8B-B14F-4D97-AF65-F5344CB8AC3E}">
        <p14:creationId xmlns:p14="http://schemas.microsoft.com/office/powerpoint/2010/main" val="423039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9DA2348C-2F8F-4578-BEC1-0FCBD142AA08}" type="datetimeFigureOut">
              <a:rPr lang="ru-RU" smtClean="0"/>
              <a:t>11.05.2021</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842DBF3E-B3EA-42BD-876C-7D82C9C468C0}" type="slidenum">
              <a:rPr lang="ru-RU" smtClean="0"/>
              <a:t>‹#›</a:t>
            </a:fld>
            <a:endParaRPr lang="ru-RU" dirty="0"/>
          </a:p>
        </p:txBody>
      </p:sp>
    </p:spTree>
    <p:extLst>
      <p:ext uri="{BB962C8B-B14F-4D97-AF65-F5344CB8AC3E}">
        <p14:creationId xmlns:p14="http://schemas.microsoft.com/office/powerpoint/2010/main" val="20074953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9DA2348C-2F8F-4578-BEC1-0FCBD142AA08}" type="datetimeFigureOut">
              <a:rPr lang="ru-RU" smtClean="0"/>
              <a:t>11.05.2021</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842DBF3E-B3EA-42BD-876C-7D82C9C468C0}" type="slidenum">
              <a:rPr lang="ru-RU" smtClean="0"/>
              <a:t>‹#›</a:t>
            </a:fld>
            <a:endParaRPr lang="ru-RU" dirty="0"/>
          </a:p>
        </p:txBody>
      </p:sp>
    </p:spTree>
    <p:extLst>
      <p:ext uri="{BB962C8B-B14F-4D97-AF65-F5344CB8AC3E}">
        <p14:creationId xmlns:p14="http://schemas.microsoft.com/office/powerpoint/2010/main" val="36674712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9DA2348C-2F8F-4578-BEC1-0FCBD142AA08}" type="datetimeFigureOut">
              <a:rPr lang="ru-RU" smtClean="0"/>
              <a:t>11.05.2021</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842DBF3E-B3EA-42BD-876C-7D82C9C468C0}" type="slidenum">
              <a:rPr lang="ru-RU" smtClean="0"/>
              <a:t>‹#›</a:t>
            </a:fld>
            <a:endParaRPr lang="ru-RU" dirty="0"/>
          </a:p>
        </p:txBody>
      </p:sp>
    </p:spTree>
    <p:extLst>
      <p:ext uri="{BB962C8B-B14F-4D97-AF65-F5344CB8AC3E}">
        <p14:creationId xmlns:p14="http://schemas.microsoft.com/office/powerpoint/2010/main" val="2619322959"/>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9DA2348C-2F8F-4578-BEC1-0FCBD142AA08}" type="datetimeFigureOut">
              <a:rPr lang="ru-RU" smtClean="0"/>
              <a:t>11.05.2021</a:t>
            </a:fld>
            <a:endParaRPr lang="ru-RU" dirty="0"/>
          </a:p>
        </p:txBody>
      </p:sp>
      <p:sp>
        <p:nvSpPr>
          <p:cNvPr id="8" name="Footer Placeholder 7"/>
          <p:cNvSpPr>
            <a:spLocks noGrp="1"/>
          </p:cNvSpPr>
          <p:nvPr>
            <p:ph type="ftr" sz="quarter" idx="11"/>
          </p:nvPr>
        </p:nvSpPr>
        <p:spPr/>
        <p:txBody>
          <a:bodyPr/>
          <a:lstStyle/>
          <a:p>
            <a:endParaRPr lang="ru-RU" dirty="0"/>
          </a:p>
        </p:txBody>
      </p:sp>
      <p:sp>
        <p:nvSpPr>
          <p:cNvPr id="9" name="Slide Number Placeholder 8"/>
          <p:cNvSpPr>
            <a:spLocks noGrp="1"/>
          </p:cNvSpPr>
          <p:nvPr>
            <p:ph type="sldNum" sz="quarter" idx="12"/>
          </p:nvPr>
        </p:nvSpPr>
        <p:spPr/>
        <p:txBody>
          <a:bodyPr/>
          <a:lstStyle/>
          <a:p>
            <a:fld id="{842DBF3E-B3EA-42BD-876C-7D82C9C468C0}" type="slidenum">
              <a:rPr lang="ru-RU" smtClean="0"/>
              <a:t>‹#›</a:t>
            </a:fld>
            <a:endParaRPr lang="ru-RU" dirty="0"/>
          </a:p>
        </p:txBody>
      </p:sp>
    </p:spTree>
    <p:extLst>
      <p:ext uri="{BB962C8B-B14F-4D97-AF65-F5344CB8AC3E}">
        <p14:creationId xmlns:p14="http://schemas.microsoft.com/office/powerpoint/2010/main" val="263774799"/>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9DA2348C-2F8F-4578-BEC1-0FCBD142AA08}" type="datetimeFigureOut">
              <a:rPr lang="ru-RU" smtClean="0"/>
              <a:t>11.05.2021</a:t>
            </a:fld>
            <a:endParaRPr lang="ru-RU" dirty="0"/>
          </a:p>
        </p:txBody>
      </p:sp>
      <p:sp>
        <p:nvSpPr>
          <p:cNvPr id="4" name="Footer Placeholder 3"/>
          <p:cNvSpPr>
            <a:spLocks noGrp="1"/>
          </p:cNvSpPr>
          <p:nvPr>
            <p:ph type="ftr" sz="quarter" idx="11"/>
          </p:nvPr>
        </p:nvSpPr>
        <p:spPr/>
        <p:txBody>
          <a:bodyPr/>
          <a:lstStyle/>
          <a:p>
            <a:endParaRPr lang="ru-RU" dirty="0"/>
          </a:p>
        </p:txBody>
      </p:sp>
      <p:sp>
        <p:nvSpPr>
          <p:cNvPr id="5" name="Slide Number Placeholder 4"/>
          <p:cNvSpPr>
            <a:spLocks noGrp="1"/>
          </p:cNvSpPr>
          <p:nvPr>
            <p:ph type="sldNum" sz="quarter" idx="12"/>
          </p:nvPr>
        </p:nvSpPr>
        <p:spPr/>
        <p:txBody>
          <a:bodyPr/>
          <a:lstStyle/>
          <a:p>
            <a:fld id="{842DBF3E-B3EA-42BD-876C-7D82C9C468C0}" type="slidenum">
              <a:rPr lang="ru-RU" smtClean="0"/>
              <a:t>‹#›</a:t>
            </a:fld>
            <a:endParaRPr lang="ru-RU" dirty="0"/>
          </a:p>
        </p:txBody>
      </p:sp>
    </p:spTree>
    <p:extLst>
      <p:ext uri="{BB962C8B-B14F-4D97-AF65-F5344CB8AC3E}">
        <p14:creationId xmlns:p14="http://schemas.microsoft.com/office/powerpoint/2010/main" val="2087610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A2348C-2F8F-4578-BEC1-0FCBD142AA08}" type="datetimeFigureOut">
              <a:rPr lang="ru-RU" smtClean="0"/>
              <a:t>11.05.2021</a:t>
            </a:fld>
            <a:endParaRPr lang="ru-RU" dirty="0"/>
          </a:p>
        </p:txBody>
      </p:sp>
      <p:sp>
        <p:nvSpPr>
          <p:cNvPr id="3" name="Footer Placeholder 2"/>
          <p:cNvSpPr>
            <a:spLocks noGrp="1"/>
          </p:cNvSpPr>
          <p:nvPr>
            <p:ph type="ftr" sz="quarter" idx="11"/>
          </p:nvPr>
        </p:nvSpPr>
        <p:spPr/>
        <p:txBody>
          <a:bodyPr/>
          <a:lstStyle/>
          <a:p>
            <a:endParaRPr lang="ru-RU" dirty="0"/>
          </a:p>
        </p:txBody>
      </p:sp>
      <p:sp>
        <p:nvSpPr>
          <p:cNvPr id="4" name="Slide Number Placeholder 3"/>
          <p:cNvSpPr>
            <a:spLocks noGrp="1"/>
          </p:cNvSpPr>
          <p:nvPr>
            <p:ph type="sldNum" sz="quarter" idx="12"/>
          </p:nvPr>
        </p:nvSpPr>
        <p:spPr/>
        <p:txBody>
          <a:bodyPr/>
          <a:lstStyle/>
          <a:p>
            <a:fld id="{842DBF3E-B3EA-42BD-876C-7D82C9C468C0}" type="slidenum">
              <a:rPr lang="ru-RU" smtClean="0"/>
              <a:t>‹#›</a:t>
            </a:fld>
            <a:endParaRPr lang="ru-RU" dirty="0"/>
          </a:p>
        </p:txBody>
      </p:sp>
    </p:spTree>
    <p:extLst>
      <p:ext uri="{BB962C8B-B14F-4D97-AF65-F5344CB8AC3E}">
        <p14:creationId xmlns:p14="http://schemas.microsoft.com/office/powerpoint/2010/main" val="406298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9DA2348C-2F8F-4578-BEC1-0FCBD142AA08}" type="datetimeFigureOut">
              <a:rPr lang="ru-RU" smtClean="0"/>
              <a:t>11.05.2021</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842DBF3E-B3EA-42BD-876C-7D82C9C468C0}" type="slidenum">
              <a:rPr lang="ru-RU" smtClean="0"/>
              <a:t>‹#›</a:t>
            </a:fld>
            <a:endParaRPr lang="ru-RU" dirty="0"/>
          </a:p>
        </p:txBody>
      </p:sp>
    </p:spTree>
    <p:extLst>
      <p:ext uri="{BB962C8B-B14F-4D97-AF65-F5344CB8AC3E}">
        <p14:creationId xmlns:p14="http://schemas.microsoft.com/office/powerpoint/2010/main" val="3674255951"/>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a:t>Вставка рисунка</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9DA2348C-2F8F-4578-BEC1-0FCBD142AA08}" type="datetimeFigureOut">
              <a:rPr lang="ru-RU" smtClean="0"/>
              <a:t>11.05.2021</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842DBF3E-B3EA-42BD-876C-7D82C9C468C0}" type="slidenum">
              <a:rPr lang="ru-RU" smtClean="0"/>
              <a:t>‹#›</a:t>
            </a:fld>
            <a:endParaRPr lang="ru-RU" dirty="0"/>
          </a:p>
        </p:txBody>
      </p:sp>
    </p:spTree>
    <p:extLst>
      <p:ext uri="{BB962C8B-B14F-4D97-AF65-F5344CB8AC3E}">
        <p14:creationId xmlns:p14="http://schemas.microsoft.com/office/powerpoint/2010/main" val="3568265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9DA2348C-2F8F-4578-BEC1-0FCBD142AA08}" type="datetimeFigureOut">
              <a:rPr lang="ru-RU" smtClean="0"/>
              <a:t>11.05.2021</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842DBF3E-B3EA-42BD-876C-7D82C9C468C0}" type="slidenum">
              <a:rPr lang="ru-RU" smtClean="0"/>
              <a:t>‹#›</a:t>
            </a:fld>
            <a:endParaRPr lang="ru-RU" dirty="0"/>
          </a:p>
        </p:txBody>
      </p:sp>
    </p:spTree>
    <p:extLst>
      <p:ext uri="{BB962C8B-B14F-4D97-AF65-F5344CB8AC3E}">
        <p14:creationId xmlns:p14="http://schemas.microsoft.com/office/powerpoint/2010/main" val="32090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9DA2348C-2F8F-4578-BEC1-0FCBD142AA08}" type="datetimeFigureOut">
              <a:rPr lang="ru-RU" smtClean="0"/>
              <a:t>11.05.2021</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842DBF3E-B3EA-42BD-876C-7D82C9C468C0}" type="slidenum">
              <a:rPr lang="ru-RU" smtClean="0"/>
              <a:t>‹#›</a:t>
            </a:fld>
            <a:endParaRPr lang="ru-RU" dirty="0"/>
          </a:p>
        </p:txBody>
      </p:sp>
    </p:spTree>
    <p:extLst>
      <p:ext uri="{BB962C8B-B14F-4D97-AF65-F5344CB8AC3E}">
        <p14:creationId xmlns:p14="http://schemas.microsoft.com/office/powerpoint/2010/main" val="31310728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A2348C-2F8F-4578-BEC1-0FCBD142AA08}" type="datetimeFigureOut">
              <a:rPr lang="ru-RU" smtClean="0"/>
              <a:t>11.05.2021</a:t>
            </a:fld>
            <a:endParaRPr lang="ru-RU"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2DBF3E-B3EA-42BD-876C-7D82C9C468C0}" type="slidenum">
              <a:rPr lang="ru-RU" smtClean="0"/>
              <a:t>‹#›</a:t>
            </a:fld>
            <a:endParaRPr lang="ru-RU" dirty="0"/>
          </a:p>
        </p:txBody>
      </p:sp>
    </p:spTree>
    <p:extLst>
      <p:ext uri="{BB962C8B-B14F-4D97-AF65-F5344CB8AC3E}">
        <p14:creationId xmlns:p14="http://schemas.microsoft.com/office/powerpoint/2010/main" val="2224695859"/>
      </p:ext>
    </p:extLst>
  </p:cSld>
  <p:clrMap bg1="lt1" tx1="dk1" bg2="lt2" tx2="dk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 id="2147483763" r:id="rId10"/>
    <p:sldLayoutId id="214748376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7D1E1B2-3BEF-447F-BE86-D4CC884E328E}"/>
              </a:ext>
            </a:extLst>
          </p:cNvPr>
          <p:cNvSpPr>
            <a:spLocks noGrp="1"/>
          </p:cNvSpPr>
          <p:nvPr>
            <p:ph type="ctrTitle"/>
          </p:nvPr>
        </p:nvSpPr>
        <p:spPr/>
        <p:txBody>
          <a:bodyPr/>
          <a:lstStyle/>
          <a:p>
            <a:r>
              <a:rPr lang="en-US" dirty="0"/>
              <a:t>Department of </a:t>
            </a:r>
            <a:r>
              <a:rPr lang="en-US" dirty="0" err="1"/>
              <a:t>Philosofy</a:t>
            </a:r>
            <a:r>
              <a:rPr lang="en-US" dirty="0"/>
              <a:t> and Social Sciences</a:t>
            </a:r>
            <a:endParaRPr lang="ru-RU" dirty="0"/>
          </a:p>
        </p:txBody>
      </p:sp>
      <p:sp>
        <p:nvSpPr>
          <p:cNvPr id="3" name="Подзаголовок 2">
            <a:extLst>
              <a:ext uri="{FF2B5EF4-FFF2-40B4-BE49-F238E27FC236}">
                <a16:creationId xmlns:a16="http://schemas.microsoft.com/office/drawing/2014/main" id="{23E671F9-9B8F-4122-9E3C-39794F528C58}"/>
              </a:ext>
            </a:extLst>
          </p:cNvPr>
          <p:cNvSpPr>
            <a:spLocks noGrp="1"/>
          </p:cNvSpPr>
          <p:nvPr>
            <p:ph type="subTitle" idx="1"/>
          </p:nvPr>
        </p:nvSpPr>
        <p:spPr>
          <a:xfrm>
            <a:off x="1174239" y="4079875"/>
            <a:ext cx="7685676" cy="1655762"/>
          </a:xfrm>
        </p:spPr>
        <p:txBody>
          <a:bodyPr>
            <a:normAutofit/>
          </a:bodyPr>
          <a:lstStyle/>
          <a:p>
            <a:r>
              <a:rPr lang="en-US" sz="3200" dirty="0"/>
              <a:t>Elective course of economic direction</a:t>
            </a:r>
          </a:p>
          <a:p>
            <a:r>
              <a:rPr lang="en-US" sz="3200" dirty="0"/>
              <a:t>for students of all specialties of the first, second courses of study</a:t>
            </a:r>
          </a:p>
          <a:p>
            <a:endParaRPr lang="uk-UA" sz="3200" dirty="0"/>
          </a:p>
        </p:txBody>
      </p:sp>
      <p:pic>
        <p:nvPicPr>
          <p:cNvPr id="1026" name="Picture 2">
            <a:extLst>
              <a:ext uri="{FF2B5EF4-FFF2-40B4-BE49-F238E27FC236}">
                <a16:creationId xmlns:a16="http://schemas.microsoft.com/office/drawing/2014/main" id="{53F92972-DC46-4E2A-8794-268408A565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81537" y="3131385"/>
            <a:ext cx="1772925" cy="2752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14998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B99E28-F55C-435B-8363-84A6C905E373}"/>
              </a:ext>
            </a:extLst>
          </p:cNvPr>
          <p:cNvSpPr>
            <a:spLocks noGrp="1"/>
          </p:cNvSpPr>
          <p:nvPr>
            <p:ph type="title"/>
          </p:nvPr>
        </p:nvSpPr>
        <p:spPr>
          <a:xfrm>
            <a:off x="831850" y="253801"/>
            <a:ext cx="10515600" cy="829276"/>
          </a:xfrm>
        </p:spPr>
        <p:txBody>
          <a:bodyPr>
            <a:normAutofit/>
          </a:bodyPr>
          <a:lstStyle/>
          <a:p>
            <a:r>
              <a:rPr lang="en-US" sz="3600" b="1" u="sng" dirty="0"/>
              <a:t>Foundations of economic theory</a:t>
            </a:r>
            <a:endParaRPr lang="ru-RU" sz="3600" b="1" u="sng" dirty="0"/>
          </a:p>
        </p:txBody>
      </p:sp>
      <p:sp>
        <p:nvSpPr>
          <p:cNvPr id="3" name="Текст 2">
            <a:extLst>
              <a:ext uri="{FF2B5EF4-FFF2-40B4-BE49-F238E27FC236}">
                <a16:creationId xmlns:a16="http://schemas.microsoft.com/office/drawing/2014/main" id="{529D6246-F7D2-4FC7-AC77-72C159040CD7}"/>
              </a:ext>
            </a:extLst>
          </p:cNvPr>
          <p:cNvSpPr>
            <a:spLocks noGrp="1"/>
          </p:cNvSpPr>
          <p:nvPr>
            <p:ph type="body" idx="1"/>
          </p:nvPr>
        </p:nvSpPr>
        <p:spPr>
          <a:xfrm>
            <a:off x="831850" y="1207363"/>
            <a:ext cx="10515600" cy="4882287"/>
          </a:xfrm>
        </p:spPr>
        <p:txBody>
          <a:bodyPr>
            <a:normAutofit fontScale="92500"/>
          </a:bodyPr>
          <a:lstStyle/>
          <a:p>
            <a:pPr algn="just">
              <a:lnSpc>
                <a:spcPct val="150000"/>
              </a:lnSpc>
            </a:pPr>
            <a:r>
              <a:rPr lang="en-US" dirty="0">
                <a:solidFill>
                  <a:schemeClr val="tx1"/>
                </a:solidFill>
              </a:rPr>
              <a:t>The subject of the discipline is the study of the system of economic relations, as well as current economic problems, the solution of which will contribute to the further development of society on the basis of modern economic thinking and mastery of economic culture.</a:t>
            </a:r>
            <a:endParaRPr lang="uk-UA" dirty="0">
              <a:solidFill>
                <a:schemeClr val="tx1"/>
              </a:solidFill>
              <a:effectLst/>
            </a:endParaRPr>
          </a:p>
          <a:p>
            <a:pPr algn="just">
              <a:lnSpc>
                <a:spcPct val="150000"/>
              </a:lnSpc>
            </a:pPr>
            <a:r>
              <a:rPr lang="en-US" dirty="0">
                <a:solidFill>
                  <a:schemeClr val="tx1"/>
                </a:solidFill>
              </a:rPr>
              <a:t>Purpose and objectives</a:t>
            </a:r>
            <a:r>
              <a:rPr lang="uk-UA" dirty="0">
                <a:solidFill>
                  <a:schemeClr val="tx1"/>
                </a:solidFill>
              </a:rPr>
              <a:t> </a:t>
            </a:r>
            <a:r>
              <a:rPr lang="en-US" dirty="0">
                <a:solidFill>
                  <a:schemeClr val="tx1"/>
                </a:solidFill>
              </a:rPr>
              <a:t>Study of the principles of economic life of society; disclosure of patterns of development of the economic system, which are necessary for the concept of the mechanism of functioning of medical institutions in market relations.</a:t>
            </a:r>
            <a:endParaRPr lang="uk-UA" dirty="0">
              <a:solidFill>
                <a:schemeClr val="tx1"/>
              </a:solidFill>
              <a:effectLst/>
            </a:endParaRPr>
          </a:p>
          <a:p>
            <a:br>
              <a:rPr lang="ru-RU" dirty="0"/>
            </a:br>
            <a:endParaRPr lang="ru-RU" dirty="0"/>
          </a:p>
        </p:txBody>
      </p:sp>
    </p:spTree>
    <p:extLst>
      <p:ext uri="{BB962C8B-B14F-4D97-AF65-F5344CB8AC3E}">
        <p14:creationId xmlns:p14="http://schemas.microsoft.com/office/powerpoint/2010/main" val="17408385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B99E28-F55C-435B-8363-84A6C905E373}"/>
              </a:ext>
            </a:extLst>
          </p:cNvPr>
          <p:cNvSpPr>
            <a:spLocks noGrp="1"/>
          </p:cNvSpPr>
          <p:nvPr>
            <p:ph type="title"/>
          </p:nvPr>
        </p:nvSpPr>
        <p:spPr>
          <a:xfrm>
            <a:off x="831850" y="253801"/>
            <a:ext cx="10515600" cy="829276"/>
          </a:xfrm>
        </p:spPr>
        <p:txBody>
          <a:bodyPr>
            <a:normAutofit/>
          </a:bodyPr>
          <a:lstStyle/>
          <a:p>
            <a:r>
              <a:rPr lang="en-US" sz="3200" dirty="0">
                <a:latin typeface="+mn-lt"/>
              </a:rPr>
              <a:t> The structure of the course includes the study of topics:</a:t>
            </a:r>
            <a:endParaRPr lang="uk-UA" sz="3200" dirty="0">
              <a:latin typeface="+mn-lt"/>
            </a:endParaRPr>
          </a:p>
        </p:txBody>
      </p:sp>
      <p:sp>
        <p:nvSpPr>
          <p:cNvPr id="3" name="Текст 2">
            <a:extLst>
              <a:ext uri="{FF2B5EF4-FFF2-40B4-BE49-F238E27FC236}">
                <a16:creationId xmlns:a16="http://schemas.microsoft.com/office/drawing/2014/main" id="{529D6246-F7D2-4FC7-AC77-72C159040CD7}"/>
              </a:ext>
            </a:extLst>
          </p:cNvPr>
          <p:cNvSpPr>
            <a:spLocks noGrp="1"/>
          </p:cNvSpPr>
          <p:nvPr>
            <p:ph type="body" idx="1"/>
          </p:nvPr>
        </p:nvSpPr>
        <p:spPr>
          <a:xfrm>
            <a:off x="831850" y="1207363"/>
            <a:ext cx="11005654" cy="5213315"/>
          </a:xfrm>
        </p:spPr>
        <p:txBody>
          <a:bodyPr>
            <a:normAutofit fontScale="85000" lnSpcReduction="10000"/>
          </a:bodyPr>
          <a:lstStyle/>
          <a:p>
            <a:pPr marL="457200" indent="-457200">
              <a:lnSpc>
                <a:spcPct val="150000"/>
              </a:lnSpc>
              <a:spcBef>
                <a:spcPts val="0"/>
              </a:spcBef>
              <a:buFont typeface="+mj-lt"/>
              <a:buAutoNum type="arabicPeriod"/>
            </a:pPr>
            <a:r>
              <a:rPr lang="en-US" dirty="0">
                <a:solidFill>
                  <a:schemeClr val="tx1"/>
                </a:solidFill>
              </a:rPr>
              <a:t>Scientific-technical progress and establishment of a new type of economic growth</a:t>
            </a:r>
            <a:endParaRPr lang="uk-UA" dirty="0">
              <a:solidFill>
                <a:schemeClr val="tx1"/>
              </a:solidFill>
            </a:endParaRPr>
          </a:p>
          <a:p>
            <a:pPr marL="457200" indent="-457200">
              <a:lnSpc>
                <a:spcPct val="150000"/>
              </a:lnSpc>
              <a:spcBef>
                <a:spcPts val="0"/>
              </a:spcBef>
              <a:buFont typeface="+mj-lt"/>
              <a:buAutoNum type="arabicPeriod"/>
            </a:pPr>
            <a:r>
              <a:rPr lang="en-US" dirty="0">
                <a:solidFill>
                  <a:schemeClr val="tx1"/>
                </a:solidFill>
              </a:rPr>
              <a:t>Commodity organization of manufacturing and its role in economic development of society</a:t>
            </a:r>
            <a:endParaRPr lang="uk-UA" dirty="0">
              <a:solidFill>
                <a:schemeClr val="tx1"/>
              </a:solidFill>
            </a:endParaRPr>
          </a:p>
          <a:p>
            <a:pPr marL="457200" indent="-457200">
              <a:lnSpc>
                <a:spcPct val="150000"/>
              </a:lnSpc>
              <a:spcBef>
                <a:spcPts val="0"/>
              </a:spcBef>
              <a:buFont typeface="+mj-lt"/>
              <a:buAutoNum type="arabicPeriod"/>
            </a:pPr>
            <a:r>
              <a:rPr lang="en-US" dirty="0">
                <a:solidFill>
                  <a:schemeClr val="tx1"/>
                </a:solidFill>
              </a:rPr>
              <a:t>Entrepreneurship. Basis of marketing</a:t>
            </a:r>
            <a:endParaRPr lang="uk-UA" dirty="0">
              <a:solidFill>
                <a:schemeClr val="tx1"/>
              </a:solidFill>
            </a:endParaRPr>
          </a:p>
          <a:p>
            <a:pPr marL="457200" indent="-457200">
              <a:lnSpc>
                <a:spcPct val="150000"/>
              </a:lnSpc>
              <a:spcBef>
                <a:spcPts val="0"/>
              </a:spcBef>
              <a:buFont typeface="+mj-lt"/>
              <a:buAutoNum type="arabicPeriod"/>
            </a:pPr>
            <a:r>
              <a:rPr lang="ru-RU" dirty="0">
                <a:solidFill>
                  <a:schemeClr val="tx1"/>
                </a:solidFill>
              </a:rPr>
              <a:t> </a:t>
            </a:r>
            <a:r>
              <a:rPr lang="en-US" dirty="0">
                <a:solidFill>
                  <a:schemeClr val="tx1"/>
                </a:solidFill>
              </a:rPr>
              <a:t>Enterprise, expenditure and results of its activity. Pricing and prices in conditions of market economic</a:t>
            </a:r>
            <a:endParaRPr lang="uk-UA" dirty="0">
              <a:solidFill>
                <a:schemeClr val="tx1"/>
              </a:solidFill>
            </a:endParaRPr>
          </a:p>
          <a:p>
            <a:pPr marL="457200" indent="-457200">
              <a:lnSpc>
                <a:spcPct val="150000"/>
              </a:lnSpc>
              <a:spcBef>
                <a:spcPts val="0"/>
              </a:spcBef>
              <a:buFont typeface="+mj-lt"/>
              <a:buAutoNum type="arabicPeriod"/>
            </a:pPr>
            <a:r>
              <a:rPr lang="en-US" dirty="0">
                <a:solidFill>
                  <a:schemeClr val="tx1"/>
                </a:solidFill>
              </a:rPr>
              <a:t>The employment relationship and wages</a:t>
            </a:r>
            <a:endParaRPr lang="uk-UA" dirty="0">
              <a:solidFill>
                <a:schemeClr val="tx1"/>
              </a:solidFill>
            </a:endParaRPr>
          </a:p>
          <a:p>
            <a:pPr marL="457200" indent="-457200">
              <a:lnSpc>
                <a:spcPct val="150000"/>
              </a:lnSpc>
              <a:spcBef>
                <a:spcPts val="0"/>
              </a:spcBef>
              <a:buFont typeface="+mj-lt"/>
              <a:buAutoNum type="arabicPeriod"/>
            </a:pPr>
            <a:r>
              <a:rPr lang="en-US" dirty="0">
                <a:solidFill>
                  <a:schemeClr val="tx1"/>
                </a:solidFill>
              </a:rPr>
              <a:t>Market system and the mechanism of its regulation. Health in the market conditions</a:t>
            </a:r>
            <a:endParaRPr lang="uk-UA" dirty="0">
              <a:solidFill>
                <a:schemeClr val="tx1"/>
              </a:solidFill>
            </a:endParaRPr>
          </a:p>
          <a:p>
            <a:pPr marL="457200" indent="-457200">
              <a:lnSpc>
                <a:spcPct val="150000"/>
              </a:lnSpc>
              <a:spcBef>
                <a:spcPts val="0"/>
              </a:spcBef>
              <a:buFont typeface="+mj-lt"/>
              <a:buAutoNum type="arabicPeriod"/>
            </a:pPr>
            <a:r>
              <a:rPr lang="en-US" dirty="0">
                <a:solidFill>
                  <a:schemeClr val="tx1"/>
                </a:solidFill>
              </a:rPr>
              <a:t>The financial and credit system. Health financing</a:t>
            </a:r>
            <a:r>
              <a:rPr lang="ru-RU" dirty="0">
                <a:solidFill>
                  <a:schemeClr val="tx1"/>
                </a:solidFill>
              </a:rPr>
              <a:t> </a:t>
            </a:r>
            <a:endParaRPr lang="uk-UA" dirty="0">
              <a:solidFill>
                <a:schemeClr val="tx1"/>
              </a:solidFill>
            </a:endParaRPr>
          </a:p>
          <a:p>
            <a:pPr marL="457200" indent="-457200">
              <a:lnSpc>
                <a:spcPct val="150000"/>
              </a:lnSpc>
              <a:spcBef>
                <a:spcPts val="0"/>
              </a:spcBef>
              <a:buFont typeface="+mj-lt"/>
              <a:buAutoNum type="arabicPeriod"/>
            </a:pPr>
            <a:r>
              <a:rPr lang="en-US" dirty="0">
                <a:solidFill>
                  <a:schemeClr val="tx1"/>
                </a:solidFill>
              </a:rPr>
              <a:t>Economic management. Management in health care system</a:t>
            </a:r>
            <a:endParaRPr lang="uk-UA" dirty="0">
              <a:solidFill>
                <a:schemeClr val="tx1"/>
              </a:solidFill>
            </a:endParaRPr>
          </a:p>
          <a:p>
            <a:pPr marL="457200" indent="-457200">
              <a:lnSpc>
                <a:spcPct val="150000"/>
              </a:lnSpc>
              <a:spcBef>
                <a:spcPts val="0"/>
              </a:spcBef>
              <a:buFont typeface="+mj-lt"/>
              <a:buAutoNum type="arabicPeriod"/>
            </a:pPr>
            <a:r>
              <a:rPr lang="en-US" dirty="0">
                <a:solidFill>
                  <a:schemeClr val="tx1"/>
                </a:solidFill>
              </a:rPr>
              <a:t>Reproduction and growth in the scientific-technical progress</a:t>
            </a:r>
            <a:endParaRPr lang="ru-RU" dirty="0">
              <a:solidFill>
                <a:schemeClr val="tx1"/>
              </a:solidFill>
            </a:endParaRPr>
          </a:p>
          <a:p>
            <a:pPr marL="457200" indent="-457200">
              <a:lnSpc>
                <a:spcPct val="150000"/>
              </a:lnSpc>
              <a:spcBef>
                <a:spcPts val="0"/>
              </a:spcBef>
              <a:buFont typeface="+mj-lt"/>
              <a:buAutoNum type="arabicPeriod"/>
            </a:pPr>
            <a:r>
              <a:rPr lang="en-US" dirty="0">
                <a:solidFill>
                  <a:schemeClr val="tx1"/>
                </a:solidFill>
              </a:rPr>
              <a:t>World economy. Place of Ukraine in the global economy</a:t>
            </a:r>
            <a:br>
              <a:rPr lang="ru-RU" dirty="0"/>
            </a:br>
            <a:endParaRPr lang="ru-RU" dirty="0">
              <a:solidFill>
                <a:schemeClr val="tx1"/>
              </a:solidFill>
            </a:endParaRPr>
          </a:p>
        </p:txBody>
      </p:sp>
    </p:spTree>
    <p:extLst>
      <p:ext uri="{BB962C8B-B14F-4D97-AF65-F5344CB8AC3E}">
        <p14:creationId xmlns:p14="http://schemas.microsoft.com/office/powerpoint/2010/main" val="16766111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B99E28-F55C-435B-8363-84A6C905E373}"/>
              </a:ext>
            </a:extLst>
          </p:cNvPr>
          <p:cNvSpPr>
            <a:spLocks noGrp="1"/>
          </p:cNvSpPr>
          <p:nvPr>
            <p:ph type="title"/>
          </p:nvPr>
        </p:nvSpPr>
        <p:spPr>
          <a:xfrm>
            <a:off x="665922" y="253801"/>
            <a:ext cx="10681528" cy="640721"/>
          </a:xfrm>
        </p:spPr>
        <p:txBody>
          <a:bodyPr>
            <a:normAutofit/>
          </a:bodyPr>
          <a:lstStyle/>
          <a:p>
            <a:r>
              <a:rPr lang="en-US" sz="2800" dirty="0">
                <a:latin typeface="+mn-lt"/>
              </a:rPr>
              <a:t>Upon completion of the course students will:</a:t>
            </a:r>
            <a:endParaRPr lang="uk-UA" sz="2800" dirty="0">
              <a:latin typeface="+mn-lt"/>
            </a:endParaRPr>
          </a:p>
        </p:txBody>
      </p:sp>
      <p:sp>
        <p:nvSpPr>
          <p:cNvPr id="3" name="Текст 2">
            <a:extLst>
              <a:ext uri="{FF2B5EF4-FFF2-40B4-BE49-F238E27FC236}">
                <a16:creationId xmlns:a16="http://schemas.microsoft.com/office/drawing/2014/main" id="{529D6246-F7D2-4FC7-AC77-72C159040CD7}"/>
              </a:ext>
            </a:extLst>
          </p:cNvPr>
          <p:cNvSpPr>
            <a:spLocks noGrp="1"/>
          </p:cNvSpPr>
          <p:nvPr>
            <p:ph type="body" idx="1"/>
          </p:nvPr>
        </p:nvSpPr>
        <p:spPr>
          <a:xfrm>
            <a:off x="665922" y="1003852"/>
            <a:ext cx="11151704" cy="5486399"/>
          </a:xfrm>
        </p:spPr>
        <p:txBody>
          <a:bodyPr>
            <a:normAutofit fontScale="62500" lnSpcReduction="20000"/>
          </a:bodyPr>
          <a:lstStyle/>
          <a:p>
            <a:pPr>
              <a:lnSpc>
                <a:spcPct val="170000"/>
              </a:lnSpc>
              <a:spcBef>
                <a:spcPts val="0"/>
              </a:spcBef>
            </a:pPr>
            <a:r>
              <a:rPr lang="en-US" dirty="0">
                <a:solidFill>
                  <a:schemeClr val="tx1"/>
                </a:solidFill>
              </a:rPr>
              <a:t>Know:</a:t>
            </a:r>
          </a:p>
          <a:p>
            <a:pPr marL="342900" lvl="0" indent="-342900">
              <a:lnSpc>
                <a:spcPct val="170000"/>
              </a:lnSpc>
              <a:spcBef>
                <a:spcPts val="0"/>
              </a:spcBef>
              <a:buFont typeface="Arial" panose="020B0604020202020204" pitchFamily="34" charset="0"/>
              <a:buChar char="•"/>
            </a:pPr>
            <a:r>
              <a:rPr lang="en-US" dirty="0">
                <a:solidFill>
                  <a:schemeClr val="tx1"/>
                </a:solidFill>
              </a:rPr>
              <a:t>economic categories;</a:t>
            </a:r>
            <a:endParaRPr lang="ru-RU" dirty="0">
              <a:solidFill>
                <a:schemeClr val="tx1"/>
              </a:solidFill>
            </a:endParaRPr>
          </a:p>
          <a:p>
            <a:pPr marL="342900" lvl="0" indent="-342900">
              <a:lnSpc>
                <a:spcPct val="170000"/>
              </a:lnSpc>
              <a:spcBef>
                <a:spcPts val="0"/>
              </a:spcBef>
              <a:buFont typeface="Arial" panose="020B0604020202020204" pitchFamily="34" charset="0"/>
              <a:buChar char="•"/>
            </a:pPr>
            <a:r>
              <a:rPr lang="en-US" dirty="0">
                <a:solidFill>
                  <a:schemeClr val="tx1"/>
                </a:solidFill>
              </a:rPr>
              <a:t>mechanism of action of economic laws;</a:t>
            </a:r>
            <a:endParaRPr lang="ru-RU" dirty="0">
              <a:solidFill>
                <a:schemeClr val="tx1"/>
              </a:solidFill>
            </a:endParaRPr>
          </a:p>
          <a:p>
            <a:pPr marL="342900" lvl="0" indent="-342900">
              <a:lnSpc>
                <a:spcPct val="170000"/>
              </a:lnSpc>
              <a:spcBef>
                <a:spcPts val="0"/>
              </a:spcBef>
              <a:buFont typeface="Arial" panose="020B0604020202020204" pitchFamily="34" charset="0"/>
              <a:buChar char="•"/>
            </a:pPr>
            <a:r>
              <a:rPr lang="en-US" dirty="0">
                <a:solidFill>
                  <a:schemeClr val="tx1"/>
                </a:solidFill>
              </a:rPr>
              <a:t>features of development of economic processes in public life in market conditions;</a:t>
            </a:r>
            <a:endParaRPr lang="ru-RU" dirty="0">
              <a:solidFill>
                <a:schemeClr val="tx1"/>
              </a:solidFill>
            </a:endParaRPr>
          </a:p>
          <a:p>
            <a:pPr marL="342900" lvl="0" indent="-342900">
              <a:lnSpc>
                <a:spcPct val="170000"/>
              </a:lnSpc>
              <a:spcBef>
                <a:spcPts val="0"/>
              </a:spcBef>
              <a:buFont typeface="Arial" panose="020B0604020202020204" pitchFamily="34" charset="0"/>
              <a:buChar char="•"/>
            </a:pPr>
            <a:r>
              <a:rPr lang="en-US" dirty="0">
                <a:solidFill>
                  <a:schemeClr val="tx1"/>
                </a:solidFill>
              </a:rPr>
              <a:t>socio-economic problems of human society</a:t>
            </a:r>
            <a:endParaRPr lang="ru-RU" dirty="0">
              <a:solidFill>
                <a:schemeClr val="tx1"/>
              </a:solidFill>
            </a:endParaRPr>
          </a:p>
          <a:p>
            <a:pPr>
              <a:lnSpc>
                <a:spcPct val="170000"/>
              </a:lnSpc>
              <a:spcBef>
                <a:spcPts val="0"/>
              </a:spcBef>
            </a:pPr>
            <a:r>
              <a:rPr lang="en-US" dirty="0">
                <a:solidFill>
                  <a:schemeClr val="tx1"/>
                </a:solidFill>
              </a:rPr>
              <a:t>Have:</a:t>
            </a:r>
          </a:p>
          <a:p>
            <a:pPr marL="342900" indent="-342900" fontAlgn="base">
              <a:lnSpc>
                <a:spcPct val="170000"/>
              </a:lnSpc>
              <a:spcBef>
                <a:spcPts val="0"/>
              </a:spcBef>
              <a:buFont typeface="Arial" panose="020B0604020202020204" pitchFamily="34" charset="0"/>
              <a:buChar char="•"/>
            </a:pPr>
            <a:r>
              <a:rPr lang="en-US" dirty="0">
                <a:solidFill>
                  <a:schemeClr val="tx1"/>
                </a:solidFill>
              </a:rPr>
              <a:t>tools for economic analysis;</a:t>
            </a:r>
            <a:endParaRPr lang="uk-UA" dirty="0">
              <a:solidFill>
                <a:schemeClr val="tx1"/>
              </a:solidFill>
            </a:endParaRPr>
          </a:p>
          <a:p>
            <a:pPr marL="342900" indent="-342900" fontAlgn="base">
              <a:lnSpc>
                <a:spcPct val="170000"/>
              </a:lnSpc>
              <a:spcBef>
                <a:spcPts val="0"/>
              </a:spcBef>
              <a:buFont typeface="Arial" panose="020B0604020202020204" pitchFamily="34" charset="0"/>
              <a:buChar char="•"/>
            </a:pPr>
            <a:r>
              <a:rPr lang="en-US" dirty="0">
                <a:solidFill>
                  <a:schemeClr val="tx1"/>
                </a:solidFill>
              </a:rPr>
              <a:t>methods of collecting, analyzing, processing data needed to solve professional problems;</a:t>
            </a:r>
            <a:endParaRPr lang="uk-UA" dirty="0">
              <a:solidFill>
                <a:schemeClr val="tx1"/>
              </a:solidFill>
            </a:endParaRPr>
          </a:p>
          <a:p>
            <a:pPr marL="342900" indent="-342900" fontAlgn="base">
              <a:lnSpc>
                <a:spcPct val="170000"/>
              </a:lnSpc>
              <a:spcBef>
                <a:spcPts val="0"/>
              </a:spcBef>
              <a:buFont typeface="Arial" panose="020B0604020202020204" pitchFamily="34" charset="0"/>
              <a:buChar char="•"/>
            </a:pPr>
            <a:r>
              <a:rPr lang="en-US" dirty="0">
                <a:solidFill>
                  <a:schemeClr val="tx1"/>
                </a:solidFill>
              </a:rPr>
              <a:t>methods of calculating the cost of medical services and wages.</a:t>
            </a:r>
            <a:endParaRPr lang="uk-UA" dirty="0">
              <a:solidFill>
                <a:schemeClr val="tx1"/>
              </a:solidFill>
            </a:endParaRPr>
          </a:p>
          <a:p>
            <a:pPr>
              <a:lnSpc>
                <a:spcPct val="170000"/>
              </a:lnSpc>
              <a:spcBef>
                <a:spcPts val="0"/>
              </a:spcBef>
            </a:pPr>
            <a:r>
              <a:rPr lang="en-US" dirty="0">
                <a:solidFill>
                  <a:schemeClr val="tx1"/>
                </a:solidFill>
              </a:rPr>
              <a:t>Be able:</a:t>
            </a:r>
          </a:p>
          <a:p>
            <a:pPr marL="342900" lvl="0" indent="-342900">
              <a:lnSpc>
                <a:spcPct val="170000"/>
              </a:lnSpc>
              <a:spcBef>
                <a:spcPts val="0"/>
              </a:spcBef>
              <a:buFont typeface="Arial" panose="020B0604020202020204" pitchFamily="34" charset="0"/>
              <a:buChar char="•"/>
            </a:pPr>
            <a:r>
              <a:rPr lang="en-US" dirty="0">
                <a:solidFill>
                  <a:schemeClr val="tx1"/>
                </a:solidFill>
              </a:rPr>
              <a:t>to determine the essence of economic processes and phenomena of the economic system, its structural components, economic mechanism and market as a form of organization of social production;</a:t>
            </a:r>
            <a:endParaRPr lang="ru-RU" dirty="0">
              <a:solidFill>
                <a:schemeClr val="tx1"/>
              </a:solidFill>
            </a:endParaRPr>
          </a:p>
          <a:p>
            <a:pPr marL="342900" lvl="0" indent="-342900">
              <a:lnSpc>
                <a:spcPct val="170000"/>
              </a:lnSpc>
              <a:spcBef>
                <a:spcPts val="0"/>
              </a:spcBef>
              <a:buFont typeface="Arial" panose="020B0604020202020204" pitchFamily="34" charset="0"/>
              <a:buChar char="•"/>
            </a:pPr>
            <a:r>
              <a:rPr lang="en-US" dirty="0">
                <a:solidFill>
                  <a:schemeClr val="tx1"/>
                </a:solidFill>
              </a:rPr>
              <a:t>to form a modern economic type of thinking, to implement in practice modern methods of economic analysis of health care institutions as a basis for effective use of material, labor and financial resources of the industry</a:t>
            </a:r>
            <a:r>
              <a:rPr lang="uk-UA" dirty="0">
                <a:solidFill>
                  <a:schemeClr val="tx1"/>
                </a:solidFill>
              </a:rPr>
              <a:t>;</a:t>
            </a:r>
            <a:endParaRPr lang="ru-RU" dirty="0">
              <a:solidFill>
                <a:schemeClr val="tx1"/>
              </a:solidFill>
            </a:endParaRPr>
          </a:p>
          <a:p>
            <a:pPr marL="342900" lvl="0" indent="-342900">
              <a:lnSpc>
                <a:spcPct val="170000"/>
              </a:lnSpc>
              <a:spcBef>
                <a:spcPts val="0"/>
              </a:spcBef>
              <a:buFont typeface="Arial" panose="020B0604020202020204" pitchFamily="34" charset="0"/>
              <a:buChar char="•"/>
            </a:pPr>
            <a:r>
              <a:rPr lang="en-US" dirty="0">
                <a:solidFill>
                  <a:schemeClr val="tx1"/>
                </a:solidFill>
              </a:rPr>
              <a:t>interpret the effect of basic economic laws in the field of health care</a:t>
            </a:r>
            <a:endParaRPr lang="ru-RU" dirty="0">
              <a:solidFill>
                <a:schemeClr val="tx1"/>
              </a:solidFill>
            </a:endParaRPr>
          </a:p>
        </p:txBody>
      </p:sp>
    </p:spTree>
    <p:extLst>
      <p:ext uri="{BB962C8B-B14F-4D97-AF65-F5344CB8AC3E}">
        <p14:creationId xmlns:p14="http://schemas.microsoft.com/office/powerpoint/2010/main" val="27456315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529D6246-F7D2-4FC7-AC77-72C159040CD7}"/>
              </a:ext>
            </a:extLst>
          </p:cNvPr>
          <p:cNvSpPr>
            <a:spLocks noGrp="1"/>
          </p:cNvSpPr>
          <p:nvPr>
            <p:ph type="body" idx="1"/>
          </p:nvPr>
        </p:nvSpPr>
        <p:spPr>
          <a:xfrm>
            <a:off x="831850" y="1207363"/>
            <a:ext cx="10515600" cy="4882287"/>
          </a:xfrm>
        </p:spPr>
        <p:txBody>
          <a:bodyPr/>
          <a:lstStyle/>
          <a:p>
            <a:pPr algn="ctr">
              <a:lnSpc>
                <a:spcPct val="150000"/>
              </a:lnSpc>
            </a:pPr>
            <a:r>
              <a:rPr lang="en-US" dirty="0">
                <a:solidFill>
                  <a:schemeClr val="tx1"/>
                </a:solidFill>
              </a:rPr>
              <a:t>Prepared by Associate Professor of Philosophy and Social Sciences </a:t>
            </a:r>
            <a:r>
              <a:rPr lang="en-US" dirty="0" err="1">
                <a:solidFill>
                  <a:schemeClr val="tx1"/>
                </a:solidFill>
              </a:rPr>
              <a:t>Vakar</a:t>
            </a:r>
            <a:r>
              <a:rPr lang="en-US" dirty="0">
                <a:solidFill>
                  <a:schemeClr val="tx1"/>
                </a:solidFill>
              </a:rPr>
              <a:t> T.V.</a:t>
            </a:r>
          </a:p>
          <a:p>
            <a:pPr algn="ctr">
              <a:lnSpc>
                <a:spcPct val="150000"/>
              </a:lnSpc>
            </a:pPr>
            <a:r>
              <a:rPr lang="en-US" dirty="0" err="1">
                <a:solidFill>
                  <a:schemeClr val="tx1"/>
                </a:solidFill>
              </a:rPr>
              <a:t>Vinnytsia</a:t>
            </a:r>
            <a:r>
              <a:rPr lang="en-US" dirty="0">
                <a:solidFill>
                  <a:schemeClr val="tx1"/>
                </a:solidFill>
              </a:rPr>
              <a:t>, street V. </a:t>
            </a:r>
            <a:r>
              <a:rPr lang="en-US" dirty="0" err="1">
                <a:solidFill>
                  <a:schemeClr val="tx1"/>
                </a:solidFill>
              </a:rPr>
              <a:t>Stusa</a:t>
            </a:r>
            <a:r>
              <a:rPr lang="en-US" dirty="0">
                <a:solidFill>
                  <a:schemeClr val="tx1"/>
                </a:solidFill>
              </a:rPr>
              <a:t>, 2</a:t>
            </a:r>
          </a:p>
          <a:p>
            <a:pPr algn="ctr">
              <a:lnSpc>
                <a:spcPct val="150000"/>
              </a:lnSpc>
            </a:pPr>
            <a:endParaRPr lang="uk-UA" dirty="0">
              <a:solidFill>
                <a:schemeClr val="tx1"/>
              </a:solidFill>
            </a:endParaRPr>
          </a:p>
        </p:txBody>
      </p:sp>
    </p:spTree>
    <p:extLst>
      <p:ext uri="{BB962C8B-B14F-4D97-AF65-F5344CB8AC3E}">
        <p14:creationId xmlns:p14="http://schemas.microsoft.com/office/powerpoint/2010/main" val="2023602641"/>
      </p:ext>
    </p:extLst>
  </p:cSld>
  <p:clrMapOvr>
    <a:masterClrMapping/>
  </p:clrMapOvr>
</p:sld>
</file>

<file path=ppt/theme/theme1.xml><?xml version="1.0" encoding="utf-8"?>
<a:theme xmlns:a="http://schemas.openxmlformats.org/drawingml/2006/main" name="Office Theme">
  <a:themeElements>
    <a:clrScheme name="Тема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emplate>Office Theme</Template>
  <TotalTime>370</TotalTime>
  <Words>404</Words>
  <Application>Microsoft Office PowerPoint</Application>
  <PresentationFormat>Широкоэкранный</PresentationFormat>
  <Paragraphs>34</Paragraphs>
  <Slides>5</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5</vt:i4>
      </vt:variant>
    </vt:vector>
  </HeadingPairs>
  <TitlesOfParts>
    <vt:vector size="9" baseType="lpstr">
      <vt:lpstr>Arial</vt:lpstr>
      <vt:lpstr>Calibri</vt:lpstr>
      <vt:lpstr>Calibri Light</vt:lpstr>
      <vt:lpstr>Office Theme</vt:lpstr>
      <vt:lpstr>Department of Philosofy and Social Sciences</vt:lpstr>
      <vt:lpstr>Foundations of economic theory</vt:lpstr>
      <vt:lpstr> The structure of the course includes the study of topics:</vt:lpstr>
      <vt:lpstr>Upon completion of the course students will:</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Кафедра філософії та суспільних наук</dc:title>
  <dc:creator>Пользователь</dc:creator>
  <cp:lastModifiedBy>Пользователь</cp:lastModifiedBy>
  <cp:revision>24</cp:revision>
  <dcterms:created xsi:type="dcterms:W3CDTF">2020-12-12T17:08:51Z</dcterms:created>
  <dcterms:modified xsi:type="dcterms:W3CDTF">2021-05-11T20:16:08Z</dcterms:modified>
</cp:coreProperties>
</file>