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60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21967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96677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87376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281872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1082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6877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695466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7470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98477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24081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80563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A5ED5-47A9-4374-B10A-0F531E421E7B}" type="datetimeFigureOut">
              <a:rPr lang="uk-UA" smtClean="0"/>
              <a:pPr/>
              <a:t>24.05.2022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4F6350A-F366-4826-AC05-1C382A9EC16C}" type="slidenum">
              <a:rPr lang="uk-UA" smtClean="0"/>
              <a:pPr/>
              <a:t>‹#›</a:t>
            </a:fld>
            <a:endParaRPr lang="uk-UA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030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C468384-CB82-4161-9658-084280E99A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7507" y="1233055"/>
            <a:ext cx="11176985" cy="1469040"/>
          </a:xfrm>
        </p:spPr>
        <p:txBody>
          <a:bodyPr>
            <a:normAutofit/>
          </a:bodyPr>
          <a:lstStyle/>
          <a:p>
            <a:r>
              <a:rPr lang="uk-UA" sz="4400" dirty="0" smtClean="0"/>
              <a:t>«методи </a:t>
            </a:r>
            <a:r>
              <a:rPr lang="uk-UA" sz="4400" dirty="0"/>
              <a:t>обстеження в клініці ортопедичної стоматології»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090E0702-0585-4E45-A2E3-1B792DAC57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40492" y="4269236"/>
            <a:ext cx="9144000" cy="1655762"/>
          </a:xfrm>
        </p:spPr>
        <p:txBody>
          <a:bodyPr>
            <a:normAutofit fontScale="92500" lnSpcReduction="10000"/>
          </a:bodyPr>
          <a:lstStyle/>
          <a:p>
            <a:pPr algn="r">
              <a:tabLst>
                <a:tab pos="5940425" algn="r"/>
              </a:tabLst>
            </a:pPr>
            <a:r>
              <a:rPr lang="ru-RU" sz="2000" b="1" dirty="0">
                <a:solidFill>
                  <a:schemeClr val="tx1"/>
                </a:solidFill>
              </a:rPr>
              <a:t>Кафедра  </a:t>
            </a:r>
            <a:r>
              <a:rPr lang="uk-UA" sz="2000" b="1" dirty="0">
                <a:solidFill>
                  <a:schemeClr val="tx1"/>
                </a:solidFill>
              </a:rPr>
              <a:t>ортопедичної</a:t>
            </a:r>
            <a:r>
              <a:rPr lang="ru-RU" sz="2000" b="1" dirty="0">
                <a:solidFill>
                  <a:schemeClr val="tx1"/>
                </a:solidFill>
              </a:rPr>
              <a:t>  </a:t>
            </a:r>
            <a:r>
              <a:rPr lang="uk-UA" sz="2000" b="1" dirty="0">
                <a:solidFill>
                  <a:schemeClr val="tx1"/>
                </a:solidFill>
              </a:rPr>
              <a:t>стоматології</a:t>
            </a:r>
          </a:p>
          <a:p>
            <a:pPr algn="r">
              <a:tabLst>
                <a:tab pos="5940425" algn="r"/>
              </a:tabLst>
            </a:pPr>
            <a:endParaRPr lang="uk-UA" sz="2000" b="1" dirty="0">
              <a:solidFill>
                <a:schemeClr val="bg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r"/>
            <a:r>
              <a:rPr lang="uk-UA" dirty="0"/>
              <a:t>Вибіркова дисципліна для підготовки здобувачів освіти </a:t>
            </a:r>
            <a:r>
              <a:rPr lang="uk-UA" dirty="0" smtClean="0"/>
              <a:t>3 </a:t>
            </a:r>
            <a:r>
              <a:rPr lang="uk-UA" dirty="0"/>
              <a:t>курсу </a:t>
            </a:r>
            <a:r>
              <a:rPr lang="uk-UA" dirty="0" smtClean="0"/>
              <a:t>спеціальності </a:t>
            </a:r>
            <a:r>
              <a:rPr lang="uk-UA" dirty="0"/>
              <a:t>221 «Стоматологія</a:t>
            </a:r>
          </a:p>
        </p:txBody>
      </p:sp>
    </p:spTree>
    <p:extLst>
      <p:ext uri="{BB962C8B-B14F-4D97-AF65-F5344CB8AC3E}">
        <p14:creationId xmlns:p14="http://schemas.microsoft.com/office/powerpoint/2010/main" xmlns="" val="749102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2028364D-4087-4AEA-8F85-05EEB7194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685" y="304800"/>
            <a:ext cx="11397343" cy="58721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k-UA" dirty="0"/>
              <a:t>Системне обстеження пацієнта - це найбільш ефективний метод виявлення патології в порожнині рота та навколишніх тканинах.</a:t>
            </a:r>
          </a:p>
          <a:p>
            <a:pPr marL="0" indent="0">
              <a:buNone/>
            </a:pPr>
            <a:r>
              <a:rPr lang="uk-UA" dirty="0"/>
              <a:t>	Першим початковим етапом роботи лікаря-стоматолога на ортопедичному прийомі є збір фактичного матеріалу, виявлення відхилення від норми при обстеженні. Надалі отримані відомості уточняються та ставиться діагноз.</a:t>
            </a:r>
          </a:p>
          <a:p>
            <a:pPr marL="0" indent="0">
              <a:buNone/>
            </a:pPr>
            <a:r>
              <a:rPr lang="uk-UA" dirty="0"/>
              <a:t>План обстеження:</a:t>
            </a:r>
          </a:p>
          <a:p>
            <a:r>
              <a:rPr lang="uk-UA" dirty="0"/>
              <a:t>- опитування хворого (скарги, анамнез захворювання, анамнез життя);</a:t>
            </a:r>
          </a:p>
          <a:p>
            <a:r>
              <a:rPr lang="uk-UA" dirty="0"/>
              <a:t>- огляд хворого;</a:t>
            </a:r>
          </a:p>
          <a:p>
            <a:r>
              <a:rPr lang="uk-UA" dirty="0"/>
              <a:t>- пальпація;</a:t>
            </a:r>
          </a:p>
          <a:p>
            <a:r>
              <a:rPr lang="uk-UA" dirty="0"/>
              <a:t>- інструментальне обстеження (зондування, перкусія);</a:t>
            </a:r>
          </a:p>
          <a:p>
            <a:r>
              <a:rPr lang="uk-UA" dirty="0"/>
              <a:t>- оцінка індексів стану пародонту;</a:t>
            </a:r>
          </a:p>
          <a:p>
            <a:r>
              <a:rPr lang="uk-UA" dirty="0"/>
              <a:t>- фізичні методи обстеження (термометричні, електричні,</a:t>
            </a:r>
          </a:p>
          <a:p>
            <a:r>
              <a:rPr lang="uk-UA" dirty="0"/>
              <a:t>рентгенологічні);</a:t>
            </a:r>
          </a:p>
          <a:p>
            <a:r>
              <a:rPr lang="uk-UA" dirty="0"/>
              <a:t>- лабораторні методи обстеження (біохімічні, цитологічні,</a:t>
            </a:r>
          </a:p>
          <a:p>
            <a:r>
              <a:rPr lang="uk-UA" dirty="0"/>
              <a:t>бактеріологічні);</a:t>
            </a:r>
          </a:p>
          <a:p>
            <a:r>
              <a:rPr lang="uk-UA" dirty="0"/>
              <a:t>- спеціальні діагностичні тести (алергічна проба та ін.).</a:t>
            </a:r>
          </a:p>
        </p:txBody>
      </p:sp>
    </p:spTree>
    <p:extLst>
      <p:ext uri="{BB962C8B-B14F-4D97-AF65-F5344CB8AC3E}">
        <p14:creationId xmlns:p14="http://schemas.microsoft.com/office/powerpoint/2010/main" xmlns="" val="2744076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4C288D-BF73-46CF-9215-CCF0212EF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018" y="268369"/>
            <a:ext cx="11623964" cy="1108364"/>
          </a:xfrm>
        </p:spPr>
        <p:txBody>
          <a:bodyPr>
            <a:normAutofit/>
          </a:bodyPr>
          <a:lstStyle/>
          <a:p>
            <a:pPr lvl="0">
              <a:spcBef>
                <a:spcPts val="1000"/>
              </a:spcBef>
            </a:pPr>
            <a:r>
              <a:rPr lang="uk-UA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Додаткові методи обстеження. </a:t>
            </a:r>
            <a:br>
              <a:rPr lang="uk-UA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uk-UA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uk-UA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uk-UA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Мета цих досліджень - встановлення і підтвердження остаточного діагнозу.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B4299B3-857E-4C1B-AF0E-5219E5C33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018" y="1850365"/>
            <a:ext cx="11741727" cy="4351338"/>
          </a:xfrm>
        </p:spPr>
        <p:txBody>
          <a:bodyPr>
            <a:normAutofit lnSpcReduction="10000"/>
          </a:bodyPr>
          <a:lstStyle/>
          <a:p>
            <a:r>
              <a:rPr lang="uk-UA" dirty="0"/>
              <a:t>- </a:t>
            </a:r>
            <a:r>
              <a:rPr lang="uk-UA" i="1" dirty="0"/>
              <a:t>Апаратурні </a:t>
            </a:r>
            <a:r>
              <a:rPr lang="uk-UA" dirty="0"/>
              <a:t>(рентгенологічне дослідження, електроміографія, позаротовий запис рухів нижньої щелепи (аксіографія), електроміографія, комп’ютеризований аналіз оклюзії (</a:t>
            </a:r>
            <a:r>
              <a:rPr lang="en-US" dirty="0"/>
              <a:t>T-SKAN) </a:t>
            </a:r>
            <a:r>
              <a:rPr lang="uk-UA" dirty="0"/>
              <a:t>та суглобових шумів (</a:t>
            </a:r>
            <a:r>
              <a:rPr lang="en-US" dirty="0"/>
              <a:t>JVA), </a:t>
            </a:r>
            <a:r>
              <a:rPr lang="uk-UA" dirty="0"/>
              <a:t>гальванометрія, апаратурне дослідження рухомості зубів (система </a:t>
            </a:r>
            <a:r>
              <a:rPr lang="en-US" dirty="0"/>
              <a:t>PERIOTEST), </a:t>
            </a:r>
            <a:r>
              <a:rPr lang="uk-UA" dirty="0"/>
              <a:t>електроодонтодіагностика</a:t>
            </a:r>
          </a:p>
          <a:p>
            <a:r>
              <a:rPr lang="uk-UA" dirty="0"/>
              <a:t>- </a:t>
            </a:r>
            <a:r>
              <a:rPr lang="uk-UA" i="1" dirty="0"/>
              <a:t>Інструментальні</a:t>
            </a:r>
            <a:r>
              <a:rPr lang="uk-UA" dirty="0"/>
              <a:t> (антропометричні вимірювання діагностичних моделей, аналіз моделей в артикуляторі, внутрішьоротовий запис рухів нижньої щелепи (функціографія), гнатодинамометрія, гальванометрія, денситометрія</a:t>
            </a:r>
          </a:p>
          <a:p>
            <a:r>
              <a:rPr lang="uk-UA" dirty="0"/>
              <a:t>- </a:t>
            </a:r>
            <a:r>
              <a:rPr lang="uk-UA" i="1" dirty="0"/>
              <a:t>Лабораторні </a:t>
            </a:r>
            <a:r>
              <a:rPr lang="uk-UA" dirty="0"/>
              <a:t>(аналіз крові, спектральний аналіз складу ротової рідини, імунологічні та алергологічні тести)</a:t>
            </a:r>
          </a:p>
          <a:p>
            <a:r>
              <a:rPr lang="uk-UA" dirty="0"/>
              <a:t>- </a:t>
            </a:r>
            <a:r>
              <a:rPr lang="uk-UA" i="1" dirty="0"/>
              <a:t>Індексні</a:t>
            </a:r>
            <a:r>
              <a:rPr lang="uk-UA" dirty="0"/>
              <a:t>(індексна оцінка жувальної ефективності, стану тканин пародонту, стану СНЩС)</a:t>
            </a:r>
          </a:p>
          <a:p>
            <a:r>
              <a:rPr lang="uk-UA" dirty="0"/>
              <a:t>- </a:t>
            </a:r>
            <a:r>
              <a:rPr lang="uk-UA" i="1" dirty="0"/>
              <a:t>Функціональні проби</a:t>
            </a:r>
            <a:r>
              <a:rPr lang="uk-UA" dirty="0"/>
              <a:t> (жувальні проби)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5113652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F116BF-225A-45D4-B556-095FA4C00F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71" y="408894"/>
            <a:ext cx="11538857" cy="1191306"/>
          </a:xfrm>
        </p:spPr>
        <p:txBody>
          <a:bodyPr>
            <a:normAutofit fontScale="90000"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Аналіз звукових коливань </a:t>
            </a:r>
            <a:r>
              <a:rPr lang="uk-UA" sz="3600" b="1" dirty="0" err="1">
                <a:solidFill>
                  <a:srgbClr val="002060"/>
                </a:solidFill>
              </a:rPr>
              <a:t>скронево</a:t>
            </a:r>
            <a:r>
              <a:rPr lang="uk-UA" sz="3600" b="1" dirty="0">
                <a:solidFill>
                  <a:srgbClr val="002060"/>
                </a:solidFill>
              </a:rPr>
              <a:t>-нижньощелепного суглобу </a:t>
            </a:r>
            <a:r>
              <a:rPr lang="en-US" sz="3600" b="1" dirty="0">
                <a:solidFill>
                  <a:srgbClr val="002060"/>
                </a:solidFill>
              </a:rPr>
              <a:t>JV</a:t>
            </a:r>
            <a:r>
              <a:rPr lang="uk-UA" sz="3600" b="1" dirty="0">
                <a:solidFill>
                  <a:srgbClr val="002060"/>
                </a:solidFill>
              </a:rPr>
              <a:t>А (</a:t>
            </a:r>
            <a:r>
              <a:rPr lang="en-US" sz="3600" b="1" dirty="0">
                <a:solidFill>
                  <a:srgbClr val="002060"/>
                </a:solidFill>
              </a:rPr>
              <a:t>Joint Vibration Analysis)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56DD3679-97F1-46D2-B906-8746BEC545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5543" y="2198914"/>
            <a:ext cx="10243457" cy="1191306"/>
          </a:xfrm>
        </p:spPr>
        <p:txBody>
          <a:bodyPr>
            <a:normAutofit/>
          </a:bodyPr>
          <a:lstStyle/>
          <a:p>
            <a:pPr algn="just"/>
            <a:r>
              <a:rPr lang="uk-UA" dirty="0">
                <a:solidFill>
                  <a:srgbClr val="002060"/>
                </a:solidFill>
              </a:rPr>
              <a:t>JVА - додатковий метод оцінки структурного та функціонально стану СНЩС, що ґрунтується на записі та аналізі звукових коливань, які виникають під час рухів суглобу.</a:t>
            </a:r>
          </a:p>
        </p:txBody>
      </p:sp>
      <p:pic>
        <p:nvPicPr>
          <p:cNvPr id="1026" name="Picture 2" descr="http://konspekta.net/wikipagecomua/baza1/974972611185.files/image029.jpg">
            <a:extLst>
              <a:ext uri="{FF2B5EF4-FFF2-40B4-BE49-F238E27FC236}">
                <a16:creationId xmlns:a16="http://schemas.microsoft.com/office/drawing/2014/main" xmlns="" id="{77643A53-4D9D-4C31-ACE9-001718E4B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9107" y="3429000"/>
            <a:ext cx="1638300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D82B4A5D-4FF9-4B33-BBD2-988E65CCF6C8}"/>
              </a:ext>
            </a:extLst>
          </p:cNvPr>
          <p:cNvSpPr/>
          <p:nvPr/>
        </p:nvSpPr>
        <p:spPr>
          <a:xfrm>
            <a:off x="805543" y="5779634"/>
            <a:ext cx="8763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002060"/>
                </a:solidFill>
              </a:rPr>
              <a:t>Загальний вигляд апарату </a:t>
            </a:r>
            <a:r>
              <a:rPr lang="uk-UA" dirty="0" err="1">
                <a:solidFill>
                  <a:srgbClr val="002060"/>
                </a:solidFill>
              </a:rPr>
              <a:t>BioJVA</a:t>
            </a:r>
            <a:r>
              <a:rPr lang="uk-UA" dirty="0">
                <a:solidFill>
                  <a:srgbClr val="002060"/>
                </a:solidFill>
              </a:rPr>
              <a:t> та графічний запис звукових коливань СНЩС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86A9671-0778-4C09-8908-84F1196428B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2937" y="3305855"/>
            <a:ext cx="450532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0056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5620CB8-88D2-4830-88BF-D13DCE49767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618" y="771525"/>
            <a:ext cx="3449781" cy="265747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A8D780C-0698-4713-BC54-D21B6F0721D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2173" y="2775879"/>
            <a:ext cx="3449782" cy="2959676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56B1F4F1-7A30-40B8-A39D-611F0F7D0036}"/>
              </a:ext>
            </a:extLst>
          </p:cNvPr>
          <p:cNvSpPr/>
          <p:nvPr/>
        </p:nvSpPr>
        <p:spPr>
          <a:xfrm>
            <a:off x="621846" y="154393"/>
            <a:ext cx="35662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Механічний</a:t>
            </a:r>
            <a:r>
              <a:rPr lang="uk-UA" sz="2800" dirty="0"/>
              <a:t> </a:t>
            </a:r>
            <a:r>
              <a:rPr lang="uk-UA" sz="2800" dirty="0" err="1">
                <a:solidFill>
                  <a:srgbClr val="002060"/>
                </a:solidFill>
              </a:rPr>
              <a:t>аксіограф</a:t>
            </a:r>
            <a:endParaRPr lang="uk-UA" sz="2800" dirty="0">
              <a:solidFill>
                <a:srgbClr val="002060"/>
              </a:solidFill>
            </a:endParaRPr>
          </a:p>
        </p:txBody>
      </p:sp>
      <p:pic>
        <p:nvPicPr>
          <p:cNvPr id="2050" name="Picture 2" descr="https://studfile.net/html/2706/380/html_QPP9XXycLi.ftFy/img-Ace_6u.png">
            <a:extLst>
              <a:ext uri="{FF2B5EF4-FFF2-40B4-BE49-F238E27FC236}">
                <a16:creationId xmlns:a16="http://schemas.microsoft.com/office/drawing/2014/main" xmlns="" id="{3F5D84EF-719D-467F-A6EE-7420EC8761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3795" y="677613"/>
            <a:ext cx="3782292" cy="3098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xmlns="" id="{FC09995D-42EB-4AA8-A7A1-3F60689B092E}"/>
              </a:ext>
            </a:extLst>
          </p:cNvPr>
          <p:cNvSpPr/>
          <p:nvPr/>
        </p:nvSpPr>
        <p:spPr>
          <a:xfrm>
            <a:off x="5410079" y="4255717"/>
            <a:ext cx="6781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>
                <a:solidFill>
                  <a:srgbClr val="002060"/>
                </a:solidFill>
                <a:latin typeface="Arial" panose="020B0604020202020204" pitchFamily="34" charset="0"/>
              </a:rPr>
              <a:t>Електронний </a:t>
            </a:r>
            <a:r>
              <a:rPr lang="uk-UA" sz="2400" dirty="0" err="1">
                <a:solidFill>
                  <a:srgbClr val="002060"/>
                </a:solidFill>
                <a:latin typeface="Arial" panose="020B0604020202020204" pitchFamily="34" charset="0"/>
              </a:rPr>
              <a:t>аксіограф</a:t>
            </a:r>
            <a:r>
              <a:rPr lang="uk-UA" sz="2400" dirty="0">
                <a:solidFill>
                  <a:srgbClr val="002060"/>
                </a:solidFill>
                <a:latin typeface="Arial" panose="020B0604020202020204" pitchFamily="34" charset="0"/>
              </a:rPr>
              <a:t> (система </a:t>
            </a: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AXIOQUICK)</a:t>
            </a:r>
            <a:endParaRPr lang="uk-UA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1062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9D30E863-F962-46C6-96FD-29B1B8023B83}"/>
              </a:ext>
            </a:extLst>
          </p:cNvPr>
          <p:cNvSpPr/>
          <p:nvPr/>
        </p:nvSpPr>
        <p:spPr>
          <a:xfrm>
            <a:off x="1768434" y="154770"/>
            <a:ext cx="90340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sz="4000" dirty="0">
                <a:solidFill>
                  <a:srgbClr val="002060"/>
                </a:solidFill>
              </a:rPr>
              <a:t>Вивчення діагностичних моделей щелеп</a:t>
            </a:r>
            <a:endParaRPr lang="uk-UA" sz="4000" dirty="0">
              <a:solidFill>
                <a:srgbClr val="00206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25BE98E-515D-4E54-9BA9-17E8DE97C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5691" y="862656"/>
            <a:ext cx="6520617" cy="524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33141110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262</TotalTime>
  <Words>106</Words>
  <Application>Microsoft Office PowerPoint</Application>
  <PresentationFormat>Произвольный</PresentationFormat>
  <Paragraphs>29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Галерея</vt:lpstr>
      <vt:lpstr>«методи обстеження в клініці ортопедичної стоматології»</vt:lpstr>
      <vt:lpstr>Слайд 2</vt:lpstr>
      <vt:lpstr>Додаткові методи обстеження.   Мета цих досліджень - встановлення і підтвердження остаточного діагнозу.</vt:lpstr>
      <vt:lpstr>Аналіз звукових коливань скронево-нижньощелепного суглобу JVА (Joint Vibration Analysis)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«Сучасні методи обстеження в клініці ортопедичної стоматології»</dc:title>
  <dc:creator>user</dc:creator>
  <cp:lastModifiedBy>user</cp:lastModifiedBy>
  <cp:revision>20</cp:revision>
  <dcterms:created xsi:type="dcterms:W3CDTF">2021-04-27T22:51:04Z</dcterms:created>
  <dcterms:modified xsi:type="dcterms:W3CDTF">2022-05-24T19:32:59Z</dcterms:modified>
</cp:coreProperties>
</file>