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1" r:id="rId4"/>
    <p:sldId id="262" r:id="rId5"/>
    <p:sldId id="258" r:id="rId6"/>
    <p:sldId id="259" r:id="rId7"/>
    <p:sldId id="260"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67" d="100"/>
          <a:sy n="67" d="100"/>
        </p:scale>
        <p:origin x="78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882E5B-8C68-4428-9140-F6E43651219E}" type="doc">
      <dgm:prSet loTypeId="urn:microsoft.com/office/officeart/2005/8/layout/vList2" loCatId="list" qsTypeId="urn:microsoft.com/office/officeart/2005/8/quickstyle/3d1" qsCatId="3D" csTypeId="urn:microsoft.com/office/officeart/2005/8/colors/colorful5" csCatId="colorful" phldr="1"/>
      <dgm:spPr/>
      <dgm:t>
        <a:bodyPr/>
        <a:lstStyle/>
        <a:p>
          <a:endParaRPr lang="uk-UA"/>
        </a:p>
      </dgm:t>
    </dgm:pt>
    <dgm:pt modelId="{CF31F112-C36B-49B8-810D-390F8CC7B217}">
      <dgm:prSet phldrT="[Текст]"/>
      <dgm:spPr/>
      <dgm:t>
        <a:bodyPr/>
        <a:lstStyle/>
        <a:p>
          <a:r>
            <a:rPr lang="uk-UA" dirty="0" err="1" smtClean="0">
              <a:latin typeface="Batang" panose="02030600000101010101" pitchFamily="18" charset="-127"/>
              <a:ea typeface="Batang" panose="02030600000101010101" pitchFamily="18" charset="-127"/>
            </a:rPr>
            <a:t>to</a:t>
          </a:r>
          <a:r>
            <a:rPr lang="uk-UA" dirty="0" smtClean="0">
              <a:latin typeface="Batang" panose="02030600000101010101" pitchFamily="18" charset="-127"/>
              <a:ea typeface="Batang" panose="02030600000101010101" pitchFamily="18" charset="-127"/>
            </a:rPr>
            <a:t> </a:t>
          </a:r>
          <a:r>
            <a:rPr lang="en-US" dirty="0" smtClean="0">
              <a:latin typeface="Batang" panose="02030600000101010101" pitchFamily="18" charset="-127"/>
              <a:ea typeface="Batang" panose="02030600000101010101" pitchFamily="18" charset="-127"/>
            </a:rPr>
            <a:t>develop </a:t>
          </a:r>
          <a:r>
            <a:rPr lang="uk-UA" dirty="0" err="1" smtClean="0">
              <a:latin typeface="Batang" panose="02030600000101010101" pitchFamily="18" charset="-127"/>
              <a:ea typeface="Batang" panose="02030600000101010101" pitchFamily="18" charset="-127"/>
            </a:rPr>
            <a:t>students</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skills</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of</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meaningful</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consistent</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and</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evidence-based</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thinking</a:t>
          </a:r>
          <a:r>
            <a:rPr lang="en-GB" dirty="0" smtClean="0">
              <a:latin typeface="Batang" panose="02030600000101010101" pitchFamily="18" charset="-127"/>
              <a:ea typeface="Batang" panose="02030600000101010101" pitchFamily="18" charset="-127"/>
            </a:rPr>
            <a:t>;</a:t>
          </a:r>
          <a:endParaRPr lang="uk-UA" dirty="0">
            <a:latin typeface="Batang" panose="02030600000101010101" pitchFamily="18" charset="-127"/>
            <a:ea typeface="Batang" panose="02030600000101010101" pitchFamily="18" charset="-127"/>
          </a:endParaRPr>
        </a:p>
      </dgm:t>
    </dgm:pt>
    <dgm:pt modelId="{A3544B2A-FF9B-4C98-8A9D-E8C0994521AE}" type="parTrans" cxnId="{085EC916-09A2-4CE7-BC52-F897652FD5D1}">
      <dgm:prSet/>
      <dgm:spPr/>
      <dgm:t>
        <a:bodyPr/>
        <a:lstStyle/>
        <a:p>
          <a:endParaRPr lang="uk-UA"/>
        </a:p>
      </dgm:t>
    </dgm:pt>
    <dgm:pt modelId="{1AC6EBE1-605B-42EC-AA59-B1BACD95CE0F}" type="sibTrans" cxnId="{085EC916-09A2-4CE7-BC52-F897652FD5D1}">
      <dgm:prSet/>
      <dgm:spPr/>
      <dgm:t>
        <a:bodyPr/>
        <a:lstStyle/>
        <a:p>
          <a:endParaRPr lang="uk-UA"/>
        </a:p>
      </dgm:t>
    </dgm:pt>
    <dgm:pt modelId="{370B79C5-AA1F-4812-99C2-04E473B50873}">
      <dgm:prSet phldrT="[Текст]" phldr="1"/>
      <dgm:spPr/>
      <dgm:t>
        <a:bodyPr/>
        <a:lstStyle/>
        <a:p>
          <a:endParaRPr lang="uk-UA" dirty="0"/>
        </a:p>
      </dgm:t>
    </dgm:pt>
    <dgm:pt modelId="{7508D457-440C-4412-9E30-3C07E8AAEC40}" type="parTrans" cxnId="{C0BDE8F9-E4A1-4DEA-AF95-47410C395533}">
      <dgm:prSet/>
      <dgm:spPr/>
      <dgm:t>
        <a:bodyPr/>
        <a:lstStyle/>
        <a:p>
          <a:endParaRPr lang="uk-UA"/>
        </a:p>
      </dgm:t>
    </dgm:pt>
    <dgm:pt modelId="{0A4EA8F0-FAA6-4DBE-96C6-FC62F7A119BB}" type="sibTrans" cxnId="{C0BDE8F9-E4A1-4DEA-AF95-47410C395533}">
      <dgm:prSet/>
      <dgm:spPr/>
      <dgm:t>
        <a:bodyPr/>
        <a:lstStyle/>
        <a:p>
          <a:endParaRPr lang="uk-UA"/>
        </a:p>
      </dgm:t>
    </dgm:pt>
    <dgm:pt modelId="{FDFFCA7F-1511-4A4E-8F5A-DE4347D74F6A}">
      <dgm:prSet phldrT="[Текст]"/>
      <dgm:spPr/>
      <dgm:t>
        <a:bodyPr/>
        <a:lstStyle/>
        <a:p>
          <a:r>
            <a:rPr lang="en-GB" dirty="0" smtClean="0">
              <a:latin typeface="Batang" panose="02030600000101010101" pitchFamily="18" charset="-127"/>
              <a:ea typeface="Batang" panose="02030600000101010101" pitchFamily="18" charset="-127"/>
            </a:rPr>
            <a:t>to form the skills of independent and creative thinking;</a:t>
          </a:r>
          <a:endParaRPr lang="uk-UA" dirty="0">
            <a:latin typeface="Batang" panose="02030600000101010101" pitchFamily="18" charset="-127"/>
            <a:ea typeface="Batang" panose="02030600000101010101" pitchFamily="18" charset="-127"/>
          </a:endParaRPr>
        </a:p>
      </dgm:t>
    </dgm:pt>
    <dgm:pt modelId="{4DD1072B-F0CB-4ED9-9D3E-7DEB66A06917}" type="parTrans" cxnId="{FC12C28D-827E-4874-9560-B887A711C760}">
      <dgm:prSet/>
      <dgm:spPr/>
      <dgm:t>
        <a:bodyPr/>
        <a:lstStyle/>
        <a:p>
          <a:endParaRPr lang="uk-UA"/>
        </a:p>
      </dgm:t>
    </dgm:pt>
    <dgm:pt modelId="{C24209EA-309E-4B14-B509-061D249A0DF0}" type="sibTrans" cxnId="{FC12C28D-827E-4874-9560-B887A711C760}">
      <dgm:prSet/>
      <dgm:spPr/>
      <dgm:t>
        <a:bodyPr/>
        <a:lstStyle/>
        <a:p>
          <a:endParaRPr lang="uk-UA"/>
        </a:p>
      </dgm:t>
    </dgm:pt>
    <dgm:pt modelId="{1FB89521-C371-4250-B9E1-2DFA886F84ED}">
      <dgm:prSet phldrT="[Текст]" phldr="1"/>
      <dgm:spPr/>
      <dgm:t>
        <a:bodyPr/>
        <a:lstStyle/>
        <a:p>
          <a:endParaRPr lang="uk-UA"/>
        </a:p>
      </dgm:t>
    </dgm:pt>
    <dgm:pt modelId="{681B6767-2A7E-4DFC-BA42-32567792CCB1}" type="parTrans" cxnId="{D02FBF43-5599-4EA4-9D63-4957081D6070}">
      <dgm:prSet/>
      <dgm:spPr/>
      <dgm:t>
        <a:bodyPr/>
        <a:lstStyle/>
        <a:p>
          <a:endParaRPr lang="uk-UA"/>
        </a:p>
      </dgm:t>
    </dgm:pt>
    <dgm:pt modelId="{9311677B-2262-4254-A84B-B66724BC735D}" type="sibTrans" cxnId="{D02FBF43-5599-4EA4-9D63-4957081D6070}">
      <dgm:prSet/>
      <dgm:spPr/>
      <dgm:t>
        <a:bodyPr/>
        <a:lstStyle/>
        <a:p>
          <a:endParaRPr lang="uk-UA"/>
        </a:p>
      </dgm:t>
    </dgm:pt>
    <dgm:pt modelId="{272097F4-1D8B-4E77-9520-282D3454414D}">
      <dgm:prSet/>
      <dgm:spPr/>
      <dgm:t>
        <a:bodyPr/>
        <a:lstStyle/>
        <a:p>
          <a:r>
            <a:rPr lang="en-GB" dirty="0" smtClean="0">
              <a:latin typeface="Batang" panose="02030600000101010101" pitchFamily="18" charset="-127"/>
              <a:ea typeface="Batang" panose="02030600000101010101" pitchFamily="18" charset="-127"/>
            </a:rPr>
            <a:t>to create dialectical thinking in order to raise the future physicians cultural level;</a:t>
          </a:r>
          <a:endParaRPr lang="uk-UA" dirty="0">
            <a:latin typeface="Batang" panose="02030600000101010101" pitchFamily="18" charset="-127"/>
            <a:ea typeface="Batang" panose="02030600000101010101" pitchFamily="18" charset="-127"/>
          </a:endParaRPr>
        </a:p>
      </dgm:t>
    </dgm:pt>
    <dgm:pt modelId="{E1BCB936-0D79-4C75-930F-5966DF76D08E}" type="parTrans" cxnId="{C13B8A3A-8E13-4E5F-B1DD-699AB2F6AF31}">
      <dgm:prSet/>
      <dgm:spPr/>
      <dgm:t>
        <a:bodyPr/>
        <a:lstStyle/>
        <a:p>
          <a:endParaRPr lang="uk-UA"/>
        </a:p>
      </dgm:t>
    </dgm:pt>
    <dgm:pt modelId="{D89A2CB1-1CBE-4673-AF74-ACFD88992A9C}" type="sibTrans" cxnId="{C13B8A3A-8E13-4E5F-B1DD-699AB2F6AF31}">
      <dgm:prSet/>
      <dgm:spPr/>
      <dgm:t>
        <a:bodyPr/>
        <a:lstStyle/>
        <a:p>
          <a:endParaRPr lang="uk-UA"/>
        </a:p>
      </dgm:t>
    </dgm:pt>
    <dgm:pt modelId="{CEEC6213-C745-4999-A875-C26FC4F4F0FF}">
      <dgm:prSet/>
      <dgm:spPr/>
      <dgm:t>
        <a:bodyPr/>
        <a:lstStyle/>
        <a:p>
          <a:r>
            <a:rPr lang="en-GB" dirty="0" smtClean="0">
              <a:latin typeface="Batang" panose="02030600000101010101" pitchFamily="18" charset="-127"/>
              <a:ea typeface="Batang" panose="02030600000101010101" pitchFamily="18" charset="-127"/>
            </a:rPr>
            <a:t>to explain the methodological principles of facts’ understanding</a:t>
          </a:r>
          <a:endParaRPr lang="uk-UA" dirty="0">
            <a:latin typeface="Batang" panose="02030600000101010101" pitchFamily="18" charset="-127"/>
            <a:ea typeface="Batang" panose="02030600000101010101" pitchFamily="18" charset="-127"/>
          </a:endParaRPr>
        </a:p>
      </dgm:t>
    </dgm:pt>
    <dgm:pt modelId="{8762861B-4AC2-42F7-AC9F-04D71EE00003}" type="parTrans" cxnId="{305F46B3-2AF3-430C-9174-0697CDDCE556}">
      <dgm:prSet/>
      <dgm:spPr/>
      <dgm:t>
        <a:bodyPr/>
        <a:lstStyle/>
        <a:p>
          <a:endParaRPr lang="uk-UA"/>
        </a:p>
      </dgm:t>
    </dgm:pt>
    <dgm:pt modelId="{1EE573E5-9AE7-4FCD-BF8D-C0B5D26BF750}" type="sibTrans" cxnId="{305F46B3-2AF3-430C-9174-0697CDDCE556}">
      <dgm:prSet/>
      <dgm:spPr/>
      <dgm:t>
        <a:bodyPr/>
        <a:lstStyle/>
        <a:p>
          <a:endParaRPr lang="uk-UA"/>
        </a:p>
      </dgm:t>
    </dgm:pt>
    <dgm:pt modelId="{87334775-B3B3-43C3-80CC-E45BB912A249}" type="pres">
      <dgm:prSet presAssocID="{76882E5B-8C68-4428-9140-F6E43651219E}" presName="linear" presStyleCnt="0">
        <dgm:presLayoutVars>
          <dgm:animLvl val="lvl"/>
          <dgm:resizeHandles val="exact"/>
        </dgm:presLayoutVars>
      </dgm:prSet>
      <dgm:spPr/>
      <dgm:t>
        <a:bodyPr/>
        <a:lstStyle/>
        <a:p>
          <a:endParaRPr lang="uk-UA"/>
        </a:p>
      </dgm:t>
    </dgm:pt>
    <dgm:pt modelId="{58C90E5D-1DBD-4FD1-B779-23A8D65F1672}" type="pres">
      <dgm:prSet presAssocID="{CF31F112-C36B-49B8-810D-390F8CC7B217}" presName="parentText" presStyleLbl="node1" presStyleIdx="0" presStyleCnt="4">
        <dgm:presLayoutVars>
          <dgm:chMax val="0"/>
          <dgm:bulletEnabled val="1"/>
        </dgm:presLayoutVars>
      </dgm:prSet>
      <dgm:spPr/>
      <dgm:t>
        <a:bodyPr/>
        <a:lstStyle/>
        <a:p>
          <a:endParaRPr lang="uk-UA"/>
        </a:p>
      </dgm:t>
    </dgm:pt>
    <dgm:pt modelId="{A01EB228-34FC-4E4B-835F-D0CD22B2CBAE}" type="pres">
      <dgm:prSet presAssocID="{CF31F112-C36B-49B8-810D-390F8CC7B217}" presName="childText" presStyleLbl="revTx" presStyleIdx="0" presStyleCnt="2">
        <dgm:presLayoutVars>
          <dgm:bulletEnabled val="1"/>
        </dgm:presLayoutVars>
      </dgm:prSet>
      <dgm:spPr/>
      <dgm:t>
        <a:bodyPr/>
        <a:lstStyle/>
        <a:p>
          <a:endParaRPr lang="uk-UA"/>
        </a:p>
      </dgm:t>
    </dgm:pt>
    <dgm:pt modelId="{426325A5-1684-484E-8C1A-05923BE3092C}" type="pres">
      <dgm:prSet presAssocID="{FDFFCA7F-1511-4A4E-8F5A-DE4347D74F6A}" presName="parentText" presStyleLbl="node1" presStyleIdx="1" presStyleCnt="4" custLinFactNeighborX="352" custLinFactNeighborY="-23488">
        <dgm:presLayoutVars>
          <dgm:chMax val="0"/>
          <dgm:bulletEnabled val="1"/>
        </dgm:presLayoutVars>
      </dgm:prSet>
      <dgm:spPr/>
      <dgm:t>
        <a:bodyPr/>
        <a:lstStyle/>
        <a:p>
          <a:endParaRPr lang="uk-UA"/>
        </a:p>
      </dgm:t>
    </dgm:pt>
    <dgm:pt modelId="{9E2BEEE4-A661-4F28-A7C0-4E4B9847AEF8}" type="pres">
      <dgm:prSet presAssocID="{FDFFCA7F-1511-4A4E-8F5A-DE4347D74F6A}" presName="childText" presStyleLbl="revTx" presStyleIdx="1" presStyleCnt="2">
        <dgm:presLayoutVars>
          <dgm:bulletEnabled val="1"/>
        </dgm:presLayoutVars>
      </dgm:prSet>
      <dgm:spPr/>
      <dgm:t>
        <a:bodyPr/>
        <a:lstStyle/>
        <a:p>
          <a:endParaRPr lang="uk-UA"/>
        </a:p>
      </dgm:t>
    </dgm:pt>
    <dgm:pt modelId="{BB170A85-B7C2-49C4-AA8F-E12E89D87E7C}" type="pres">
      <dgm:prSet presAssocID="{272097F4-1D8B-4E77-9520-282D3454414D}" presName="parentText" presStyleLbl="node1" presStyleIdx="2" presStyleCnt="4" custLinFactY="-22138" custLinFactNeighborX="-352" custLinFactNeighborY="-100000">
        <dgm:presLayoutVars>
          <dgm:chMax val="0"/>
          <dgm:bulletEnabled val="1"/>
        </dgm:presLayoutVars>
      </dgm:prSet>
      <dgm:spPr/>
      <dgm:t>
        <a:bodyPr/>
        <a:lstStyle/>
        <a:p>
          <a:endParaRPr lang="uk-UA"/>
        </a:p>
      </dgm:t>
    </dgm:pt>
    <dgm:pt modelId="{72BC0470-B4B7-4815-BBF5-2654D6DF75F3}" type="pres">
      <dgm:prSet presAssocID="{D89A2CB1-1CBE-4673-AF74-ACFD88992A9C}" presName="spacer" presStyleCnt="0"/>
      <dgm:spPr/>
    </dgm:pt>
    <dgm:pt modelId="{D11A5110-255C-485C-9FE0-A6110399CF40}" type="pres">
      <dgm:prSet presAssocID="{CEEC6213-C745-4999-A875-C26FC4F4F0FF}" presName="parentText" presStyleLbl="node1" presStyleIdx="3" presStyleCnt="4">
        <dgm:presLayoutVars>
          <dgm:chMax val="0"/>
          <dgm:bulletEnabled val="1"/>
        </dgm:presLayoutVars>
      </dgm:prSet>
      <dgm:spPr/>
      <dgm:t>
        <a:bodyPr/>
        <a:lstStyle/>
        <a:p>
          <a:endParaRPr lang="uk-UA"/>
        </a:p>
      </dgm:t>
    </dgm:pt>
  </dgm:ptLst>
  <dgm:cxnLst>
    <dgm:cxn modelId="{FC12C28D-827E-4874-9560-B887A711C760}" srcId="{76882E5B-8C68-4428-9140-F6E43651219E}" destId="{FDFFCA7F-1511-4A4E-8F5A-DE4347D74F6A}" srcOrd="1" destOrd="0" parTransId="{4DD1072B-F0CB-4ED9-9D3E-7DEB66A06917}" sibTransId="{C24209EA-309E-4B14-B509-061D249A0DF0}"/>
    <dgm:cxn modelId="{1576FF01-2557-4D5D-A1B3-EB8185B4E5EB}" type="presOf" srcId="{1FB89521-C371-4250-B9E1-2DFA886F84ED}" destId="{9E2BEEE4-A661-4F28-A7C0-4E4B9847AEF8}" srcOrd="0" destOrd="0" presId="urn:microsoft.com/office/officeart/2005/8/layout/vList2"/>
    <dgm:cxn modelId="{D02FBF43-5599-4EA4-9D63-4957081D6070}" srcId="{FDFFCA7F-1511-4A4E-8F5A-DE4347D74F6A}" destId="{1FB89521-C371-4250-B9E1-2DFA886F84ED}" srcOrd="0" destOrd="0" parTransId="{681B6767-2A7E-4DFC-BA42-32567792CCB1}" sibTransId="{9311677B-2262-4254-A84B-B66724BC735D}"/>
    <dgm:cxn modelId="{7A730092-C627-4A14-8A77-E6AB395BB934}" type="presOf" srcId="{CEEC6213-C745-4999-A875-C26FC4F4F0FF}" destId="{D11A5110-255C-485C-9FE0-A6110399CF40}" srcOrd="0" destOrd="0" presId="urn:microsoft.com/office/officeart/2005/8/layout/vList2"/>
    <dgm:cxn modelId="{085EC916-09A2-4CE7-BC52-F897652FD5D1}" srcId="{76882E5B-8C68-4428-9140-F6E43651219E}" destId="{CF31F112-C36B-49B8-810D-390F8CC7B217}" srcOrd="0" destOrd="0" parTransId="{A3544B2A-FF9B-4C98-8A9D-E8C0994521AE}" sibTransId="{1AC6EBE1-605B-42EC-AA59-B1BACD95CE0F}"/>
    <dgm:cxn modelId="{C13B8A3A-8E13-4E5F-B1DD-699AB2F6AF31}" srcId="{76882E5B-8C68-4428-9140-F6E43651219E}" destId="{272097F4-1D8B-4E77-9520-282D3454414D}" srcOrd="2" destOrd="0" parTransId="{E1BCB936-0D79-4C75-930F-5966DF76D08E}" sibTransId="{D89A2CB1-1CBE-4673-AF74-ACFD88992A9C}"/>
    <dgm:cxn modelId="{8B00D76B-6346-41A1-AC0C-5AFBF4259C93}" type="presOf" srcId="{FDFFCA7F-1511-4A4E-8F5A-DE4347D74F6A}" destId="{426325A5-1684-484E-8C1A-05923BE3092C}" srcOrd="0" destOrd="0" presId="urn:microsoft.com/office/officeart/2005/8/layout/vList2"/>
    <dgm:cxn modelId="{1FC7613D-69B4-4FB9-849E-A08507DD27CF}" type="presOf" srcId="{CF31F112-C36B-49B8-810D-390F8CC7B217}" destId="{58C90E5D-1DBD-4FD1-B779-23A8D65F1672}" srcOrd="0" destOrd="0" presId="urn:microsoft.com/office/officeart/2005/8/layout/vList2"/>
    <dgm:cxn modelId="{4917292E-D7E8-495F-BD68-ED1543CB8AB4}" type="presOf" srcId="{272097F4-1D8B-4E77-9520-282D3454414D}" destId="{BB170A85-B7C2-49C4-AA8F-E12E89D87E7C}" srcOrd="0" destOrd="0" presId="urn:microsoft.com/office/officeart/2005/8/layout/vList2"/>
    <dgm:cxn modelId="{305F46B3-2AF3-430C-9174-0697CDDCE556}" srcId="{76882E5B-8C68-4428-9140-F6E43651219E}" destId="{CEEC6213-C745-4999-A875-C26FC4F4F0FF}" srcOrd="3" destOrd="0" parTransId="{8762861B-4AC2-42F7-AC9F-04D71EE00003}" sibTransId="{1EE573E5-9AE7-4FCD-BF8D-C0B5D26BF750}"/>
    <dgm:cxn modelId="{31BD9C70-7194-43B6-A2E6-8F29224C78F7}" type="presOf" srcId="{370B79C5-AA1F-4812-99C2-04E473B50873}" destId="{A01EB228-34FC-4E4B-835F-D0CD22B2CBAE}" srcOrd="0" destOrd="0" presId="urn:microsoft.com/office/officeart/2005/8/layout/vList2"/>
    <dgm:cxn modelId="{C0BDE8F9-E4A1-4DEA-AF95-47410C395533}" srcId="{CF31F112-C36B-49B8-810D-390F8CC7B217}" destId="{370B79C5-AA1F-4812-99C2-04E473B50873}" srcOrd="0" destOrd="0" parTransId="{7508D457-440C-4412-9E30-3C07E8AAEC40}" sibTransId="{0A4EA8F0-FAA6-4DBE-96C6-FC62F7A119BB}"/>
    <dgm:cxn modelId="{68A7184E-DCA6-4FB6-9B4B-C196A4504E77}" type="presOf" srcId="{76882E5B-8C68-4428-9140-F6E43651219E}" destId="{87334775-B3B3-43C3-80CC-E45BB912A249}" srcOrd="0" destOrd="0" presId="urn:microsoft.com/office/officeart/2005/8/layout/vList2"/>
    <dgm:cxn modelId="{4386C8B5-1B26-43CF-ABD9-1EBF1321A7B9}" type="presParOf" srcId="{87334775-B3B3-43C3-80CC-E45BB912A249}" destId="{58C90E5D-1DBD-4FD1-B779-23A8D65F1672}" srcOrd="0" destOrd="0" presId="urn:microsoft.com/office/officeart/2005/8/layout/vList2"/>
    <dgm:cxn modelId="{7B106A4D-53AF-4F2D-AA6C-5BFC7FB1485B}" type="presParOf" srcId="{87334775-B3B3-43C3-80CC-E45BB912A249}" destId="{A01EB228-34FC-4E4B-835F-D0CD22B2CBAE}" srcOrd="1" destOrd="0" presId="urn:microsoft.com/office/officeart/2005/8/layout/vList2"/>
    <dgm:cxn modelId="{9683DBFC-BF78-49F7-AFA6-D511F63D92E9}" type="presParOf" srcId="{87334775-B3B3-43C3-80CC-E45BB912A249}" destId="{426325A5-1684-484E-8C1A-05923BE3092C}" srcOrd="2" destOrd="0" presId="urn:microsoft.com/office/officeart/2005/8/layout/vList2"/>
    <dgm:cxn modelId="{8AC68B37-C944-49A0-9F19-7E45DB5454C3}" type="presParOf" srcId="{87334775-B3B3-43C3-80CC-E45BB912A249}" destId="{9E2BEEE4-A661-4F28-A7C0-4E4B9847AEF8}" srcOrd="3" destOrd="0" presId="urn:microsoft.com/office/officeart/2005/8/layout/vList2"/>
    <dgm:cxn modelId="{A2373473-C48D-4F33-BD47-12239E504530}" type="presParOf" srcId="{87334775-B3B3-43C3-80CC-E45BB912A249}" destId="{BB170A85-B7C2-49C4-AA8F-E12E89D87E7C}" srcOrd="4" destOrd="0" presId="urn:microsoft.com/office/officeart/2005/8/layout/vList2"/>
    <dgm:cxn modelId="{39013801-EC66-4E79-88D1-7250423A7787}" type="presParOf" srcId="{87334775-B3B3-43C3-80CC-E45BB912A249}" destId="{72BC0470-B4B7-4815-BBF5-2654D6DF75F3}" srcOrd="5" destOrd="0" presId="urn:microsoft.com/office/officeart/2005/8/layout/vList2"/>
    <dgm:cxn modelId="{10890E52-95A6-4575-B8FA-AA206F3809A5}" type="presParOf" srcId="{87334775-B3B3-43C3-80CC-E45BB912A249}" destId="{D11A5110-255C-485C-9FE0-A6110399CF4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uk-UA" smtClean="0"/>
              <a:t>Зразок заголовка</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idx="1"/>
          </p:nvPr>
        </p:nvSpPr>
        <p:spPr/>
        <p:txBody>
          <a:bodyPr anchor="ct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uk-UA" smtClean="0"/>
              <a:t>Зразок заголовка</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uk-UA" smtClean="0"/>
              <a:t>Зразок заголовка</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smtClean="0"/>
              <a:t>Зразок заголовка</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uk-UA" smtClean="0"/>
              <a:t>Зразок заголовка</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uk-UA" smtClean="0"/>
              <a:t>Зразок заголовка</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uk-UA" smtClean="0"/>
              <a:t>Зразок заголовка</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Зразок тексту</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uk-UA" smtClean="0"/>
              <a:t>Зразок заголовка</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uk-UA" smtClean="0"/>
              <a:t>Зразок тексту</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uk-UA" smtClean="0"/>
              <a:t>Зразок заголовка</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uk-UA" smtClean="0"/>
              <a:t>Зразок тексту</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uk-UA" smtClean="0"/>
              <a:t>Зразок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uk-UA" smtClean="0"/>
              <a:t>Зразок заголовка</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5/13/2021</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99676" y="394231"/>
            <a:ext cx="6944262" cy="2616199"/>
          </a:xfrm>
        </p:spPr>
        <p:txBody>
          <a:bodyPr>
            <a:normAutofit fontScale="90000"/>
          </a:bodyPr>
          <a:lstStyle/>
          <a:p>
            <a:r>
              <a:rPr lang="en-US" sz="2200" b="1" dirty="0">
                <a:latin typeface="Batang" panose="02030600000101010101" pitchFamily="18" charset="-127"/>
                <a:ea typeface="Batang" panose="02030600000101010101" pitchFamily="18" charset="-127"/>
              </a:rPr>
              <a:t>Ministry of Education and Science of Ukraine Ministry of Health of Ukraine</a:t>
            </a:r>
            <a:br>
              <a:rPr lang="en-US" sz="2200" b="1" dirty="0">
                <a:latin typeface="Batang" panose="02030600000101010101" pitchFamily="18" charset="-127"/>
                <a:ea typeface="Batang" panose="02030600000101010101" pitchFamily="18" charset="-127"/>
              </a:rPr>
            </a:br>
            <a:r>
              <a:rPr lang="en-US" sz="2200" b="1" dirty="0">
                <a:latin typeface="Batang" panose="02030600000101010101" pitchFamily="18" charset="-127"/>
                <a:ea typeface="Batang" panose="02030600000101010101" pitchFamily="18" charset="-127"/>
              </a:rPr>
              <a:t> NATIONAL PIROGOV MEMORIAL MEDICAL UNIVERSITY, VINNYTSYA </a:t>
            </a:r>
            <a:r>
              <a:rPr lang="ru-RU" sz="2200" dirty="0">
                <a:latin typeface="Batang" panose="02030600000101010101" pitchFamily="18" charset="-127"/>
                <a:ea typeface="Batang" panose="02030600000101010101" pitchFamily="18" charset="-127"/>
              </a:rPr>
              <a:t/>
            </a:r>
            <a:br>
              <a:rPr lang="ru-RU" sz="2200" dirty="0">
                <a:latin typeface="Batang" panose="02030600000101010101" pitchFamily="18" charset="-127"/>
                <a:ea typeface="Batang" panose="02030600000101010101" pitchFamily="18" charset="-127"/>
              </a:rPr>
            </a:br>
            <a:r>
              <a:rPr lang="en-US" sz="2200" b="1" dirty="0">
                <a:latin typeface="Batang" panose="02030600000101010101" pitchFamily="18" charset="-127"/>
                <a:ea typeface="Batang" panose="02030600000101010101" pitchFamily="18" charset="-127"/>
              </a:rPr>
              <a:t>Department of Philosophy and Social Sciences </a:t>
            </a:r>
            <a:r>
              <a:rPr lang="ru-RU" sz="6600" dirty="0"/>
              <a:t>​</a:t>
            </a:r>
            <a:br>
              <a:rPr lang="ru-RU" sz="6600" dirty="0"/>
            </a:br>
            <a:endParaRPr lang="uk-UA" dirty="0"/>
          </a:p>
        </p:txBody>
      </p:sp>
      <p:sp>
        <p:nvSpPr>
          <p:cNvPr id="3" name="Підзаголовок 2"/>
          <p:cNvSpPr>
            <a:spLocks noGrp="1"/>
          </p:cNvSpPr>
          <p:nvPr>
            <p:ph type="subTitle" idx="1"/>
          </p:nvPr>
        </p:nvSpPr>
        <p:spPr>
          <a:xfrm>
            <a:off x="1831978" y="2316163"/>
            <a:ext cx="8759822" cy="1388534"/>
          </a:xfrm>
        </p:spPr>
        <p:txBody>
          <a:bodyPr>
            <a:noAutofit/>
          </a:bodyPr>
          <a:lstStyle/>
          <a:p>
            <a:r>
              <a:rPr lang="en-US" sz="6000" b="1" dirty="0" smtClean="0">
                <a:latin typeface="Batang" panose="02030600000101010101" pitchFamily="18" charset="-127"/>
                <a:ea typeface="Batang" panose="02030600000101010101" pitchFamily="18" charset="-127"/>
              </a:rPr>
              <a:t>Logic. Formal Logic</a:t>
            </a:r>
          </a:p>
          <a:p>
            <a:r>
              <a:rPr lang="en-GB" sz="3200" b="1" dirty="0">
                <a:latin typeface="Batang" panose="02030600000101010101" pitchFamily="18" charset="-127"/>
                <a:ea typeface="Batang" panose="02030600000101010101" pitchFamily="18" charset="-127"/>
              </a:rPr>
              <a:t>THE ELECTIVE </a:t>
            </a:r>
            <a:r>
              <a:rPr lang="en-GB" sz="3200" b="1" dirty="0" smtClean="0">
                <a:latin typeface="Batang" panose="02030600000101010101" pitchFamily="18" charset="-127"/>
                <a:ea typeface="Batang" panose="02030600000101010101" pitchFamily="18" charset="-127"/>
              </a:rPr>
              <a:t>COURSE</a:t>
            </a:r>
            <a:r>
              <a:rPr lang="en-GB" sz="6000" b="1" dirty="0"/>
              <a:t> </a:t>
            </a:r>
            <a:endParaRPr lang="uk-UA" sz="6000" dirty="0"/>
          </a:p>
          <a:p>
            <a:r>
              <a:rPr lang="en-GB" sz="2000" dirty="0">
                <a:latin typeface="Batang" panose="02030600000101010101" pitchFamily="18" charset="-127"/>
                <a:ea typeface="Batang" panose="02030600000101010101" pitchFamily="18" charset="-127"/>
              </a:rPr>
              <a:t>training professionals of second </a:t>
            </a:r>
            <a:r>
              <a:rPr lang="en-GB" sz="2000" dirty="0" smtClean="0">
                <a:latin typeface="Batang" panose="02030600000101010101" pitchFamily="18" charset="-127"/>
                <a:ea typeface="Batang" panose="02030600000101010101" pitchFamily="18" charset="-127"/>
              </a:rPr>
              <a:t>level </a:t>
            </a:r>
            <a:r>
              <a:rPr lang="en-GB" sz="2000" dirty="0">
                <a:latin typeface="Batang" panose="02030600000101010101" pitchFamily="18" charset="-127"/>
                <a:ea typeface="Batang" panose="02030600000101010101" pitchFamily="18" charset="-127"/>
              </a:rPr>
              <a:t>of higher education</a:t>
            </a:r>
            <a:endParaRPr lang="uk-UA" sz="2000" dirty="0">
              <a:latin typeface="Batang" panose="02030600000101010101" pitchFamily="18" charset="-127"/>
              <a:ea typeface="Batang" panose="02030600000101010101" pitchFamily="18" charset="-127"/>
            </a:endParaRPr>
          </a:p>
          <a:p>
            <a:r>
              <a:rPr lang="en-GB" sz="2000" dirty="0">
                <a:latin typeface="Batang" panose="02030600000101010101" pitchFamily="18" charset="-127"/>
                <a:ea typeface="Batang" panose="02030600000101010101" pitchFamily="18" charset="-127"/>
              </a:rPr>
              <a:t>educational qualification «Master of Medicine»</a:t>
            </a:r>
            <a:r>
              <a:rPr lang="en-GB" sz="2800" dirty="0">
                <a:latin typeface="Batang" panose="02030600000101010101" pitchFamily="18" charset="-127"/>
                <a:ea typeface="Batang" panose="02030600000101010101" pitchFamily="18" charset="-127"/>
              </a:rPr>
              <a:t> </a:t>
            </a:r>
            <a:endParaRPr lang="uk-UA" sz="2800" dirty="0">
              <a:latin typeface="Batang" panose="02030600000101010101" pitchFamily="18" charset="-127"/>
              <a:ea typeface="Batang" panose="02030600000101010101" pitchFamily="18" charset="-127"/>
            </a:endParaRPr>
          </a:p>
          <a:p>
            <a:endParaRPr lang="uk-UA" sz="6000" b="1" dirty="0">
              <a:latin typeface="Batang" panose="02030600000101010101" pitchFamily="18" charset="-127"/>
              <a:ea typeface="Batang" panose="02030600000101010101" pitchFamily="18" charset="-127"/>
            </a:endParaRPr>
          </a:p>
        </p:txBody>
      </p:sp>
      <p:pic>
        <p:nvPicPr>
          <p:cNvPr id="4" name="Picture 2"/>
          <p:cNvPicPr>
            <a:picLocks noChangeAspect="1" noChangeArrowheads="1"/>
          </p:cNvPicPr>
          <p:nvPr/>
        </p:nvPicPr>
        <p:blipFill>
          <a:blip r:embed="rId2"/>
          <a:srcRect/>
          <a:stretch>
            <a:fillRect/>
          </a:stretch>
        </p:blipFill>
        <p:spPr bwMode="auto">
          <a:xfrm>
            <a:off x="9664600" y="394231"/>
            <a:ext cx="1276350" cy="1981200"/>
          </a:xfrm>
          <a:prstGeom prst="rect">
            <a:avLst/>
          </a:prstGeom>
          <a:noFill/>
          <a:ln w="9525">
            <a:noFill/>
            <a:miter lim="800000"/>
            <a:headEnd/>
            <a:tailEnd/>
          </a:ln>
        </p:spPr>
      </p:pic>
    </p:spTree>
    <p:extLst>
      <p:ext uri="{BB962C8B-B14F-4D97-AF65-F5344CB8AC3E}">
        <p14:creationId xmlns:p14="http://schemas.microsoft.com/office/powerpoint/2010/main" val="30967262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1473" y="2666999"/>
            <a:ext cx="10018713" cy="1752599"/>
          </a:xfrm>
        </p:spPr>
        <p:txBody>
          <a:bodyPr>
            <a:normAutofit fontScale="90000"/>
          </a:bodyPr>
          <a:lstStyle/>
          <a:p>
            <a:r>
              <a:rPr lang="en-US" b="1" dirty="0"/>
              <a:t>Logic</a:t>
            </a:r>
            <a:r>
              <a:rPr lang="en-US" dirty="0"/>
              <a:t> is the study of the principles and methods of reasoning. It explores how we distinguish between good (or sound) reasoning and bad (or unsound) reasoning. An instance of reasoning is called an argument or an inference. An argument consists of a set of statements called premises together with a statement called the conclusion, which is supposed to be supported by or derived from the premises. A good argument provides support for its conclusion, and a bad argument does not.</a:t>
            </a:r>
            <a:endParaRPr lang="uk-UA" dirty="0"/>
          </a:p>
        </p:txBody>
      </p:sp>
      <p:sp>
        <p:nvSpPr>
          <p:cNvPr id="3" name="Місце для вмісту 2"/>
          <p:cNvSpPr>
            <a:spLocks noGrp="1"/>
          </p:cNvSpPr>
          <p:nvPr>
            <p:ph idx="1"/>
          </p:nvPr>
        </p:nvSpPr>
        <p:spPr/>
        <p:txBody>
          <a:bodyPr/>
          <a:lstStyle/>
          <a:p>
            <a:endParaRPr lang="uk-UA"/>
          </a:p>
        </p:txBody>
      </p:sp>
    </p:spTree>
    <p:extLst>
      <p:ext uri="{BB962C8B-B14F-4D97-AF65-F5344CB8AC3E}">
        <p14:creationId xmlns:p14="http://schemas.microsoft.com/office/powerpoint/2010/main" val="25028095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16089" y="-185737"/>
            <a:ext cx="10018713" cy="1752599"/>
          </a:xfrm>
        </p:spPr>
        <p:txBody>
          <a:bodyPr/>
          <a:lstStyle/>
          <a:p>
            <a:r>
              <a:rPr lang="en-GB" b="1" dirty="0">
                <a:latin typeface="Batang" panose="02030600000101010101" pitchFamily="18" charset="-127"/>
                <a:ea typeface="Batang" panose="02030600000101010101" pitchFamily="18" charset="-127"/>
              </a:rPr>
              <a:t>Objectives:</a:t>
            </a:r>
            <a:endParaRPr lang="uk-UA" dirty="0">
              <a:latin typeface="Batang" panose="02030600000101010101" pitchFamily="18" charset="-127"/>
              <a:ea typeface="Batang" panose="02030600000101010101" pitchFamily="18" charset="-127"/>
            </a:endParaRPr>
          </a:p>
        </p:txBody>
      </p:sp>
      <p:sp>
        <p:nvSpPr>
          <p:cNvPr id="3" name="Місце для вмісту 2"/>
          <p:cNvSpPr>
            <a:spLocks noGrp="1"/>
          </p:cNvSpPr>
          <p:nvPr>
            <p:ph idx="1"/>
          </p:nvPr>
        </p:nvSpPr>
        <p:spPr>
          <a:xfrm>
            <a:off x="1612899" y="2252661"/>
            <a:ext cx="5445128" cy="3124201"/>
          </a:xfrm>
        </p:spPr>
        <p:txBody>
          <a:bodyPr>
            <a:noAutofit/>
          </a:bodyPr>
          <a:lstStyle/>
          <a:p>
            <a:r>
              <a:rPr lang="en-GB" sz="2800" dirty="0" smtClean="0">
                <a:latin typeface="Batang" panose="02030600000101010101" pitchFamily="18" charset="-127"/>
                <a:ea typeface="Batang" panose="02030600000101010101" pitchFamily="18" charset="-127"/>
              </a:rPr>
              <a:t>the </a:t>
            </a:r>
            <a:r>
              <a:rPr lang="en-GB" sz="2800" dirty="0">
                <a:latin typeface="Batang" panose="02030600000101010101" pitchFamily="18" charset="-127"/>
                <a:ea typeface="Batang" panose="02030600000101010101" pitchFamily="18" charset="-127"/>
              </a:rPr>
              <a:t>subject lays the foundations of knowledge of the rules of analytical reasoning, the use of laws and principles of correct thinking, forms the future specialist’s culture of thinking. The discipline explores a way to gain new knowledge in science, professional and everyday thinking.</a:t>
            </a:r>
            <a:endParaRPr lang="uk-UA" sz="2800" dirty="0">
              <a:latin typeface="Batang" panose="02030600000101010101" pitchFamily="18" charset="-127"/>
              <a:ea typeface="Batang" panose="02030600000101010101" pitchFamily="18" charset="-127"/>
            </a:endParaRPr>
          </a:p>
        </p:txBody>
      </p:sp>
      <p:pic>
        <p:nvPicPr>
          <p:cNvPr id="3074" name="Picture 2" descr="Energy of Inner Logic ⬇ Stock Photo, Image by © agsandrew #94468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285" y="192880"/>
            <a:ext cx="4314827" cy="32361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Logic Word Representing Common Sense And Words Stock Photo, Picture And  Royalty Free Image. Image 465069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4412" y="3621880"/>
            <a:ext cx="3909757" cy="31217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0582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hy Logic? by Martin Cothran | Memoria Press - The Classical Teach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6014" y="290664"/>
            <a:ext cx="6151740" cy="27962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949173" y="-435077"/>
            <a:ext cx="10018713" cy="1752599"/>
          </a:xfrm>
        </p:spPr>
        <p:txBody>
          <a:bodyPr/>
          <a:lstStyle/>
          <a:p>
            <a:r>
              <a:rPr lang="en-GB" b="1" dirty="0">
                <a:latin typeface="Batang" panose="02030600000101010101" pitchFamily="18" charset="-127"/>
                <a:ea typeface="Batang" panose="02030600000101010101" pitchFamily="18" charset="-127"/>
              </a:rPr>
              <a:t>Main tasks:</a:t>
            </a:r>
            <a:endParaRPr lang="uk-UA" dirty="0">
              <a:latin typeface="Batang" panose="02030600000101010101" pitchFamily="18" charset="-127"/>
              <a:ea typeface="Batang" panose="02030600000101010101" pitchFamily="18" charset="-127"/>
            </a:endParaRPr>
          </a:p>
        </p:txBody>
      </p:sp>
      <p:sp>
        <p:nvSpPr>
          <p:cNvPr id="3" name="Місце для вмісту 2"/>
          <p:cNvSpPr>
            <a:spLocks noGrp="1"/>
          </p:cNvSpPr>
          <p:nvPr>
            <p:ph idx="1"/>
          </p:nvPr>
        </p:nvSpPr>
        <p:spPr>
          <a:xfrm>
            <a:off x="1967315" y="3429000"/>
            <a:ext cx="9960439" cy="3124201"/>
          </a:xfrm>
        </p:spPr>
        <p:txBody>
          <a:bodyPr>
            <a:normAutofit fontScale="25000" lnSpcReduction="20000"/>
          </a:bodyPr>
          <a:lstStyle/>
          <a:p>
            <a:r>
              <a:rPr lang="en-US" sz="11200" dirty="0" smtClean="0">
                <a:latin typeface="Batang" panose="02030600000101010101" pitchFamily="18" charset="-127"/>
                <a:ea typeface="Batang" panose="02030600000101010101" pitchFamily="18" charset="-127"/>
              </a:rPr>
              <a:t>to </a:t>
            </a:r>
            <a:r>
              <a:rPr lang="en-GB" sz="11200" dirty="0" smtClean="0">
                <a:latin typeface="Batang" panose="02030600000101010101" pitchFamily="18" charset="-127"/>
                <a:ea typeface="Batang" panose="02030600000101010101" pitchFamily="18" charset="-127"/>
              </a:rPr>
              <a:t>teach </a:t>
            </a:r>
            <a:r>
              <a:rPr lang="en-GB" sz="11200" dirty="0">
                <a:latin typeface="Batang" panose="02030600000101010101" pitchFamily="18" charset="-127"/>
                <a:ea typeface="Batang" panose="02030600000101010101" pitchFamily="18" charset="-127"/>
              </a:rPr>
              <a:t>students effective means of constructing correct reasoning and means of finding the causes of logical errors and ways to eliminate them; </a:t>
            </a:r>
            <a:r>
              <a:rPr lang="en-GB" sz="11200" dirty="0" smtClean="0">
                <a:latin typeface="Batang" panose="02030600000101010101" pitchFamily="18" charset="-127"/>
                <a:ea typeface="Batang" panose="02030600000101010101" pitchFamily="18" charset="-127"/>
              </a:rPr>
              <a:t>to form </a:t>
            </a:r>
            <a:r>
              <a:rPr lang="en-GB" sz="11200" dirty="0">
                <a:latin typeface="Batang" panose="02030600000101010101" pitchFamily="18" charset="-127"/>
                <a:ea typeface="Batang" panose="02030600000101010101" pitchFamily="18" charset="-127"/>
              </a:rPr>
              <a:t>knowledge about forms of thinking and laws and </a:t>
            </a:r>
            <a:r>
              <a:rPr lang="en-GB" sz="11200" dirty="0" err="1">
                <a:latin typeface="Batang" panose="02030600000101010101" pitchFamily="18" charset="-127"/>
                <a:ea typeface="Batang" panose="02030600000101010101" pitchFamily="18" charset="-127"/>
              </a:rPr>
              <a:t>explan</a:t>
            </a:r>
            <a:r>
              <a:rPr lang="en-GB" sz="11200" dirty="0">
                <a:latin typeface="Batang" panose="02030600000101010101" pitchFamily="18" charset="-127"/>
                <a:ea typeface="Batang" panose="02030600000101010101" pitchFamily="18" charset="-127"/>
              </a:rPr>
              <a:t> their practical significance for the professional activity of the future specialist; </a:t>
            </a:r>
            <a:r>
              <a:rPr lang="en-GB" sz="11200" dirty="0" smtClean="0">
                <a:latin typeface="Batang" panose="02030600000101010101" pitchFamily="18" charset="-127"/>
                <a:ea typeface="Batang" panose="02030600000101010101" pitchFamily="18" charset="-127"/>
              </a:rPr>
              <a:t>to create </a:t>
            </a:r>
            <a:r>
              <a:rPr lang="en-GB" sz="11200" dirty="0">
                <a:latin typeface="Batang" panose="02030600000101010101" pitchFamily="18" charset="-127"/>
                <a:ea typeface="Batang" panose="02030600000101010101" pitchFamily="18" charset="-127"/>
              </a:rPr>
              <a:t>a proper theoretical basis for the young specialist’s outlook self-determination</a:t>
            </a:r>
            <a:r>
              <a:rPr lang="en-GB" sz="11200">
                <a:latin typeface="Batang" panose="02030600000101010101" pitchFamily="18" charset="-127"/>
                <a:ea typeface="Batang" panose="02030600000101010101" pitchFamily="18" charset="-127"/>
              </a:rPr>
              <a:t>; </a:t>
            </a:r>
            <a:r>
              <a:rPr lang="en-GB" sz="11200" smtClean="0">
                <a:latin typeface="Batang" panose="02030600000101010101" pitchFamily="18" charset="-127"/>
                <a:ea typeface="Batang" panose="02030600000101010101" pitchFamily="18" charset="-127"/>
              </a:rPr>
              <a:t>to involve </a:t>
            </a:r>
            <a:r>
              <a:rPr lang="en-GB" sz="11200" dirty="0">
                <a:latin typeface="Batang" panose="02030600000101010101" pitchFamily="18" charset="-127"/>
                <a:ea typeface="Batang" panose="02030600000101010101" pitchFamily="18" charset="-127"/>
              </a:rPr>
              <a:t>students in the mankind worldview and methodological culture accumulated throughout the history of existence.</a:t>
            </a:r>
            <a:endParaRPr lang="uk-UA" sz="11200" dirty="0">
              <a:latin typeface="Batang" panose="02030600000101010101" pitchFamily="18" charset="-127"/>
              <a:ea typeface="Batang" panose="02030600000101010101" pitchFamily="18" charset="-127"/>
            </a:endParaRPr>
          </a:p>
          <a:p>
            <a:endParaRPr lang="uk-UA" dirty="0"/>
          </a:p>
        </p:txBody>
      </p:sp>
      <p:pic>
        <p:nvPicPr>
          <p:cNvPr id="4100" name="Picture 4" descr="5 Reasons To Study Logic | A Philosopher's St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2696" y="781859"/>
            <a:ext cx="2305050" cy="23050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79972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70097" y="1304926"/>
            <a:ext cx="10018713" cy="1752599"/>
          </a:xfrm>
        </p:spPr>
        <p:txBody>
          <a:bodyPr>
            <a:normAutofit fontScale="90000"/>
          </a:bodyPr>
          <a:lstStyle/>
          <a:p>
            <a:r>
              <a:rPr lang="en-US" dirty="0">
                <a:latin typeface="Batang" panose="02030600000101010101" pitchFamily="18" charset="-127"/>
                <a:ea typeface="Batang" panose="02030600000101010101" pitchFamily="18" charset="-127"/>
              </a:rPr>
              <a:t>Logic as a discipline is a component of modern higher medical education. The subject is based on the study of fundamental disciplines by students.</a:t>
            </a:r>
            <a:r>
              <a:rPr lang="uk-UA" dirty="0">
                <a:latin typeface="Batang" panose="02030600000101010101" pitchFamily="18" charset="-127"/>
                <a:ea typeface="Batang" panose="02030600000101010101" pitchFamily="18" charset="-127"/>
              </a:rPr>
              <a:t/>
            </a:r>
            <a:br>
              <a:rPr lang="uk-UA" dirty="0">
                <a:latin typeface="Batang" panose="02030600000101010101" pitchFamily="18" charset="-127"/>
                <a:ea typeface="Batang" panose="02030600000101010101" pitchFamily="18" charset="-127"/>
              </a:rPr>
            </a:br>
            <a:r>
              <a:rPr lang="en-US" dirty="0">
                <a:latin typeface="Batang" panose="02030600000101010101" pitchFamily="18" charset="-127"/>
                <a:ea typeface="Batang" panose="02030600000101010101" pitchFamily="18" charset="-127"/>
              </a:rPr>
              <a:t>The subject forms logical thinking and skills of application of scientific methodology in professional activity.</a:t>
            </a:r>
            <a:r>
              <a:rPr lang="uk-UA" dirty="0">
                <a:latin typeface="Batang" panose="02030600000101010101" pitchFamily="18" charset="-127"/>
                <a:ea typeface="Batang" panose="02030600000101010101" pitchFamily="18" charset="-127"/>
              </a:rPr>
              <a:t/>
            </a:r>
            <a:br>
              <a:rPr lang="uk-UA" dirty="0">
                <a:latin typeface="Batang" panose="02030600000101010101" pitchFamily="18" charset="-127"/>
                <a:ea typeface="Batang" panose="02030600000101010101" pitchFamily="18" charset="-127"/>
              </a:rPr>
            </a:br>
            <a:endParaRPr lang="uk-UA" dirty="0">
              <a:latin typeface="Batang" panose="02030600000101010101" pitchFamily="18" charset="-127"/>
              <a:ea typeface="Batang" panose="02030600000101010101" pitchFamily="18" charset="-127"/>
            </a:endParaRPr>
          </a:p>
        </p:txBody>
      </p:sp>
      <p:pic>
        <p:nvPicPr>
          <p:cNvPr id="5" name="Місце для вмісту 4"/>
          <p:cNvPicPr>
            <a:picLocks noGrp="1" noChangeAspect="1"/>
          </p:cNvPicPr>
          <p:nvPr>
            <p:ph idx="1"/>
          </p:nvPr>
        </p:nvPicPr>
        <p:blipFill>
          <a:blip r:embed="rId2"/>
          <a:stretch>
            <a:fillRect/>
          </a:stretch>
        </p:blipFill>
        <p:spPr>
          <a:xfrm>
            <a:off x="1669087" y="3986211"/>
            <a:ext cx="4186408" cy="22859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ЭТИ ЛОГИЧЕСКИЕ ЗАГАДКИ ПРОВЕРЯТ ТВОИ ИНТЕЛЛЕКТ. Головоломки с подвохом"/>
          <p:cNvPicPr>
            <a:picLocks noChangeAspect="1" noChangeArrowheads="1"/>
          </p:cNvPicPr>
          <p:nvPr/>
        </p:nvPicPr>
        <p:blipFill rotWithShape="1">
          <a:blip r:embed="rId3">
            <a:extLst>
              <a:ext uri="{28A0092B-C50C-407E-A947-70E740481C1C}">
                <a14:useLocalDpi xmlns:a14="http://schemas.microsoft.com/office/drawing/2010/main" val="0"/>
              </a:ext>
            </a:extLst>
          </a:blip>
          <a:srcRect t="20833"/>
          <a:stretch/>
        </p:blipFill>
        <p:spPr bwMode="auto">
          <a:xfrm>
            <a:off x="6272120" y="3986211"/>
            <a:ext cx="5646830" cy="2514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4683427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4309" y="357187"/>
            <a:ext cx="10018713" cy="1752599"/>
          </a:xfrm>
        </p:spPr>
        <p:txBody>
          <a:bodyPr>
            <a:normAutofit fontScale="90000"/>
          </a:bodyPr>
          <a:lstStyle/>
          <a:p>
            <a:r>
              <a:rPr lang="en-GB" dirty="0">
                <a:latin typeface="Batang" panose="02030600000101010101" pitchFamily="18" charset="-127"/>
                <a:ea typeface="Batang" panose="02030600000101010101" pitchFamily="18" charset="-127"/>
              </a:rPr>
              <a:t>Studying the course is important for the following reasons:</a:t>
            </a:r>
            <a:r>
              <a:rPr lang="uk-UA" dirty="0"/>
              <a:t/>
            </a:r>
            <a:br>
              <a:rPr lang="uk-UA" dirty="0"/>
            </a:br>
            <a:endParaRPr lang="uk-UA" dirty="0"/>
          </a:p>
        </p:txBody>
      </p:sp>
      <p:sp>
        <p:nvSpPr>
          <p:cNvPr id="3" name="Місце для вмісту 2"/>
          <p:cNvSpPr>
            <a:spLocks noGrp="1"/>
          </p:cNvSpPr>
          <p:nvPr>
            <p:ph idx="1"/>
          </p:nvPr>
        </p:nvSpPr>
        <p:spPr>
          <a:xfrm>
            <a:off x="1269998" y="3209924"/>
            <a:ext cx="10018713" cy="3124201"/>
          </a:xfrm>
        </p:spPr>
        <p:txBody>
          <a:bodyPr>
            <a:normAutofit/>
          </a:bodyPr>
          <a:lstStyle/>
          <a:p>
            <a:pPr marL="0" indent="0">
              <a:buNone/>
            </a:pPr>
            <a:endParaRPr lang="uk-UA" dirty="0"/>
          </a:p>
        </p:txBody>
      </p:sp>
      <p:graphicFrame>
        <p:nvGraphicFramePr>
          <p:cNvPr id="4" name="Схема 3"/>
          <p:cNvGraphicFramePr/>
          <p:nvPr>
            <p:extLst>
              <p:ext uri="{D42A27DB-BD31-4B8C-83A1-F6EECF244321}">
                <p14:modId xmlns:p14="http://schemas.microsoft.com/office/powerpoint/2010/main" val="2362410225"/>
              </p:ext>
            </p:extLst>
          </p:nvPr>
        </p:nvGraphicFramePr>
        <p:xfrm>
          <a:off x="2732088"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406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dirty="0"/>
          </a:p>
        </p:txBody>
      </p:sp>
      <p:sp>
        <p:nvSpPr>
          <p:cNvPr id="3" name="Місце для вмісту 2"/>
          <p:cNvSpPr>
            <a:spLocks noGrp="1"/>
          </p:cNvSpPr>
          <p:nvPr>
            <p:ph idx="1"/>
          </p:nvPr>
        </p:nvSpPr>
        <p:spPr>
          <a:xfrm>
            <a:off x="1054098" y="185738"/>
            <a:ext cx="6273802" cy="6486524"/>
          </a:xfrm>
        </p:spPr>
        <p:txBody>
          <a:bodyPr>
            <a:normAutofit lnSpcReduction="10000"/>
          </a:bodyPr>
          <a:lstStyle/>
          <a:p>
            <a:pPr algn="ctr"/>
            <a:r>
              <a:rPr lang="en-US" sz="2800" dirty="0">
                <a:latin typeface="Batang" panose="02030600000101010101" pitchFamily="18" charset="-127"/>
                <a:ea typeface="Batang" panose="02030600000101010101" pitchFamily="18" charset="-127"/>
              </a:rPr>
              <a:t>While learning Logic, </a:t>
            </a:r>
            <a:r>
              <a:rPr lang="en-US" sz="2800" dirty="0" smtClean="0">
                <a:latin typeface="Batang" panose="02030600000101010101" pitchFamily="18" charset="-127"/>
                <a:ea typeface="Batang" panose="02030600000101010101" pitchFamily="18" charset="-127"/>
              </a:rPr>
              <a:t>you’ll </a:t>
            </a:r>
            <a:r>
              <a:rPr lang="en-US" sz="2800" dirty="0">
                <a:latin typeface="Batang" panose="02030600000101010101" pitchFamily="18" charset="-127"/>
                <a:ea typeface="Batang" panose="02030600000101010101" pitchFamily="18" charset="-127"/>
              </a:rPr>
              <a:t>achieve knowledge necessary for the successful assimilation of such social and humanitarian subjects as Philosophy, Hygiene and Ecology, Social Medicine, Public Health to provide further training of medical students. This process determines the integration of Logic with these subjects. It also determines the application of acquired knowledge, skills and abilities in the process of further education and professional activities.</a:t>
            </a:r>
            <a:endParaRPr lang="uk-UA" sz="2800" dirty="0">
              <a:latin typeface="Batang" panose="02030600000101010101" pitchFamily="18" charset="-127"/>
              <a:ea typeface="Batang" panose="02030600000101010101" pitchFamily="18" charset="-127"/>
            </a:endParaRPr>
          </a:p>
          <a:p>
            <a:endParaRPr lang="uk-UA" dirty="0"/>
          </a:p>
        </p:txBody>
      </p:sp>
      <p:pic>
        <p:nvPicPr>
          <p:cNvPr id="2052" name="Picture 4" descr="The Three Laws of Logic - Humanities Class [2021 Video] | Study.com"/>
          <p:cNvPicPr>
            <a:picLocks noChangeAspect="1" noChangeArrowheads="1"/>
          </p:cNvPicPr>
          <p:nvPr/>
        </p:nvPicPr>
        <p:blipFill rotWithShape="1">
          <a:blip r:embed="rId2">
            <a:extLst>
              <a:ext uri="{28A0092B-C50C-407E-A947-70E740481C1C}">
                <a14:useLocalDpi xmlns:a14="http://schemas.microsoft.com/office/drawing/2010/main" val="0"/>
              </a:ext>
            </a:extLst>
          </a:blip>
          <a:srcRect t="2928"/>
          <a:stretch/>
        </p:blipFill>
        <p:spPr bwMode="auto">
          <a:xfrm>
            <a:off x="7247111" y="483392"/>
            <a:ext cx="4686127" cy="25598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Symbolic Logic: Definition &amp; Examples - Video &amp; Lesson Transcript |  Study.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9628" y="3429000"/>
            <a:ext cx="5082372" cy="28575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024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аралакс">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TM03457496[[fn=Паралакс]]</Template>
  <TotalTime>223</TotalTime>
  <Words>393</Words>
  <Application>Microsoft Office PowerPoint</Application>
  <PresentationFormat>Широкий екран</PresentationFormat>
  <Paragraphs>17</Paragraphs>
  <Slides>7</Slides>
  <Notes>0</Notes>
  <HiddenSlides>0</HiddenSlides>
  <MMClips>0</MMClips>
  <ScaleCrop>false</ScaleCrop>
  <HeadingPairs>
    <vt:vector size="6" baseType="variant">
      <vt:variant>
        <vt:lpstr>Використані шрифти</vt:lpstr>
      </vt:variant>
      <vt:variant>
        <vt:i4>3</vt:i4>
      </vt:variant>
      <vt:variant>
        <vt:lpstr>Тема</vt:lpstr>
      </vt:variant>
      <vt:variant>
        <vt:i4>1</vt:i4>
      </vt:variant>
      <vt:variant>
        <vt:lpstr>Заголовки слайдів</vt:lpstr>
      </vt:variant>
      <vt:variant>
        <vt:i4>7</vt:i4>
      </vt:variant>
    </vt:vector>
  </HeadingPairs>
  <TitlesOfParts>
    <vt:vector size="11" baseType="lpstr">
      <vt:lpstr>Batang</vt:lpstr>
      <vt:lpstr>Arial</vt:lpstr>
      <vt:lpstr>Corbel</vt:lpstr>
      <vt:lpstr>Паралакс</vt:lpstr>
      <vt:lpstr>Ministry of Education and Science of Ukraine Ministry of Health of Ukraine  NATIONAL PIROGOV MEMORIAL MEDICAL UNIVERSITY, VINNYTSYA  Department of Philosophy and Social Sciences ​ </vt:lpstr>
      <vt:lpstr>Logic is the study of the principles and methods of reasoning. It explores how we distinguish between good (or sound) reasoning and bad (or unsound) reasoning. An instance of reasoning is called an argument or an inference. An argument consists of a set of statements called premises together with a statement called the conclusion, which is supposed to be supported by or derived from the premises. A good argument provides support for its conclusion, and a bad argument does not.</vt:lpstr>
      <vt:lpstr>Objectives:</vt:lpstr>
      <vt:lpstr>Main tasks:</vt:lpstr>
      <vt:lpstr>Logic as a discipline is a component of modern higher medical education. The subject is based on the study of fundamental disciplines by students. The subject forms logical thinking and skills of application of scientific methodology in professional activity. </vt:lpstr>
      <vt:lpstr>Studying the course is important for the following reasons: </vt:lpstr>
      <vt:lpstr>Презентація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Ministry of Education and Science of Ukraine Ministry of Health of Ukraine  NATIONAL PIROGOV MEMORIAL MEDICAL UNIVERSITY, VINNYTSYA  Department of Philosophy and Social Sciences</dc:title>
  <dc:creator>Мирослава Вікторівна Беднарчик</dc:creator>
  <cp:lastModifiedBy>Мирослава Вікторівна Беднарчик</cp:lastModifiedBy>
  <cp:revision>10</cp:revision>
  <dcterms:created xsi:type="dcterms:W3CDTF">2021-05-12T16:15:42Z</dcterms:created>
  <dcterms:modified xsi:type="dcterms:W3CDTF">2021-05-12T21:28:22Z</dcterms:modified>
</cp:coreProperties>
</file>