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64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-33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7AE4B-BA32-42DC-84DA-BB7966DA5A73}" type="datetimeFigureOut">
              <a:rPr lang="en-US"/>
              <a:pPr>
                <a:defRPr/>
              </a:pPr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A07C7-3AB5-4A9D-8611-3B2F1D8AF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5E53A-0D6A-44C1-AD94-E249ECE468D9}" type="datetimeFigureOut">
              <a:rPr lang="en-US"/>
              <a:pPr>
                <a:defRPr/>
              </a:pPr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F291A-DD2C-4D79-B4CA-933B3B6E2A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EC5BB-01FA-4758-9DD0-85BC9198DE02}" type="datetimeFigureOut">
              <a:rPr lang="en-US"/>
              <a:pPr>
                <a:defRPr/>
              </a:pPr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675D4-1C90-4DDB-88A3-FA35EC32D4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EB787-694E-4149-A498-3173F0888FCA}" type="datetimeFigureOut">
              <a:rPr lang="en-US"/>
              <a:pPr>
                <a:defRPr/>
              </a:pPr>
              <a:t>4/13/2026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49033-41AD-4C49-B82F-03B1730E7E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09B37-BDDE-454A-854B-0D2AB688774A}" type="datetimeFigureOut">
              <a:rPr lang="en-US"/>
              <a:pPr>
                <a:defRPr/>
              </a:pPr>
              <a:t>4/13/2026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1D38E-E02F-4077-8FE9-221C3D73B6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A43DD-2DEA-46E2-BFF8-B8B5B8D2232E}" type="datetimeFigureOut">
              <a:rPr lang="en-US"/>
              <a:pPr>
                <a:defRPr/>
              </a:pPr>
              <a:t>4/13/2026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63488-D8D8-42B5-B46F-D8DFFE5916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BE712-D3FF-4F2A-8755-0ADBFA47B248}" type="datetimeFigureOut">
              <a:rPr lang="en-US"/>
              <a:pPr>
                <a:defRPr/>
              </a:pPr>
              <a:t>4/13/2026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A2564-5B0B-4E2E-A8F4-18E1733523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AD0A3E-9B6E-46A2-9223-73CBA1A740ED}" type="datetimeFigureOut">
              <a:rPr lang="en-US"/>
              <a:pPr>
                <a:defRPr/>
              </a:pPr>
              <a:t>4/13/2026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 dirty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8203E-6BFD-49C6-8C0D-9A29B4498D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D69ECD42-587F-43C0-A3A3-15B96F360DDD}" type="datetimeFigureOut">
              <a:rPr lang="en-US"/>
              <a:pPr>
                <a:defRPr/>
              </a:pPr>
              <a:t>4/13/2026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 dirty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5A856-2320-4733-9F7C-D6D9B72FB4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56256-6977-4705-BAD9-1106C729A5ED}" type="datetimeFigureOut">
              <a:rPr lang="en-US"/>
              <a:pPr>
                <a:defRPr/>
              </a:pPr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03886-B476-4794-A796-D0682C5659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66F79-4B2D-4556-8FCE-3F2C2D5CAECB}" type="datetimeFigureOut">
              <a:rPr lang="en-US"/>
              <a:pPr>
                <a:defRPr/>
              </a:pPr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4AD28-C133-4DB3-A973-A2FFB9EB91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0985FC-1E4E-4A22-AA9B-537A9A5F3310}" type="datetimeFigureOut">
              <a:rPr lang="en-US"/>
              <a:pPr>
                <a:defRPr/>
              </a:pPr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 dirty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9AFA25-5EAD-4A9E-970A-D125122497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9pPr>
    </p:titleStyle>
    <p:bodyStyle>
      <a:lvl1pPr marL="2286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2701925" y="244475"/>
            <a:ext cx="80470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</a:t>
            </a:r>
            <a:r>
              <a:rPr lang="ru-RU" sz="2400">
                <a:solidFill>
                  <a:srgbClr val="002060"/>
                </a:solidFill>
                <a:cs typeface="Calibri" pitchFamily="34" charset="0"/>
              </a:rPr>
              <a:t> </a:t>
            </a:r>
            <a:r>
              <a:rPr lang="uk-UA" sz="2400">
                <a:solidFill>
                  <a:srgbClr val="002060"/>
                </a:solidFill>
                <a:cs typeface="Calibri" pitchFamily="34" charset="0"/>
              </a:rPr>
              <a:t>ЛАТИНСЬКОЇ МОВИ ТА МЕДИЧНОЇ ТЕРМІНОЛОГІЇ</a:t>
            </a:r>
            <a:endParaRPr lang="ru-RU" sz="2400">
              <a:solidFill>
                <a:srgbClr val="002060"/>
              </a:solidFill>
              <a:cs typeface="Calibri" pitchFamily="34" charset="0"/>
            </a:endParaRPr>
          </a:p>
        </p:txBody>
      </p:sp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244725" y="4362450"/>
            <a:ext cx="86852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86487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ru-RU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3.11. </a:t>
            </a: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СУЧАСНА МЕДИЧНА ЛАТИНА </a:t>
            </a:r>
            <a:b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(практико-орієнтований курс)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6263" y="407988"/>
            <a:ext cx="9636125" cy="15430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ВК 3.11 «СУЧАСНА МЕДИЧНА ЛАТИНА </a:t>
            </a:r>
            <a:b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(практико-орієнтований курс»  </a:t>
            </a:r>
            <a:endParaRPr lang="en-US" b="1" cap="none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3038" y="2138363"/>
            <a:ext cx="10090150" cy="4081462"/>
          </a:xfrm>
        </p:spPr>
        <p:txBody>
          <a:bodyPr>
            <a:noAutofit/>
          </a:bodyPr>
          <a:lstStyle/>
          <a:p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І2 Медицина</a:t>
            </a:r>
          </a:p>
          <a:p>
            <a:r>
              <a:rPr lang="en-US" sz="2800" smtClean="0">
                <a:latin typeface="Calibri" pitchFamily="34" charset="0"/>
                <a:cs typeface="Calibri" pitchFamily="34" charset="0"/>
              </a:rPr>
              <a:t>Курс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: 3-й</a:t>
            </a:r>
            <a:endParaRPr lang="en-US" sz="2800" smtClean="0">
              <a:latin typeface="Calibri" pitchFamily="34" charset="0"/>
              <a:cs typeface="Calibri" pitchFamily="34" charset="0"/>
            </a:endParaRPr>
          </a:p>
          <a:p>
            <a:r>
              <a:rPr lang="en-US" sz="2800" smtClean="0">
                <a:latin typeface="Calibri" pitchFamily="34" charset="0"/>
                <a:cs typeface="Calibri" pitchFamily="34" charset="0"/>
              </a:rPr>
              <a:t>Кредити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: 3,0</a:t>
            </a:r>
            <a:endParaRPr lang="en-US" sz="2800" smtClean="0">
              <a:latin typeface="Calibri" pitchFamily="34" charset="0"/>
              <a:cs typeface="Calibri" pitchFamily="34" charset="0"/>
            </a:endParaRPr>
          </a:p>
          <a:p>
            <a:r>
              <a:rPr lang="en-US" sz="2800" smtClean="0">
                <a:latin typeface="Calibri" pitchFamily="34" charset="0"/>
                <a:cs typeface="Calibri" pitchFamily="34" charset="0"/>
              </a:rPr>
              <a:t>Форма контролю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: залік</a:t>
            </a:r>
            <a:endParaRPr lang="en-US" sz="2800" smtClean="0">
              <a:latin typeface="Calibri" pitchFamily="34" charset="0"/>
              <a:cs typeface="Calibri" pitchFamily="34" charset="0"/>
            </a:endParaRPr>
          </a:p>
          <a:p>
            <a:r>
              <a:rPr lang="en-US" sz="2800" smtClean="0">
                <a:latin typeface="Calibri" pitchFamily="34" charset="0"/>
                <a:cs typeface="Calibri" pitchFamily="34" charset="0"/>
              </a:rPr>
              <a:t>Мова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: українська, англійська</a:t>
            </a:r>
          </a:p>
          <a:p>
            <a:r>
              <a:rPr lang="uk-UA" sz="2000" smtClean="0">
                <a:latin typeface="Calibri" pitchFamily="34" charset="0"/>
                <a:cs typeface="Calibri" pitchFamily="34" charset="0"/>
              </a:rPr>
              <a:t>Пререквізити: </a:t>
            </a:r>
            <a:r>
              <a:rPr lang="uk-UA" sz="2000" smtClean="0">
                <a:solidFill>
                  <a:schemeClr val="tx1"/>
                </a:solidFill>
                <a:latin typeface="Calibri" pitchFamily="34" charset="0"/>
              </a:rPr>
              <a:t>«Латинська мова та медична термінологія», «Англійська мова», «Англійська мова за професійним спрямуванням», термінологічний кейс дисциплін: «Медична біологія», «Медична хімія», Анатомія людини», «Гістологія, цитологія та ембріологія», «Мікробіологія, вірусологія та імунологія», «Фізіологія», «Клінічна анатомія та оперативна хірургія». </a:t>
            </a:r>
            <a:r>
              <a:rPr lang="uk-UA" sz="200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>
              <a:buFont typeface="Arial" charset="0"/>
              <a:buNone/>
            </a:pPr>
            <a:endParaRPr lang="en-US" sz="2000" i="1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82625" y="755650"/>
            <a:ext cx="5018088" cy="1285875"/>
          </a:xfrm>
        </p:spPr>
        <p:txBody>
          <a:bodyPr wrap="square" numCol="1" anchorCtr="1" compatLnSpc="1">
            <a:prstTxWarp prst="textNoShape">
              <a:avLst/>
            </a:prstTxWarp>
          </a:bodyPr>
          <a:lstStyle/>
          <a:p>
            <a:r>
              <a:rPr lang="en-US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</a:t>
            </a: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ЦЕЙ КУРС</a:t>
            </a:r>
            <a:endParaRPr lang="en-US" sz="3200" b="1" cap="none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4294967295"/>
          </p:nvPr>
        </p:nvSpPr>
        <p:spPr>
          <a:xfrm>
            <a:off x="682625" y="2232025"/>
            <a:ext cx="5356225" cy="1828800"/>
          </a:xfrm>
        </p:spPr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r>
              <a:rPr lang="ru-RU" sz="24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>
              <a:buFont typeface="Arial" charset="0"/>
              <a:buNone/>
            </a:pPr>
            <a:r>
              <a:rPr lang="uk-UA" sz="2000" b="1" smtClean="0">
                <a:latin typeface="Calibri" pitchFamily="34" charset="0"/>
              </a:rPr>
              <a:t>Латина медична – мова “логос”:</a:t>
            </a:r>
            <a:r>
              <a:rPr lang="uk-UA" sz="2000" smtClean="0">
                <a:latin typeface="Calibri" pitchFamily="34" charset="0"/>
              </a:rPr>
              <a:t> </a:t>
            </a:r>
            <a:r>
              <a:rPr lang="uk-UA" sz="2000" b="1" smtClean="0">
                <a:latin typeface="Calibri" pitchFamily="34" charset="0"/>
              </a:rPr>
              <a:t>знання терміна </a:t>
            </a:r>
            <a:r>
              <a:rPr lang="ru-RU" sz="2000" b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означає </a:t>
            </a:r>
            <a:r>
              <a:rPr lang="uk-UA" sz="2000" b="1" smtClean="0">
                <a:latin typeface="Calibri" pitchFamily="34" charset="0"/>
              </a:rPr>
              <a:t> </a:t>
            </a:r>
            <a:r>
              <a:rPr lang="ru-RU" sz="2000" b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розуміння</a:t>
            </a:r>
            <a:r>
              <a:rPr lang="uk-UA" sz="2000" b="1" smtClean="0">
                <a:latin typeface="Calibri" pitchFamily="34" charset="0"/>
              </a:rPr>
              <a:t> змісту предмета, що  в медицині трансформується у здатність точно діагностувати та приборкувати хворобу.</a:t>
            </a:r>
            <a:r>
              <a:rPr lang="uk-UA" sz="2000" smtClean="0">
                <a:latin typeface="Gill Sans MT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4294967295"/>
          </p:nvPr>
        </p:nvSpPr>
        <p:spPr>
          <a:xfrm>
            <a:off x="6642100" y="804863"/>
            <a:ext cx="4856163" cy="5434012"/>
          </a:xfrm>
        </p:spPr>
        <p:txBody>
          <a:bodyPr anchorCtr="1">
            <a:normAutofit/>
          </a:bodyPr>
          <a:lstStyle/>
          <a:p>
            <a:pPr marL="0" indent="0" algn="ctr">
              <a:lnSpc>
                <a:spcPct val="80000"/>
              </a:lnSpc>
              <a:buFont typeface="Arial" charset="0"/>
              <a:buNone/>
            </a:pPr>
            <a:r>
              <a:rPr lang="uk-UA" sz="1400" smtClean="0">
                <a:solidFill>
                  <a:schemeClr val="tx1"/>
                </a:solidFill>
                <a:latin typeface="Arial" charset="0"/>
              </a:rPr>
              <a:t>-</a:t>
            </a:r>
          </a:p>
          <a:p>
            <a:pPr marL="0" indent="0" algn="ctr">
              <a:lnSpc>
                <a:spcPct val="80000"/>
              </a:lnSpc>
              <a:buFont typeface="Arial" charset="0"/>
              <a:buNone/>
            </a:pPr>
            <a:r>
              <a:rPr lang="uk-UA" sz="3200" smtClean="0">
                <a:solidFill>
                  <a:schemeClr val="tx1"/>
                </a:solidFill>
                <a:latin typeface="Calibri" pitchFamily="34" charset="0"/>
              </a:rPr>
              <a:t>Підвищує рівень практичних навичок і вмінь перекладу та вільного володіння лексичним матеріалом сучасних міжнародних номенклатур в процесі засвоєння професійних дисциплін, опрацюванні фахової літератури, здійсненні професійної діяльності. </a:t>
            </a:r>
            <a:endParaRPr lang="uk-UA" sz="320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lnSpc>
                <a:spcPct val="80000"/>
              </a:lnSpc>
            </a:pPr>
            <a:endParaRPr lang="uk-UA" sz="320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2535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5975" y="4124325"/>
            <a:ext cx="5037138" cy="2449513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439738"/>
            <a:ext cx="4837112" cy="23272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140450" y="423863"/>
            <a:ext cx="5848350" cy="56181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uk-UA" sz="2000" smtClean="0">
                <a:solidFill>
                  <a:srgbClr val="262626"/>
                </a:solidFill>
                <a:latin typeface="Arial" charset="0"/>
              </a:rPr>
              <a:t>Лексичний, граматичний  матеріал, </a:t>
            </a:r>
            <a:r>
              <a:rPr lang="ru-RU" sz="2000" smtClean="0">
                <a:solidFill>
                  <a:srgbClr val="262626"/>
                </a:solidFill>
                <a:latin typeface="Arial" charset="0"/>
              </a:rPr>
              <a:t>о</a:t>
            </a:r>
            <a:r>
              <a:rPr lang="uk-UA" sz="2000" smtClean="0">
                <a:solidFill>
                  <a:srgbClr val="262626"/>
                </a:solidFill>
                <a:latin typeface="Arial" charset="0"/>
              </a:rPr>
              <a:t>сновні моделі термінів та номенклатурних найменувань: </a:t>
            </a:r>
          </a:p>
          <a:p>
            <a:pPr>
              <a:buFontTx/>
              <a:buChar char="-"/>
            </a:pPr>
            <a:r>
              <a:rPr lang="uk-UA" sz="2000" smtClean="0">
                <a:solidFill>
                  <a:srgbClr val="262626"/>
                </a:solidFill>
                <a:latin typeface="Arial" charset="0"/>
              </a:rPr>
              <a:t>клінічної термінології (переклад багатослівних термінів, назв синдромів на симптомів, клінічних діагнозів основних розділів медицини, спеціальних медичних висловів; структурний та лексико-семантичний аналіз та конструювання термінів-композитів); </a:t>
            </a:r>
          </a:p>
          <a:p>
            <a:pPr>
              <a:buFontTx/>
              <a:buChar char="-"/>
            </a:pPr>
            <a:r>
              <a:rPr lang="uk-UA" sz="2000" smtClean="0">
                <a:solidFill>
                  <a:srgbClr val="262626"/>
                </a:solidFill>
                <a:latin typeface="Arial" charset="0"/>
              </a:rPr>
              <a:t>фармацевтичної термінології (граматичне оформлення фармацевтичних термінів, назв лікарських засобів на частотні відрізки, рекомендовані ВООЗ для міжнародних непатентованих назв (INN); номенклатура лікарських форм та оформлення їх </a:t>
            </a:r>
            <a:r>
              <a:rPr lang="ru-RU" sz="2000" smtClean="0">
                <a:solidFill>
                  <a:srgbClr val="262626"/>
                </a:solidFill>
                <a:latin typeface="Arial" charset="0"/>
              </a:rPr>
              <a:t>за </a:t>
            </a:r>
            <a:r>
              <a:rPr lang="uk-UA" sz="2000" smtClean="0">
                <a:solidFill>
                  <a:srgbClr val="262626"/>
                </a:solidFill>
                <a:latin typeface="Arial" charset="0"/>
              </a:rPr>
              <a:t>заданим складом, в тому числі</a:t>
            </a:r>
            <a:r>
              <a:rPr lang="ru-RU" sz="2000" smtClean="0">
                <a:solidFill>
                  <a:srgbClr val="262626"/>
                </a:solidFill>
                <a:latin typeface="Arial" charset="0"/>
              </a:rPr>
              <a:t> </a:t>
            </a:r>
            <a:r>
              <a:rPr lang="uk-UA" sz="2000" smtClean="0">
                <a:solidFill>
                  <a:srgbClr val="262626"/>
                </a:solidFill>
                <a:latin typeface="Arial" charset="0"/>
              </a:rPr>
              <a:t>в </a:t>
            </a:r>
            <a:r>
              <a:rPr lang="ru-RU" sz="2000" smtClean="0">
                <a:solidFill>
                  <a:srgbClr val="262626"/>
                </a:solidFill>
                <a:latin typeface="Arial" charset="0"/>
              </a:rPr>
              <a:t>рецептах).</a:t>
            </a:r>
            <a:r>
              <a:rPr lang="ru-RU" sz="2000" smtClean="0">
                <a:solidFill>
                  <a:srgbClr val="262626"/>
                </a:solidFill>
                <a:latin typeface="Calibri" pitchFamily="34" charset="0"/>
              </a:rPr>
              <a:t> </a:t>
            </a:r>
            <a:endParaRPr lang="en-US" sz="2000" smtClean="0">
              <a:solidFill>
                <a:srgbClr val="262626"/>
              </a:solidFill>
              <a:latin typeface="Calibri" pitchFamily="34" charset="0"/>
            </a:endParaRPr>
          </a:p>
        </p:txBody>
      </p:sp>
      <p:pic>
        <p:nvPicPr>
          <p:cNvPr id="16389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488" y="3349625"/>
            <a:ext cx="4899025" cy="2733675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69900"/>
            <a:ext cx="4879975" cy="297656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24563" y="239713"/>
            <a:ext cx="5545137" cy="6022975"/>
          </a:xfrm>
        </p:spPr>
        <p:txBody>
          <a:bodyPr/>
          <a:lstStyle/>
          <a:p>
            <a:r>
              <a:rPr lang="uk-UA" sz="2400" smtClean="0">
                <a:latin typeface="Calibri" pitchFamily="34" charset="0"/>
              </a:rPr>
              <a:t>вільно перекладати та конструювати медичні терміни сучасних міжнародних номенклатур, клінічні діагнози різних галузей медицини; </a:t>
            </a:r>
          </a:p>
          <a:p>
            <a:r>
              <a:rPr lang="uk-UA" sz="2400" smtClean="0">
                <a:latin typeface="Calibri" pitchFamily="34" charset="0"/>
              </a:rPr>
              <a:t>вести пошук, опрацьовувати і аналізувати фахову літературу та бази даних інших джерел;</a:t>
            </a:r>
          </a:p>
          <a:p>
            <a:r>
              <a:rPr lang="uk-UA" sz="2400" smtClean="0">
                <a:latin typeface="Calibri" pitchFamily="34" charset="0"/>
              </a:rPr>
              <a:t>коректно</a:t>
            </a:r>
            <a:r>
              <a:rPr lang="uk-UA" sz="2400" b="1" i="1" smtClean="0">
                <a:latin typeface="Calibri" pitchFamily="34" charset="0"/>
              </a:rPr>
              <a:t> </a:t>
            </a:r>
            <a:r>
              <a:rPr lang="uk-UA" sz="2400" smtClean="0">
                <a:latin typeface="Calibri" pitchFamily="34" charset="0"/>
              </a:rPr>
              <a:t>застосовувати  усно і письмово необхідну інформацію у здійсненні професійної діяльності;</a:t>
            </a:r>
          </a:p>
          <a:p>
            <a:r>
              <a:rPr lang="uk-UA" sz="2400" smtClean="0">
                <a:latin typeface="Calibri" pitchFamily="34" charset="0"/>
              </a:rPr>
              <a:t>з</a:t>
            </a:r>
            <a:r>
              <a:rPr lang="ru-RU" sz="2400" smtClean="0">
                <a:latin typeface="Calibri" pitchFamily="34" charset="0"/>
              </a:rPr>
              <a:t>розуміло і однозначно доносити власні знання, висновки та аргументацію з проблем охорони здоров’я та дотичних питань до фахівців і нефахівців</a:t>
            </a:r>
            <a:r>
              <a:rPr lang="uk-UA" sz="2400" smtClean="0">
                <a:latin typeface="Calibri" pitchFamily="34" charset="0"/>
              </a:rPr>
              <a:t>, у роботі в команді.</a:t>
            </a:r>
          </a:p>
        </p:txBody>
      </p:sp>
      <p:pic>
        <p:nvPicPr>
          <p:cNvPr id="17413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063" y="3614738"/>
            <a:ext cx="4899025" cy="273685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  <a:endParaRPr lang="en-US" sz="2900" b="1" cap="none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792163" y="1920875"/>
            <a:ext cx="4816475" cy="2300288"/>
          </a:xfrm>
        </p:spPr>
        <p:txBody>
          <a:bodyPr/>
          <a:lstStyle/>
          <a:p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заняття</a:t>
            </a:r>
          </a:p>
          <a:p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r>
              <a:rPr lang="uk-UA" sz="2800" smtClean="0">
                <a:latin typeface="Calibri" pitchFamily="34" charset="0"/>
                <a:cs typeface="Calibri" pitchFamily="34" charset="0"/>
              </a:rPr>
              <a:t>Консультації</a:t>
            </a:r>
            <a:endParaRPr lang="en-US" sz="280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710363" y="1974850"/>
            <a:ext cx="508158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>
                <a:latin typeface="Calibri" pitchFamily="34" charset="0"/>
                <a:cs typeface="Calibri" pitchFamily="34" charset="0"/>
              </a:rPr>
              <a:t> (</a:t>
            </a:r>
            <a:r>
              <a:rPr lang="ru-RU" sz="2800">
                <a:latin typeface="Calibri" pitchFamily="34" charset="0"/>
                <a:cs typeface="Calibri" pitchFamily="34" charset="0"/>
              </a:rPr>
              <a:t>сума балів за всі види навчальної діяльності - </a:t>
            </a:r>
            <a:r>
              <a:rPr lang="en-US" sz="2800">
                <a:latin typeface="Calibri" pitchFamily="34" charset="0"/>
                <a:cs typeface="Calibri" pitchFamily="34" charset="0"/>
              </a:rPr>
              <a:t>122-200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lIns="182880" tIns="182880" rIns="182880" bIns="182880" anchor="ctr" anchorCtr="1">
            <a:normAutofit/>
          </a:bodyPr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  <p:pic>
        <p:nvPicPr>
          <p:cNvPr id="18438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7588" y="4160838"/>
            <a:ext cx="4973637" cy="2147887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  <a:endParaRPr lang="en-US" sz="2900" b="1" cap="none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1146175" y="4068763"/>
            <a:ext cx="5370513" cy="1589087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3200" smtClean="0">
                <a:latin typeface="Calibri" pitchFamily="34" charset="0"/>
                <a:cs typeface="Calibri" pitchFamily="34" charset="0"/>
              </a:rPr>
              <a:t>Ст. викладач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ru-RU" sz="3200" smtClean="0">
                <a:latin typeface="Calibri" pitchFamily="34" charset="0"/>
                <a:cs typeface="Calibri" pitchFamily="34" charset="0"/>
              </a:rPr>
              <a:t>МИХАЙЛЮК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3200" smtClean="0">
                <a:latin typeface="Calibri" pitchFamily="34" charset="0"/>
                <a:cs typeface="Calibri" pitchFamily="34" charset="0"/>
              </a:rPr>
              <a:t>Галина Тадеївна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165225" y="4191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lIns="182880" tIns="182880" rIns="182880" bIns="182880" anchor="ctr" anchorCtr="1">
            <a:normAutofit/>
          </a:bodyPr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166813" y="1889125"/>
            <a:ext cx="4841875" cy="1963738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lIns="182880" tIns="182880" rIns="182880" bIns="182880" anchor="ctr" anchorCtr="1">
            <a:normAutofit/>
          </a:bodyPr>
          <a:lstStyle/>
          <a:p>
            <a:pPr algn="ctr" defTabSz="914400">
              <a:lnSpc>
                <a:spcPct val="90000"/>
              </a:lnSpc>
            </a:pPr>
            <a:r>
              <a:rPr lang="uk-UA" sz="2800">
                <a:latin typeface="Calibri" pitchFamily="34" charset="0"/>
              </a:rPr>
              <a:t>Завідувач кафедри, </a:t>
            </a:r>
          </a:p>
          <a:p>
            <a:pPr algn="ctr" defTabSz="914400">
              <a:lnSpc>
                <a:spcPct val="90000"/>
              </a:lnSpc>
            </a:pPr>
            <a:r>
              <a:rPr lang="uk-UA" sz="2800">
                <a:latin typeface="Calibri" pitchFamily="34" charset="0"/>
              </a:rPr>
              <a:t>канд. пед. наук, доцент ТИХОЛАЗ  Софія Іванівна</a:t>
            </a:r>
          </a:p>
        </p:txBody>
      </p:sp>
      <p:sp>
        <p:nvSpPr>
          <p:cNvPr id="19461" name="Прямоугольник 4"/>
          <p:cNvSpPr>
            <a:spLocks noChangeArrowheads="1"/>
          </p:cNvSpPr>
          <p:nvPr/>
        </p:nvSpPr>
        <p:spPr bwMode="auto">
          <a:xfrm>
            <a:off x="7035800" y="2408238"/>
            <a:ext cx="450532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8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8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8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</a:t>
            </a:r>
            <a:r>
              <a:rPr lang="en-US" sz="28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28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Пирогова, 56</a:t>
            </a:r>
          </a:p>
          <a:p>
            <a:r>
              <a:rPr lang="uk-UA" sz="28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латинської мови та медичної термінології </a:t>
            </a:r>
          </a:p>
          <a:p>
            <a:endParaRPr lang="uk-UA" sz="28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8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latmova@vnmu.edu.ua</a:t>
            </a:r>
            <a:endParaRPr lang="uk-UA" sz="28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199</TotalTime>
  <Words>358</Words>
  <Application>Microsoft Office PowerPoint</Application>
  <PresentationFormat>Произвольный</PresentationFormat>
  <Paragraphs>48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Gill Sans MT</vt:lpstr>
      <vt:lpstr>Arial</vt:lpstr>
      <vt:lpstr>Calibri</vt:lpstr>
      <vt:lpstr>Corbel</vt:lpstr>
      <vt:lpstr>Parcel</vt:lpstr>
      <vt:lpstr>Parcel</vt:lpstr>
      <vt:lpstr>Parcel</vt:lpstr>
      <vt:lpstr>ВК 3.11. СУЧАСНА МЕДИЧНА ЛАТИНА  (практико-орієнтований курс)</vt:lpstr>
      <vt:lpstr>ПАСПОРТ ОСВІТНЬОГО КОМПОНЕНТА   ВК 3.11 «СУЧАСНА МЕДИЧНА ЛАТИНА  (практико-орієнтований курс» 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</cp:revision>
  <dcterms:created xsi:type="dcterms:W3CDTF">2026-04-08T10:22:59Z</dcterms:created>
  <dcterms:modified xsi:type="dcterms:W3CDTF">2026-04-13T20:51:59Z</dcterms:modified>
</cp:coreProperties>
</file>