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78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uk-UA" smtClean="0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uk-UA" smtClean="0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" t="16912" r="-246" b="20098"/>
          <a:stretch/>
        </p:blipFill>
        <p:spPr>
          <a:xfrm>
            <a:off x="157162" y="156268"/>
            <a:ext cx="3371849" cy="5429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27462" y="886879"/>
            <a:ext cx="8045451" cy="2971801"/>
          </a:xfrm>
        </p:spPr>
        <p:txBody>
          <a:bodyPr/>
          <a:lstStyle/>
          <a:p>
            <a:r>
              <a:rPr lang="en-US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Philosophy of </a:t>
            </a:r>
            <a:br>
              <a:rPr lang="en-US" b="1" dirty="0" smtClean="0"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en-US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love and mercy</a:t>
            </a:r>
            <a:endParaRPr lang="uk-UA" b="1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3827462" y="292463"/>
            <a:ext cx="7459663" cy="1947333"/>
          </a:xfrm>
        </p:spPr>
        <p:txBody>
          <a:bodyPr>
            <a:normAutofit fontScale="92500" lnSpcReduction="20000"/>
          </a:bodyPr>
          <a:lstStyle/>
          <a:p>
            <a:r>
              <a:rPr lang="en-US" sz="2000" b="1" dirty="0">
                <a:solidFill>
                  <a:srgbClr val="7030A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Ministry of Education and Science of Ukraine </a:t>
            </a:r>
            <a:endParaRPr lang="uk-UA" sz="2000" b="1" dirty="0">
              <a:solidFill>
                <a:srgbClr val="7030A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r>
              <a:rPr lang="en-US" sz="2000" b="1" dirty="0" smtClean="0">
                <a:solidFill>
                  <a:srgbClr val="7030A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Ministry </a:t>
            </a:r>
            <a:r>
              <a:rPr lang="en-US" sz="2000" b="1" dirty="0">
                <a:solidFill>
                  <a:srgbClr val="7030A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of Health of Ukraine</a:t>
            </a:r>
            <a:br>
              <a:rPr lang="en-US" sz="2000" b="1" dirty="0">
                <a:solidFill>
                  <a:srgbClr val="7030A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en-US" sz="2000" b="1" dirty="0" smtClean="0">
                <a:solidFill>
                  <a:srgbClr val="7030A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NATIONAL </a:t>
            </a:r>
            <a:r>
              <a:rPr lang="en-US" sz="2000" b="1" dirty="0">
                <a:solidFill>
                  <a:srgbClr val="7030A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PIROGOV MEMORIAL MEDICAL UNIVERSITY, VINNYTSYA </a:t>
            </a:r>
            <a:endParaRPr lang="uk-UA" sz="2000" b="1" dirty="0" smtClean="0">
              <a:solidFill>
                <a:srgbClr val="7030A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r>
              <a:rPr lang="ru-RU" sz="2000" dirty="0">
                <a:solidFill>
                  <a:srgbClr val="7030A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2000" dirty="0">
                <a:solidFill>
                  <a:srgbClr val="7030A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en-US" sz="2600" b="1" dirty="0">
                <a:solidFill>
                  <a:srgbClr val="7030A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Department of Philosophy and Social Sciences</a:t>
            </a:r>
            <a:endParaRPr lang="uk-UA" sz="2600" dirty="0">
              <a:solidFill>
                <a:srgbClr val="7030A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48950" y="156268"/>
            <a:ext cx="12763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кутник 4"/>
          <p:cNvSpPr/>
          <p:nvPr/>
        </p:nvSpPr>
        <p:spPr>
          <a:xfrm>
            <a:off x="3827462" y="3994875"/>
            <a:ext cx="67929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chemeClr val="tx2">
                    <a:lumMod val="75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THE ELECTIVE COURSE</a:t>
            </a:r>
            <a:r>
              <a:rPr lang="en-GB" sz="5400" b="1" dirty="0">
                <a:solidFill>
                  <a:schemeClr val="tx2">
                    <a:lumMod val="75000"/>
                  </a:schemeClr>
                </a:solidFill>
              </a:rPr>
              <a:t> </a:t>
            </a:r>
            <a:endParaRPr lang="uk-UA" sz="54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training professionals of second level of higher education</a:t>
            </a:r>
            <a:endParaRPr lang="uk-UA" dirty="0">
              <a:solidFill>
                <a:schemeClr val="tx2">
                  <a:lumMod val="75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r>
              <a:rPr lang="en-GB" dirty="0">
                <a:solidFill>
                  <a:schemeClr val="tx2">
                    <a:lumMod val="75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educational qualification «Master of Medicine»</a:t>
            </a:r>
            <a:endParaRPr lang="uk-UA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25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" t="16912" r="-246" b="20098"/>
          <a:stretch/>
        </p:blipFill>
        <p:spPr>
          <a:xfrm>
            <a:off x="0" y="714375"/>
            <a:ext cx="3371849" cy="5429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00785" y="3750472"/>
            <a:ext cx="3800478" cy="2971801"/>
          </a:xfrm>
        </p:spPr>
        <p:txBody>
          <a:bodyPr/>
          <a:lstStyle/>
          <a:p>
            <a:endParaRPr lang="uk-UA" i="1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3471860" y="3926946"/>
            <a:ext cx="6400800" cy="1947333"/>
          </a:xfrm>
        </p:spPr>
        <p:txBody>
          <a:bodyPr>
            <a:noAutofit/>
          </a:bodyPr>
          <a:lstStyle/>
          <a:p>
            <a:endParaRPr lang="uk-UA" sz="2400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4848221" y="1437783"/>
            <a:ext cx="36480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202124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.</a:t>
            </a:r>
            <a:endParaRPr lang="uk-UA" sz="2400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6991350" y="678581"/>
            <a:ext cx="5200650" cy="232886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202124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“</a:t>
            </a:r>
            <a:r>
              <a:rPr lang="en-US" sz="2400" b="1" dirty="0" smtClean="0">
                <a:solidFill>
                  <a:srgbClr val="202124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Love</a:t>
            </a:r>
            <a:r>
              <a:rPr lang="en-US" sz="2400" dirty="0" smtClean="0">
                <a:solidFill>
                  <a:srgbClr val="202124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“</a:t>
            </a:r>
          </a:p>
          <a:p>
            <a:pPr algn="ctr"/>
            <a:r>
              <a:rPr lang="en-US" sz="2400" dirty="0" smtClean="0">
                <a:solidFill>
                  <a:srgbClr val="202124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</a:t>
            </a:r>
            <a:r>
              <a:rPr lang="en-US" sz="2400" dirty="0">
                <a:solidFill>
                  <a:srgbClr val="202124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expresses a human virtue that is based on compassion, affection and </a:t>
            </a:r>
            <a:r>
              <a:rPr lang="en-US" sz="2400" dirty="0" smtClean="0">
                <a:solidFill>
                  <a:srgbClr val="202124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kindness.</a:t>
            </a:r>
            <a:endParaRPr lang="uk-UA" sz="2400" dirty="0"/>
          </a:p>
        </p:txBody>
      </p:sp>
      <p:sp>
        <p:nvSpPr>
          <p:cNvPr id="8" name="Овал 7"/>
          <p:cNvSpPr/>
          <p:nvPr/>
        </p:nvSpPr>
        <p:spPr>
          <a:xfrm>
            <a:off x="3471860" y="4003103"/>
            <a:ext cx="8515353" cy="2400300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b="1" dirty="0"/>
          </a:p>
        </p:txBody>
      </p:sp>
      <p:sp>
        <p:nvSpPr>
          <p:cNvPr id="9" name="Прямокутник 8"/>
          <p:cNvSpPr/>
          <p:nvPr/>
        </p:nvSpPr>
        <p:spPr>
          <a:xfrm>
            <a:off x="4833937" y="4187590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"Mercy</a:t>
            </a:r>
            <a:r>
              <a:rPr lang="en-US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" </a:t>
            </a:r>
            <a:endParaRPr lang="en-US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 algn="ctr"/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can </a:t>
            </a:r>
            <a:r>
              <a:rPr lang="en-US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be defined as "compassion or forbearance shown especially to an offender or to one subject to one's power"; and also "a blessing that is an act of divine favor or compassion." "To be at someone's mercy" indicates a person being "without defense against someone."</a:t>
            </a:r>
            <a:endParaRPr lang="uk-UA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endParaRPr lang="uk-UA" dirty="0"/>
          </a:p>
        </p:txBody>
      </p:sp>
      <p:pic>
        <p:nvPicPr>
          <p:cNvPr id="5122" name="Picture 2" descr="Love Mercy | SixEight Church Vancouver, W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0" y="1785148"/>
            <a:ext cx="56388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99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" t="16912" r="-246" b="20098"/>
          <a:stretch/>
        </p:blipFill>
        <p:spPr>
          <a:xfrm>
            <a:off x="0" y="714375"/>
            <a:ext cx="3371849" cy="5429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3713162" y="972079"/>
            <a:ext cx="4044951" cy="5528734"/>
          </a:xfrm>
        </p:spPr>
        <p:txBody>
          <a:bodyPr>
            <a:normAutofit fontScale="77500" lnSpcReduction="20000"/>
          </a:bodyPr>
          <a:lstStyle/>
          <a:p>
            <a:r>
              <a:rPr lang="en-GB" sz="5700" b="1" dirty="0">
                <a:latin typeface="Batang" panose="02030600000101010101" pitchFamily="18" charset="-127"/>
                <a:ea typeface="Batang" panose="02030600000101010101" pitchFamily="18" charset="-127"/>
              </a:rPr>
              <a:t>Objectives: </a:t>
            </a:r>
            <a:endParaRPr lang="en-GB" sz="5700" b="1" dirty="0" smtClean="0"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r>
              <a:rPr lang="en-GB" sz="32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>to </a:t>
            </a:r>
            <a:r>
              <a:rPr lang="en-GB" sz="3200" dirty="0">
                <a:latin typeface="Batang" panose="02030600000101010101" pitchFamily="18" charset="-127"/>
                <a:ea typeface="Batang" panose="02030600000101010101" pitchFamily="18" charset="-127"/>
              </a:rPr>
              <a:t>gain knowledge of fundamental, universal, humanistic, moral principles of Love and Mercy, Faith and Hope, Goodness and Justice, etc.; to form a system of values, semantic orientations and practical skills of </a:t>
            </a:r>
            <a:r>
              <a:rPr lang="en-GB" sz="3200" dirty="0" err="1">
                <a:latin typeface="Batang" panose="02030600000101010101" pitchFamily="18" charset="-127"/>
                <a:ea typeface="Batang" panose="02030600000101010101" pitchFamily="18" charset="-127"/>
              </a:rPr>
              <a:t>behavior</a:t>
            </a:r>
            <a:r>
              <a:rPr lang="en-GB" sz="3200" dirty="0">
                <a:latin typeface="Batang" panose="02030600000101010101" pitchFamily="18" charset="-127"/>
                <a:ea typeface="Batang" panose="02030600000101010101" pitchFamily="18" charset="-127"/>
              </a:rPr>
              <a:t> of the future doctor in the field of professional (professional) activity, in the spheres of personal and public life.</a:t>
            </a:r>
            <a:endParaRPr lang="uk-UA" sz="3200" dirty="0"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endParaRPr lang="uk-UA" dirty="0"/>
          </a:p>
        </p:txBody>
      </p:sp>
      <p:pic>
        <p:nvPicPr>
          <p:cNvPr id="4100" name="Picture 4" descr="Transparent Compassionate Clipart - FOTO ~ IMAG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49" y="1010708"/>
            <a:ext cx="48768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199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" t="16912" r="-246" b="20098"/>
          <a:stretch/>
        </p:blipFill>
        <p:spPr>
          <a:xfrm>
            <a:off x="0" y="714375"/>
            <a:ext cx="3371849" cy="5429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2774" y="714375"/>
            <a:ext cx="8001000" cy="2971801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3684586" y="371477"/>
            <a:ext cx="4429125" cy="6315074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Batang" panose="02030600000101010101" pitchFamily="18" charset="-127"/>
                <a:ea typeface="Batang" panose="02030600000101010101" pitchFamily="18" charset="-127"/>
              </a:rPr>
              <a:t>Main tasks: </a:t>
            </a:r>
            <a:endParaRPr lang="en-GB" sz="3600" b="1" dirty="0" smtClean="0"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r>
              <a:rPr lang="en-GB" sz="22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>understand </a:t>
            </a:r>
            <a:r>
              <a:rPr lang="en-GB" sz="2200" dirty="0">
                <a:latin typeface="Batang" panose="02030600000101010101" pitchFamily="18" charset="-127"/>
                <a:ea typeface="Batang" panose="02030600000101010101" pitchFamily="18" charset="-127"/>
              </a:rPr>
              <a:t>and assimilate the essence, meaning, stages of development of human ideas about fundamental humanistic categories, about love and mercy and their practical significance in the life of a doctor; learn to distinguish love and pseudo-love, love and hate, mercy and cruelty (atrocity), compassion and pity, etc.; develop skills of compassionate attitude to patients and other people.</a:t>
            </a:r>
            <a:endParaRPr lang="uk-UA" sz="2200" dirty="0"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endParaRPr lang="uk-UA" dirty="0"/>
          </a:p>
        </p:txBody>
      </p:sp>
      <p:pic>
        <p:nvPicPr>
          <p:cNvPr id="3074" name="Picture 2" descr="Mercy Logo | Name Logo Generator - I Love, Love Heart, Boots, Friday,  Jungle Sty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5439" y="2909885"/>
            <a:ext cx="4295775" cy="42957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Love Merc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9" y="771522"/>
            <a:ext cx="4419596" cy="24860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163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" t="16912" r="-246" b="20098"/>
          <a:stretch/>
        </p:blipFill>
        <p:spPr>
          <a:xfrm>
            <a:off x="0" y="714375"/>
            <a:ext cx="3371849" cy="5429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3269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88</TotalTime>
  <Words>212</Words>
  <Application>Microsoft Office PowerPoint</Application>
  <PresentationFormat>Широкий екран</PresentationFormat>
  <Paragraphs>16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9" baseType="lpstr">
      <vt:lpstr>Batang</vt:lpstr>
      <vt:lpstr>Century Gothic</vt:lpstr>
      <vt:lpstr>Wingdings 3</vt:lpstr>
      <vt:lpstr>Сектор</vt:lpstr>
      <vt:lpstr>Philosophy of  love and mercy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Philosophy of  love and mercy</dc:title>
  <dc:creator>Мирослава Вікторівна Беднарчик</dc:creator>
  <cp:lastModifiedBy>Мирослава Вікторівна Беднарчик</cp:lastModifiedBy>
  <cp:revision>8</cp:revision>
  <dcterms:created xsi:type="dcterms:W3CDTF">2021-05-12T18:52:51Z</dcterms:created>
  <dcterms:modified xsi:type="dcterms:W3CDTF">2021-05-12T22:19:49Z</dcterms:modified>
</cp:coreProperties>
</file>