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980728"/>
            <a:ext cx="8458200" cy="1830065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Methods </a:t>
            </a:r>
            <a:r>
              <a:rPr lang="en-US" dirty="0"/>
              <a:t>of X-ray diagnostics in the clinic of orthopedic dentistry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4293096"/>
            <a:ext cx="7992888" cy="1752600"/>
          </a:xfrm>
        </p:spPr>
        <p:txBody>
          <a:bodyPr>
            <a:normAutofit fontScale="92500" lnSpcReduction="10000"/>
          </a:bodyPr>
          <a:lstStyle/>
          <a:p>
            <a:pPr algn="ctr">
              <a:tabLst>
                <a:tab pos="5940425" algn="r"/>
              </a:tabLst>
            </a:pPr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0"/>
              </a:rPr>
              <a:t>Department of Orthopedic Dentistry</a:t>
            </a:r>
            <a:endParaRPr lang="uk-UA" b="1" dirty="0">
              <a:solidFill>
                <a:schemeClr val="tx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algn="ctr"/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0"/>
              </a:rPr>
              <a:t>The course of the choice</a:t>
            </a:r>
            <a:r>
              <a:rPr lang="uk-UA" dirty="0">
                <a:solidFill>
                  <a:schemeClr val="tx1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0"/>
              </a:rPr>
              <a:t>for the training of students (specialists of the second (master's) level of higher education</a:t>
            </a:r>
            <a:r>
              <a:rPr lang="en-US">
                <a:solidFill>
                  <a:schemeClr val="tx1"/>
                </a:solidFill>
                <a:latin typeface="Arial Rounded MT Bold" panose="020F0704030504030204" pitchFamily="34" charset="0"/>
              </a:rPr>
              <a:t>) </a:t>
            </a:r>
            <a:r>
              <a:rPr lang="en-US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4</a:t>
            </a:r>
            <a:r>
              <a:rPr lang="uk-UA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course</a:t>
            </a:r>
            <a:endParaRPr lang="en-US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en-US" dirty="0">
                <a:solidFill>
                  <a:schemeClr val="tx1"/>
                </a:solidFill>
                <a:latin typeface="Arial Rounded MT Bold" panose="020F0704030504030204" pitchFamily="34" charset="0"/>
              </a:rPr>
              <a:t>specialty 221 “Dentistry"</a:t>
            </a:r>
            <a:endParaRPr lang="uk-UA" dirty="0">
              <a:solidFill>
                <a:schemeClr val="tx1"/>
              </a:solidFill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572138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3610744" cy="84584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Relevance </a:t>
            </a:r>
            <a:r>
              <a:rPr lang="uk-UA" dirty="0" smtClean="0">
                <a:solidFill>
                  <a:schemeClr val="tx1"/>
                </a:solidFill>
              </a:rPr>
              <a:t>: 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3872" y="1178496"/>
            <a:ext cx="8270576" cy="2322512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uk-UA" dirty="0"/>
              <a:t>	</a:t>
            </a:r>
            <a:r>
              <a:rPr lang="en-US" dirty="0"/>
              <a:t> X-ray examination is the leading method of diagnosis in dental practice. Without its </a:t>
            </a:r>
            <a:r>
              <a:rPr lang="en-US" dirty="0" smtClean="0"/>
              <a:t>usage </a:t>
            </a:r>
            <a:r>
              <a:rPr lang="en-US" dirty="0"/>
              <a:t>it is difficult to imagine the recognition and treatment of various diseases of the maxillofacial area, because it is publicly available, simple, relatively inexpensive, highly informative.</a:t>
            </a:r>
            <a:endParaRPr lang="uk-UA" dirty="0"/>
          </a:p>
        </p:txBody>
      </p:sp>
      <p:pic>
        <p:nvPicPr>
          <p:cNvPr id="2050" name="Picture 2" descr="3D комп'ютерна томографія (КТ): знімок зубів, щелепи | Клініка  «Стоматологія на Галана»">
            <a:extLst>
              <a:ext uri="{FF2B5EF4-FFF2-40B4-BE49-F238E27FC236}">
                <a16:creationId xmlns="" xmlns:a16="http://schemas.microsoft.com/office/drawing/2014/main" id="{57367561-1AC4-4627-AA5C-B0A1F968AC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689"/>
          <a:stretch/>
        </p:blipFill>
        <p:spPr bwMode="auto">
          <a:xfrm>
            <a:off x="590872" y="3429000"/>
            <a:ext cx="7452320" cy="3429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55505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49345"/>
            <a:ext cx="1882552" cy="869032"/>
          </a:xfrm>
        </p:spPr>
        <p:txBody>
          <a:bodyPr/>
          <a:lstStyle/>
          <a:p>
            <a:r>
              <a:rPr lang="en-US" dirty="0" smtClean="0"/>
              <a:t>AIM</a:t>
            </a:r>
            <a:r>
              <a:rPr lang="uk-UA" dirty="0" smtClean="0"/>
              <a:t>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4436"/>
            <a:ext cx="8229600" cy="194653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Mastering theoretical knowledge and practical skills in the diagnosis of dental pathologies using modern methods of X-ray examination to make a correct plan for the preparation of the patient's oral cavity for prosthetics.</a:t>
            </a:r>
            <a:endParaRPr lang="uk-UA" dirty="0"/>
          </a:p>
        </p:txBody>
      </p:sp>
      <p:pic>
        <p:nvPicPr>
          <p:cNvPr id="3074" name="Picture 2" descr="Компьютерная томография зубов (дентальная)">
            <a:extLst>
              <a:ext uri="{FF2B5EF4-FFF2-40B4-BE49-F238E27FC236}">
                <a16:creationId xmlns="" xmlns:a16="http://schemas.microsoft.com/office/drawing/2014/main" id="{5C4546F9-1AA1-4399-8CE4-1D89159939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4668" y="3140968"/>
            <a:ext cx="4814664" cy="3590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73091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2430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dirty="0"/>
              <a:t>Tasks of X-ray diagnostics in the clinic of orthopedic dentistry: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28800"/>
            <a:ext cx="3851920" cy="4945736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detection of proximal and </a:t>
            </a:r>
            <a:r>
              <a:rPr lang="en-US" dirty="0" err="1"/>
              <a:t>subgingival</a:t>
            </a:r>
            <a:r>
              <a:rPr lang="en-US" dirty="0"/>
              <a:t> carious lesions, secondary caries under fillings and crowns</a:t>
            </a:r>
            <a:r>
              <a:rPr lang="en-US" dirty="0" smtClean="0"/>
              <a:t>;</a:t>
            </a:r>
          </a:p>
          <a:p>
            <a:r>
              <a:rPr lang="en-US" dirty="0" smtClean="0"/>
              <a:t>diagnosis </a:t>
            </a:r>
            <a:r>
              <a:rPr lang="en-US" dirty="0"/>
              <a:t>of complications of caries - pulpitis and periodontitis</a:t>
            </a:r>
            <a:r>
              <a:rPr lang="en-US" dirty="0" smtClean="0"/>
              <a:t>;</a:t>
            </a:r>
          </a:p>
          <a:p>
            <a:r>
              <a:rPr lang="en-US" dirty="0" smtClean="0"/>
              <a:t>diagnosis </a:t>
            </a:r>
            <a:r>
              <a:rPr lang="en-US" dirty="0"/>
              <a:t>of periodontal diseases, the nature and severity of the process in its tissues, the degree of bone resorption</a:t>
            </a:r>
            <a:r>
              <a:rPr lang="en-US" dirty="0" smtClean="0"/>
              <a:t>;</a:t>
            </a:r>
          </a:p>
          <a:p>
            <a:r>
              <a:rPr lang="en-US" dirty="0" smtClean="0"/>
              <a:t>predicting of dental </a:t>
            </a:r>
            <a:r>
              <a:rPr lang="en-US" dirty="0"/>
              <a:t>implantation.</a:t>
            </a:r>
            <a:endParaRPr lang="uk-UA" dirty="0"/>
          </a:p>
        </p:txBody>
      </p:sp>
      <p:pic>
        <p:nvPicPr>
          <p:cNvPr id="1028" name="Picture 4" descr="Комп'ютерна томограма 2-х щелеп - Комп'ютерне обстеження - EcoSvit Черкаси">
            <a:extLst>
              <a:ext uri="{FF2B5EF4-FFF2-40B4-BE49-F238E27FC236}">
                <a16:creationId xmlns="" xmlns:a16="http://schemas.microsoft.com/office/drawing/2014/main" id="{D313C134-5F26-4FCD-9E85-18ACA22C4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772816"/>
            <a:ext cx="5273667" cy="39059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23120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792088"/>
          </a:xfrm>
        </p:spPr>
        <p:txBody>
          <a:bodyPr/>
          <a:lstStyle/>
          <a:p>
            <a:r>
              <a:rPr lang="en-US" dirty="0"/>
              <a:t>Course content </a:t>
            </a:r>
            <a:r>
              <a:rPr lang="uk-UA" dirty="0" smtClean="0"/>
              <a:t>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Indications for X-ray examination in orthopedic dentistry</a:t>
            </a:r>
            <a:r>
              <a:rPr lang="en-US" dirty="0" smtClean="0"/>
              <a:t>.</a:t>
            </a:r>
          </a:p>
          <a:p>
            <a:r>
              <a:rPr lang="en-US" dirty="0" smtClean="0"/>
              <a:t>Study </a:t>
            </a:r>
            <a:r>
              <a:rPr lang="en-US" dirty="0"/>
              <a:t>of the main methods of X-ray examination (internal and </a:t>
            </a:r>
            <a:r>
              <a:rPr lang="en-US" dirty="0" err="1"/>
              <a:t>extraoral</a:t>
            </a:r>
            <a:r>
              <a:rPr lang="en-US" dirty="0"/>
              <a:t> radiography</a:t>
            </a:r>
            <a:r>
              <a:rPr lang="en-US" dirty="0" smtClean="0"/>
              <a:t>);</a:t>
            </a:r>
          </a:p>
          <a:p>
            <a:r>
              <a:rPr lang="en-US" dirty="0" smtClean="0"/>
              <a:t>Study </a:t>
            </a:r>
            <a:r>
              <a:rPr lang="en-US" dirty="0"/>
              <a:t>of additional methods of X-ray examination (</a:t>
            </a:r>
            <a:r>
              <a:rPr lang="en-US" dirty="0" err="1"/>
              <a:t>radiovisiography</a:t>
            </a:r>
            <a:r>
              <a:rPr lang="en-US" dirty="0"/>
              <a:t>, tomography, computed tomography, </a:t>
            </a:r>
            <a:r>
              <a:rPr lang="en-US" dirty="0" err="1"/>
              <a:t>teleradiography</a:t>
            </a:r>
            <a:r>
              <a:rPr lang="en-US" dirty="0"/>
              <a:t>, </a:t>
            </a:r>
            <a:r>
              <a:rPr lang="en-US" dirty="0" err="1"/>
              <a:t>electroradiography</a:t>
            </a:r>
            <a:r>
              <a:rPr lang="en-US" dirty="0"/>
              <a:t> and others</a:t>
            </a:r>
            <a:r>
              <a:rPr lang="en-US" dirty="0" smtClean="0"/>
              <a:t>).</a:t>
            </a:r>
          </a:p>
          <a:p>
            <a:r>
              <a:rPr lang="en-US" dirty="0" smtClean="0"/>
              <a:t>Detailed </a:t>
            </a:r>
            <a:r>
              <a:rPr lang="en-US" dirty="0"/>
              <a:t>analysis of X-rays</a:t>
            </a:r>
            <a:r>
              <a:rPr lang="en-US" dirty="0" smtClean="0"/>
              <a:t>;</a:t>
            </a:r>
          </a:p>
          <a:p>
            <a:r>
              <a:rPr lang="en-US" dirty="0" smtClean="0"/>
              <a:t>Features </a:t>
            </a:r>
            <a:r>
              <a:rPr lang="en-US" dirty="0"/>
              <a:t>of X-ray examination of pregnant women, children and patients with severe comorbidities.</a:t>
            </a:r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418823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41</TotalTime>
  <Words>211</Words>
  <Application>Microsoft Office PowerPoint</Application>
  <PresentationFormat>Экран (4:3)</PresentationFormat>
  <Paragraphs>19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Городская</vt:lpstr>
      <vt:lpstr>Methods of X-ray diagnostics in the clinic of orthopedic dentistry</vt:lpstr>
      <vt:lpstr>Relevance : </vt:lpstr>
      <vt:lpstr>AIM:</vt:lpstr>
      <vt:lpstr>Tasks of X-ray diagnostics in the clinic of orthopedic dentistry:</vt:lpstr>
      <vt:lpstr>Course content 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Сучасні методи рентгендіагностики в клініці ортопедичної стоматології</dc:title>
  <dc:creator>Арина</dc:creator>
  <cp:lastModifiedBy>user</cp:lastModifiedBy>
  <cp:revision>11</cp:revision>
  <dcterms:created xsi:type="dcterms:W3CDTF">2020-12-17T19:18:36Z</dcterms:created>
  <dcterms:modified xsi:type="dcterms:W3CDTF">2022-05-24T20:28:18Z</dcterms:modified>
</cp:coreProperties>
</file>