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1"/>
  </p:normalViewPr>
  <p:slideViewPr>
    <p:cSldViewPr>
      <p:cViewPr varScale="1">
        <p:scale>
          <a:sx n="65" d="100"/>
          <a:sy n="65" d="100"/>
        </p:scale>
        <p:origin x="968" y="2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84150" y="9377906"/>
            <a:ext cx="7703849" cy="909092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4466" y="454819"/>
            <a:ext cx="295793" cy="114735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206230" y="0"/>
            <a:ext cx="4607379" cy="191786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7" cy="1028699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8224" y="231705"/>
            <a:ext cx="16181523" cy="9566904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6463640" y="8692852"/>
            <a:ext cx="793750" cy="788035"/>
          </a:xfrm>
          <a:custGeom>
            <a:avLst/>
            <a:gdLst/>
            <a:ahLst/>
            <a:cxnLst/>
            <a:rect l="l" t="t" r="r" b="b"/>
            <a:pathLst>
              <a:path w="793750" h="788034">
                <a:moveTo>
                  <a:pt x="399566" y="787811"/>
                </a:moveTo>
                <a:lnTo>
                  <a:pt x="393906" y="787811"/>
                </a:lnTo>
                <a:lnTo>
                  <a:pt x="342129" y="784395"/>
                </a:lnTo>
                <a:lnTo>
                  <a:pt x="291678" y="774316"/>
                </a:lnTo>
                <a:lnTo>
                  <a:pt x="243164" y="757827"/>
                </a:lnTo>
                <a:lnTo>
                  <a:pt x="197201" y="735182"/>
                </a:lnTo>
                <a:lnTo>
                  <a:pt x="154399" y="706635"/>
                </a:lnTo>
                <a:lnTo>
                  <a:pt x="115373" y="672439"/>
                </a:lnTo>
                <a:lnTo>
                  <a:pt x="81176" y="633412"/>
                </a:lnTo>
                <a:lnTo>
                  <a:pt x="52629" y="590611"/>
                </a:lnTo>
                <a:lnTo>
                  <a:pt x="29984" y="544647"/>
                </a:lnTo>
                <a:lnTo>
                  <a:pt x="13495" y="496133"/>
                </a:lnTo>
                <a:lnTo>
                  <a:pt x="3416" y="445682"/>
                </a:lnTo>
                <a:lnTo>
                  <a:pt x="0" y="393906"/>
                </a:lnTo>
                <a:lnTo>
                  <a:pt x="3416" y="342129"/>
                </a:lnTo>
                <a:lnTo>
                  <a:pt x="13495" y="291678"/>
                </a:lnTo>
                <a:lnTo>
                  <a:pt x="29984" y="243164"/>
                </a:lnTo>
                <a:lnTo>
                  <a:pt x="52629" y="197201"/>
                </a:lnTo>
                <a:lnTo>
                  <a:pt x="81176" y="154399"/>
                </a:lnTo>
                <a:lnTo>
                  <a:pt x="115373" y="115372"/>
                </a:lnTo>
                <a:lnTo>
                  <a:pt x="154399" y="81176"/>
                </a:lnTo>
                <a:lnTo>
                  <a:pt x="197201" y="52629"/>
                </a:lnTo>
                <a:lnTo>
                  <a:pt x="243164" y="29984"/>
                </a:lnTo>
                <a:lnTo>
                  <a:pt x="291678" y="13495"/>
                </a:lnTo>
                <a:lnTo>
                  <a:pt x="342129" y="3416"/>
                </a:lnTo>
                <a:lnTo>
                  <a:pt x="393906" y="0"/>
                </a:lnTo>
                <a:lnTo>
                  <a:pt x="399566" y="0"/>
                </a:lnTo>
                <a:lnTo>
                  <a:pt x="451342" y="3416"/>
                </a:lnTo>
                <a:lnTo>
                  <a:pt x="501793" y="13495"/>
                </a:lnTo>
                <a:lnTo>
                  <a:pt x="550307" y="29984"/>
                </a:lnTo>
                <a:lnTo>
                  <a:pt x="596270" y="52629"/>
                </a:lnTo>
                <a:lnTo>
                  <a:pt x="639072" y="81176"/>
                </a:lnTo>
                <a:lnTo>
                  <a:pt x="678099" y="115372"/>
                </a:lnTo>
                <a:lnTo>
                  <a:pt x="712296" y="154399"/>
                </a:lnTo>
                <a:lnTo>
                  <a:pt x="740843" y="197201"/>
                </a:lnTo>
                <a:lnTo>
                  <a:pt x="763488" y="243164"/>
                </a:lnTo>
                <a:lnTo>
                  <a:pt x="779977" y="291678"/>
                </a:lnTo>
                <a:lnTo>
                  <a:pt x="790056" y="342129"/>
                </a:lnTo>
                <a:lnTo>
                  <a:pt x="793472" y="393906"/>
                </a:lnTo>
                <a:lnTo>
                  <a:pt x="790056" y="445682"/>
                </a:lnTo>
                <a:lnTo>
                  <a:pt x="779977" y="496133"/>
                </a:lnTo>
                <a:lnTo>
                  <a:pt x="763488" y="544647"/>
                </a:lnTo>
                <a:lnTo>
                  <a:pt x="740843" y="590611"/>
                </a:lnTo>
                <a:lnTo>
                  <a:pt x="712296" y="633412"/>
                </a:lnTo>
                <a:lnTo>
                  <a:pt x="678099" y="672439"/>
                </a:lnTo>
                <a:lnTo>
                  <a:pt x="639072" y="706635"/>
                </a:lnTo>
                <a:lnTo>
                  <a:pt x="596270" y="735182"/>
                </a:lnTo>
                <a:lnTo>
                  <a:pt x="550307" y="757827"/>
                </a:lnTo>
                <a:lnTo>
                  <a:pt x="501793" y="774316"/>
                </a:lnTo>
                <a:lnTo>
                  <a:pt x="451342" y="784395"/>
                </a:lnTo>
                <a:lnTo>
                  <a:pt x="399566" y="787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6688195" y="8955034"/>
            <a:ext cx="361950" cy="266700"/>
          </a:xfrm>
          <a:custGeom>
            <a:avLst/>
            <a:gdLst/>
            <a:ahLst/>
            <a:cxnLst/>
            <a:rect l="l" t="t" r="r" b="b"/>
            <a:pathLst>
              <a:path w="361950" h="266700">
                <a:moveTo>
                  <a:pt x="327014" y="119563"/>
                </a:moveTo>
                <a:lnTo>
                  <a:pt x="327014" y="143861"/>
                </a:lnTo>
                <a:lnTo>
                  <a:pt x="5430" y="143782"/>
                </a:lnTo>
                <a:lnTo>
                  <a:pt x="0" y="138336"/>
                </a:lnTo>
                <a:lnTo>
                  <a:pt x="0" y="124916"/>
                </a:lnTo>
                <a:lnTo>
                  <a:pt x="5430" y="119500"/>
                </a:lnTo>
                <a:lnTo>
                  <a:pt x="327014" y="119563"/>
                </a:lnTo>
                <a:close/>
              </a:path>
              <a:path w="361950" h="266700">
                <a:moveTo>
                  <a:pt x="361609" y="123901"/>
                </a:moveTo>
                <a:lnTo>
                  <a:pt x="361609" y="139523"/>
                </a:lnTo>
                <a:lnTo>
                  <a:pt x="260383" y="266009"/>
                </a:lnTo>
                <a:lnTo>
                  <a:pt x="254278" y="266699"/>
                </a:lnTo>
                <a:lnTo>
                  <a:pt x="252539" y="266699"/>
                </a:lnTo>
                <a:lnTo>
                  <a:pt x="244530" y="260279"/>
                </a:lnTo>
                <a:lnTo>
                  <a:pt x="242961" y="256748"/>
                </a:lnTo>
                <a:lnTo>
                  <a:pt x="242961" y="250532"/>
                </a:lnTo>
                <a:lnTo>
                  <a:pt x="243824" y="247848"/>
                </a:lnTo>
                <a:lnTo>
                  <a:pt x="327014" y="143861"/>
                </a:lnTo>
                <a:lnTo>
                  <a:pt x="327014" y="80661"/>
                </a:lnTo>
                <a:lnTo>
                  <a:pt x="361609" y="123901"/>
                </a:lnTo>
                <a:close/>
              </a:path>
              <a:path w="361950" h="266700">
                <a:moveTo>
                  <a:pt x="327014" y="80661"/>
                </a:moveTo>
                <a:lnTo>
                  <a:pt x="327014" y="119563"/>
                </a:lnTo>
                <a:lnTo>
                  <a:pt x="244530" y="16433"/>
                </a:lnTo>
                <a:lnTo>
                  <a:pt x="243824" y="15512"/>
                </a:lnTo>
                <a:lnTo>
                  <a:pt x="242961" y="12859"/>
                </a:lnTo>
                <a:lnTo>
                  <a:pt x="242961" y="6696"/>
                </a:lnTo>
                <a:lnTo>
                  <a:pt x="244530" y="3164"/>
                </a:lnTo>
                <a:lnTo>
                  <a:pt x="245629" y="2259"/>
                </a:lnTo>
                <a:lnTo>
                  <a:pt x="248443" y="0"/>
                </a:lnTo>
                <a:lnTo>
                  <a:pt x="262477" y="0"/>
                </a:lnTo>
                <a:lnTo>
                  <a:pt x="327014" y="80661"/>
                </a:lnTo>
                <a:close/>
              </a:path>
            </a:pathLst>
          </a:custGeom>
          <a:solidFill>
            <a:srgbClr val="0DA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727206" y="951504"/>
            <a:ext cx="8308975" cy="589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727206" y="1643686"/>
            <a:ext cx="9677400" cy="6473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04080" y="1531537"/>
            <a:ext cx="13213715" cy="152019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2900" spc="-65" dirty="0">
                <a:solidFill>
                  <a:srgbClr val="FFFFFF"/>
                </a:solidFill>
                <a:latin typeface="Arial Black"/>
                <a:cs typeface="Arial Black"/>
              </a:rPr>
              <a:t>Вıнницький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100" dirty="0">
                <a:solidFill>
                  <a:srgbClr val="FFFFFF"/>
                </a:solidFill>
                <a:latin typeface="Arial Black"/>
                <a:cs typeface="Arial Black"/>
              </a:rPr>
              <a:t>нацıональний</a:t>
            </a:r>
            <a:r>
              <a:rPr sz="290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40" dirty="0">
                <a:solidFill>
                  <a:srgbClr val="FFFFFF"/>
                </a:solidFill>
                <a:latin typeface="Arial Black"/>
                <a:cs typeface="Arial Black"/>
              </a:rPr>
              <a:t>медичний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95" dirty="0">
                <a:solidFill>
                  <a:srgbClr val="FFFFFF"/>
                </a:solidFill>
                <a:latin typeface="Arial Black"/>
                <a:cs typeface="Arial Black"/>
              </a:rPr>
              <a:t>унıверситет</a:t>
            </a:r>
            <a:r>
              <a:rPr sz="290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85" dirty="0">
                <a:solidFill>
                  <a:srgbClr val="FFFFFF"/>
                </a:solidFill>
                <a:latin typeface="Arial Black"/>
                <a:cs typeface="Arial Black"/>
              </a:rPr>
              <a:t>ıм.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80" dirty="0">
                <a:solidFill>
                  <a:srgbClr val="FFFFFF"/>
                </a:solidFill>
                <a:latin typeface="Arial Black"/>
                <a:cs typeface="Arial Black"/>
              </a:rPr>
              <a:t>М.І.</a:t>
            </a:r>
            <a:r>
              <a:rPr sz="290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10" dirty="0">
                <a:solidFill>
                  <a:srgbClr val="FFFFFF"/>
                </a:solidFill>
                <a:latin typeface="Arial Black"/>
                <a:cs typeface="Arial Black"/>
              </a:rPr>
              <a:t>Пирогова</a:t>
            </a:r>
            <a:endParaRPr sz="29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865"/>
              </a:spcBef>
            </a:pPr>
            <a:endParaRPr sz="29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</a:pPr>
            <a:r>
              <a:rPr sz="2750" spc="-215" dirty="0">
                <a:solidFill>
                  <a:srgbClr val="FFFFFF"/>
                </a:solidFill>
                <a:latin typeface="Arial Black"/>
                <a:cs typeface="Arial Black"/>
              </a:rPr>
              <a:t>Кафедра</a:t>
            </a:r>
            <a:r>
              <a:rPr sz="275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114" dirty="0">
                <a:solidFill>
                  <a:srgbClr val="FFFFFF"/>
                </a:solidFill>
                <a:latin typeface="Arial Black"/>
                <a:cs typeface="Arial Black"/>
              </a:rPr>
              <a:t>менеджменту</a:t>
            </a:r>
            <a:r>
              <a:rPr sz="275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45" dirty="0">
                <a:solidFill>
                  <a:srgbClr val="FFFFFF"/>
                </a:solidFill>
                <a:latin typeface="Arial Black"/>
                <a:cs typeface="Arial Black"/>
              </a:rPr>
              <a:t>та</a:t>
            </a:r>
            <a:r>
              <a:rPr sz="275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Black"/>
                <a:cs typeface="Arial Black"/>
              </a:rPr>
              <a:t>маркетингу</a:t>
            </a:r>
            <a:endParaRPr sz="275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23118" y="4062906"/>
            <a:ext cx="10975340" cy="2302510"/>
          </a:xfrm>
          <a:prstGeom prst="rect">
            <a:avLst/>
          </a:prstGeom>
        </p:spPr>
        <p:txBody>
          <a:bodyPr vert="horz" wrap="square" lIns="0" tIns="2508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975"/>
              </a:spcBef>
            </a:pPr>
            <a:r>
              <a:rPr sz="3900" spc="-215" dirty="0">
                <a:solidFill>
                  <a:srgbClr val="FFFFFF"/>
                </a:solidFill>
                <a:latin typeface="Arial Black"/>
                <a:cs typeface="Arial Black"/>
              </a:rPr>
              <a:t>Презентацıя</a:t>
            </a:r>
            <a:r>
              <a:rPr sz="3900" spc="-4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3900" spc="-114" dirty="0">
                <a:solidFill>
                  <a:srgbClr val="FFFFFF"/>
                </a:solidFill>
                <a:latin typeface="Arial Black"/>
                <a:cs typeface="Arial Black"/>
              </a:rPr>
              <a:t>вибıркової</a:t>
            </a:r>
            <a:r>
              <a:rPr sz="3900" spc="-4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3900" spc="-10" dirty="0">
                <a:solidFill>
                  <a:srgbClr val="FFFFFF"/>
                </a:solidFill>
                <a:latin typeface="Arial Black"/>
                <a:cs typeface="Arial Black"/>
              </a:rPr>
              <a:t>дисциплıни</a:t>
            </a:r>
            <a:endParaRPr sz="39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3270"/>
              </a:spcBef>
            </a:pPr>
            <a:r>
              <a:rPr sz="6750" spc="-275" dirty="0">
                <a:solidFill>
                  <a:srgbClr val="FFFFFF"/>
                </a:solidFill>
                <a:latin typeface="Arial Black"/>
                <a:cs typeface="Arial Black"/>
              </a:rPr>
              <a:t>Особистий</a:t>
            </a:r>
            <a:r>
              <a:rPr sz="6750" spc="-8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6750" spc="-305" dirty="0">
                <a:solidFill>
                  <a:srgbClr val="FFFFFF"/>
                </a:solidFill>
                <a:latin typeface="Arial Black"/>
                <a:cs typeface="Arial Black"/>
              </a:rPr>
              <a:t>бренд</a:t>
            </a:r>
            <a:r>
              <a:rPr sz="6750" spc="-8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6750" spc="-310" dirty="0">
                <a:solidFill>
                  <a:srgbClr val="FFFFFF"/>
                </a:solidFill>
                <a:latin typeface="Arial Black"/>
                <a:cs typeface="Arial Black"/>
              </a:rPr>
              <a:t>лıкаря</a:t>
            </a:r>
            <a:endParaRPr sz="675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71633"/>
            <a:ext cx="18288000" cy="9015730"/>
            <a:chOff x="0" y="1271633"/>
            <a:chExt cx="18288000" cy="9015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7310261"/>
              <a:ext cx="18287999" cy="297673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51403" y="1271633"/>
              <a:ext cx="6364628" cy="708562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7605" y="1271633"/>
              <a:ext cx="237612" cy="921678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07305" y="1134206"/>
            <a:ext cx="9099550" cy="1320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399"/>
              </a:lnSpc>
              <a:spcBef>
                <a:spcPts val="95"/>
              </a:spcBef>
            </a:pPr>
            <a:r>
              <a:rPr sz="3650" spc="-254" dirty="0"/>
              <a:t>Галузь</a:t>
            </a:r>
            <a:r>
              <a:rPr sz="3650" spc="-390" dirty="0"/>
              <a:t> </a:t>
            </a:r>
            <a:r>
              <a:rPr sz="3650" spc="-175" dirty="0"/>
              <a:t>знань</a:t>
            </a:r>
            <a:r>
              <a:rPr sz="3650" b="1" i="1" spc="-175" dirty="0">
                <a:latin typeface="Arial"/>
                <a:cs typeface="Arial"/>
              </a:rPr>
              <a:t>,</a:t>
            </a:r>
            <a:r>
              <a:rPr sz="3650" b="1" i="1" spc="-180" dirty="0">
                <a:latin typeface="Arial"/>
                <a:cs typeface="Arial"/>
              </a:rPr>
              <a:t> </a:t>
            </a:r>
            <a:r>
              <a:rPr sz="3650" spc="-165" dirty="0"/>
              <a:t>спецıальнıсть</a:t>
            </a:r>
            <a:r>
              <a:rPr sz="3650" b="1" i="1" spc="-165" dirty="0">
                <a:latin typeface="Arial"/>
                <a:cs typeface="Arial"/>
              </a:rPr>
              <a:t>,</a:t>
            </a:r>
            <a:r>
              <a:rPr sz="3650" b="1" i="1" spc="-185" dirty="0">
                <a:latin typeface="Arial"/>
                <a:cs typeface="Arial"/>
              </a:rPr>
              <a:t> </a:t>
            </a:r>
            <a:r>
              <a:rPr sz="3650" spc="-50" dirty="0"/>
              <a:t>освıтнıй </a:t>
            </a:r>
            <a:r>
              <a:rPr sz="3650" spc="-10" dirty="0"/>
              <a:t>рıвень</a:t>
            </a:r>
            <a:endParaRPr sz="3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7305" y="2774925"/>
            <a:ext cx="8938895" cy="3216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862455">
              <a:lnSpc>
                <a:spcPct val="123200"/>
              </a:lnSpc>
              <a:spcBef>
                <a:spcPts val="95"/>
              </a:spcBef>
            </a:pPr>
            <a:r>
              <a:rPr sz="3400" b="1" i="1" spc="-100" dirty="0">
                <a:solidFill>
                  <a:srgbClr val="0C8EB5"/>
                </a:solidFill>
                <a:latin typeface="Arial"/>
                <a:cs typeface="Arial"/>
              </a:rPr>
              <a:t>Галузь</a:t>
            </a:r>
            <a:r>
              <a:rPr sz="3400" b="1" i="1" spc="-16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знань</a:t>
            </a:r>
            <a:r>
              <a:rPr sz="3400" b="1" i="1" spc="-7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1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07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“</a:t>
            </a:r>
            <a:r>
              <a:rPr sz="340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34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3400" spc="25" dirty="0">
                <a:solidFill>
                  <a:srgbClr val="0C8EB5"/>
                </a:solidFill>
                <a:latin typeface="Microsoft YaHei"/>
                <a:cs typeface="Microsoft YaHei"/>
              </a:rPr>
              <a:t>та 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адмıнıстрування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”</a:t>
            </a:r>
            <a:endParaRPr sz="3400">
              <a:latin typeface="Lucida Sans Unicode"/>
              <a:cs typeface="Lucida Sans Unicode"/>
            </a:endParaRPr>
          </a:p>
          <a:p>
            <a:pPr marL="12700" marR="5080">
              <a:lnSpc>
                <a:spcPts val="5030"/>
              </a:lnSpc>
              <a:spcBef>
                <a:spcPts val="125"/>
              </a:spcBef>
            </a:pPr>
            <a:r>
              <a:rPr sz="3400" b="1" i="1" spc="-55" dirty="0">
                <a:solidFill>
                  <a:srgbClr val="0C8EB5"/>
                </a:solidFill>
                <a:latin typeface="Arial"/>
                <a:cs typeface="Arial"/>
              </a:rPr>
              <a:t>Спецıальнıсть</a:t>
            </a:r>
            <a:r>
              <a:rPr sz="3400" b="1" i="1" spc="-16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229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073 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“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Менеджмент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” </a:t>
            </a:r>
            <a:r>
              <a:rPr sz="3400" b="1" i="1" spc="-50" dirty="0">
                <a:solidFill>
                  <a:srgbClr val="0C8EB5"/>
                </a:solidFill>
                <a:latin typeface="Arial"/>
                <a:cs typeface="Arial"/>
              </a:rPr>
              <a:t>Освıтнıй</a:t>
            </a:r>
            <a:r>
              <a:rPr sz="3400" b="1" i="1" spc="-19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spc="-10" dirty="0">
                <a:solidFill>
                  <a:srgbClr val="0C8EB5"/>
                </a:solidFill>
                <a:latin typeface="Arial"/>
                <a:cs typeface="Arial"/>
              </a:rPr>
              <a:t>рıвень</a:t>
            </a:r>
            <a:r>
              <a:rPr sz="3400" b="1" i="1" spc="-19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2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другий</a:t>
            </a:r>
            <a:r>
              <a:rPr sz="3400" spc="-1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34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3400" spc="40" dirty="0">
                <a:solidFill>
                  <a:srgbClr val="0C8EB5"/>
                </a:solidFill>
                <a:latin typeface="Microsoft YaHei"/>
                <a:cs typeface="Microsoft YaHei"/>
              </a:rPr>
              <a:t>магıстерський</a:t>
            </a:r>
            <a:r>
              <a:rPr sz="34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)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Форма</a:t>
            </a:r>
            <a:r>
              <a:rPr sz="3400" b="1" i="1" spc="-11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навчання</a:t>
            </a:r>
            <a:r>
              <a:rPr sz="3400" b="1" i="1" spc="2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80" dirty="0">
                <a:solidFill>
                  <a:srgbClr val="0C8EB5"/>
                </a:solidFill>
                <a:latin typeface="Microsoft YaHei"/>
                <a:cs typeface="Microsoft YaHei"/>
              </a:rPr>
              <a:t>денна</a:t>
            </a:r>
            <a:r>
              <a:rPr sz="34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34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заочна</a:t>
            </a:r>
            <a:endParaRPr sz="3400">
              <a:latin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6982459" cy="8846820"/>
            <a:chOff x="0" y="0"/>
            <a:chExt cx="6982459" cy="88468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6608966" cy="884680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4017" y="2985589"/>
              <a:ext cx="5967971" cy="4315820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54978" y="1028700"/>
            <a:ext cx="295793" cy="11473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0" dirty="0"/>
              <a:t>Інформацıйний</a:t>
            </a:r>
            <a:r>
              <a:rPr spc="-385" dirty="0"/>
              <a:t> </a:t>
            </a:r>
            <a:r>
              <a:rPr spc="-245" dirty="0"/>
              <a:t>обсяг</a:t>
            </a:r>
            <a:r>
              <a:rPr spc="-385" dirty="0"/>
              <a:t> </a:t>
            </a:r>
            <a:r>
              <a:rPr spc="-110" dirty="0"/>
              <a:t>навчальної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6981988" y="1643686"/>
            <a:ext cx="10422618" cy="5059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668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дисциплıни</a:t>
            </a:r>
          </a:p>
          <a:p>
            <a:pPr>
              <a:lnSpc>
                <a:spcPct val="100000"/>
              </a:lnSpc>
              <a:spcBef>
                <a:spcPts val="235"/>
              </a:spcBef>
            </a:pPr>
            <a:endParaRPr spc="-10" dirty="0"/>
          </a:p>
          <a:p>
            <a:pPr marL="12700" marR="5080">
              <a:lnSpc>
                <a:spcPct val="123200"/>
              </a:lnSpc>
              <a:spcBef>
                <a:spcPts val="5"/>
              </a:spcBef>
            </a:pPr>
            <a:r>
              <a:rPr spc="-30" dirty="0">
                <a:latin typeface="Microsoft YaHei"/>
                <a:cs typeface="Microsoft YaHei"/>
              </a:rPr>
              <a:t>Вибıркова</a:t>
            </a:r>
            <a:r>
              <a:rPr spc="-114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навчальна</a:t>
            </a:r>
            <a:r>
              <a:rPr spc="-110" dirty="0">
                <a:latin typeface="Microsoft YaHei"/>
                <a:cs typeface="Microsoft YaHei"/>
              </a:rPr>
              <a:t> </a:t>
            </a:r>
            <a:r>
              <a:rPr spc="-20" dirty="0">
                <a:latin typeface="Microsoft YaHei"/>
                <a:cs typeface="Microsoft YaHei"/>
              </a:rPr>
              <a:t>дисциплıна</a:t>
            </a:r>
            <a:r>
              <a:rPr spc="-110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ВК</a:t>
            </a:r>
            <a:r>
              <a:rPr spc="-110" dirty="0">
                <a:latin typeface="Microsoft YaHei"/>
                <a:cs typeface="Microsoft YaHei"/>
              </a:rPr>
              <a:t> </a:t>
            </a:r>
            <a:r>
              <a:rPr spc="-535" dirty="0">
                <a:latin typeface="Lucida Sans Unicode"/>
                <a:cs typeface="Lucida Sans Unicode"/>
              </a:rPr>
              <a:t>1.8 </a:t>
            </a:r>
            <a:r>
              <a:rPr dirty="0">
                <a:latin typeface="Microsoft YaHei"/>
                <a:cs typeface="Microsoft YaHei"/>
              </a:rPr>
              <a:t>Загальний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spc="-25" dirty="0">
                <a:latin typeface="Microsoft YaHei"/>
                <a:cs typeface="Microsoft YaHei"/>
              </a:rPr>
              <a:t>обсяг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навчального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spc="-10" dirty="0">
                <a:latin typeface="Microsoft YaHei"/>
                <a:cs typeface="Microsoft YaHei"/>
              </a:rPr>
              <a:t>часу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dirty="0">
                <a:latin typeface="Lucida Sans Unicode"/>
                <a:cs typeface="Lucida Sans Unicode"/>
              </a:rPr>
              <a:t>-</a:t>
            </a:r>
            <a:r>
              <a:rPr spc="-210" dirty="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90</a:t>
            </a:r>
            <a:r>
              <a:rPr spc="-210" dirty="0">
                <a:latin typeface="Lucida Sans Unicode"/>
                <a:cs typeface="Lucida Sans Unicode"/>
              </a:rPr>
              <a:t> </a:t>
            </a:r>
            <a:r>
              <a:rPr spc="-45" dirty="0">
                <a:latin typeface="Microsoft YaHei"/>
                <a:cs typeface="Microsoft YaHei"/>
              </a:rPr>
              <a:t>год</a:t>
            </a:r>
            <a:r>
              <a:rPr spc="-45" dirty="0">
                <a:latin typeface="Lucida Sans Unicode"/>
                <a:cs typeface="Lucida Sans Unicode"/>
              </a:rPr>
              <a:t>. </a:t>
            </a:r>
            <a:r>
              <a:rPr spc="140" dirty="0">
                <a:latin typeface="Lucida Sans Unicode"/>
                <a:cs typeface="Lucida Sans Unicode"/>
              </a:rPr>
              <a:t>(3</a:t>
            </a:r>
            <a:r>
              <a:rPr spc="-220" dirty="0">
                <a:latin typeface="Lucida Sans Unicode"/>
                <a:cs typeface="Lucida Sans Unicode"/>
              </a:rPr>
              <a:t> </a:t>
            </a:r>
            <a:r>
              <a:rPr spc="-10" dirty="0">
                <a:latin typeface="Microsoft YaHei"/>
                <a:cs typeface="Microsoft YaHei"/>
              </a:rPr>
              <a:t>кредити</a:t>
            </a:r>
            <a:r>
              <a:rPr spc="-145" dirty="0">
                <a:latin typeface="Microsoft YaHei"/>
                <a:cs typeface="Microsoft YaHei"/>
              </a:rPr>
              <a:t> </a:t>
            </a:r>
            <a:r>
              <a:rPr spc="-10" dirty="0">
                <a:latin typeface="Lucida Sans Unicode"/>
                <a:cs typeface="Lucida Sans Unicode"/>
              </a:rPr>
              <a:t>ECTS):</a:t>
            </a:r>
          </a:p>
          <a:p>
            <a:pPr marL="12700" marR="3601720">
              <a:lnSpc>
                <a:spcPct val="123200"/>
              </a:lnSpc>
            </a:pPr>
            <a:r>
              <a:rPr spc="-35" dirty="0" err="1">
                <a:latin typeface="Microsoft YaHei"/>
                <a:cs typeface="Microsoft YaHei"/>
              </a:rPr>
              <a:t>Дисциплıна</a:t>
            </a:r>
            <a:r>
              <a:rPr spc="-155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вивчається</a:t>
            </a:r>
            <a:r>
              <a:rPr spc="-150" dirty="0">
                <a:latin typeface="Microsoft YaHei"/>
                <a:cs typeface="Microsoft YaHei"/>
              </a:rPr>
              <a:t> </a:t>
            </a:r>
            <a:r>
              <a:rPr dirty="0" err="1">
                <a:latin typeface="Microsoft YaHei"/>
                <a:cs typeface="Microsoft YaHei"/>
              </a:rPr>
              <a:t>у</a:t>
            </a:r>
            <a:r>
              <a:rPr spc="-150" dirty="0">
                <a:latin typeface="Microsoft YaHei"/>
                <a:cs typeface="Microsoft YaHei"/>
              </a:rPr>
              <a:t> </a:t>
            </a:r>
            <a:r>
              <a:rPr spc="-175" dirty="0">
                <a:latin typeface="Lucida Sans Unicode"/>
                <a:cs typeface="Lucida Sans Unicode"/>
              </a:rPr>
              <a:t>2</a:t>
            </a:r>
            <a:r>
              <a:rPr lang="ru-UA" spc="-175" dirty="0">
                <a:latin typeface="Lucida Sans Unicode"/>
                <a:cs typeface="Lucida Sans Unicode"/>
              </a:rPr>
              <a:t>-</a:t>
            </a:r>
            <a:r>
              <a:rPr spc="-10" dirty="0" err="1">
                <a:latin typeface="Microsoft YaHei"/>
                <a:cs typeface="Microsoft YaHei"/>
              </a:rPr>
              <a:t>му</a:t>
            </a:r>
            <a:r>
              <a:rPr spc="-155" dirty="0">
                <a:latin typeface="Microsoft YaHei"/>
                <a:cs typeface="Microsoft YaHei"/>
              </a:rPr>
              <a:t> </a:t>
            </a:r>
            <a:r>
              <a:rPr spc="-45" dirty="0">
                <a:latin typeface="Microsoft YaHei"/>
                <a:cs typeface="Microsoft YaHei"/>
              </a:rPr>
              <a:t>семестрı</a:t>
            </a:r>
            <a:r>
              <a:rPr spc="-45" dirty="0">
                <a:latin typeface="Lucida Sans Unicode"/>
                <a:cs typeface="Lucida Sans Unicode"/>
              </a:rPr>
              <a:t>. </a:t>
            </a:r>
            <a:r>
              <a:rPr spc="-35" dirty="0">
                <a:latin typeface="Microsoft YaHei"/>
                <a:cs typeface="Microsoft YaHei"/>
              </a:rPr>
              <a:t>Форма</a:t>
            </a:r>
            <a:r>
              <a:rPr spc="-185" dirty="0">
                <a:latin typeface="Microsoft YaHei"/>
                <a:cs typeface="Microsoft YaHei"/>
              </a:rPr>
              <a:t> </a:t>
            </a:r>
            <a:r>
              <a:rPr spc="-60" dirty="0">
                <a:latin typeface="Microsoft YaHei"/>
                <a:cs typeface="Microsoft YaHei"/>
              </a:rPr>
              <a:t>пıдсумкового</a:t>
            </a:r>
            <a:r>
              <a:rPr spc="-180" dirty="0">
                <a:latin typeface="Microsoft YaHei"/>
                <a:cs typeface="Microsoft YaHei"/>
              </a:rPr>
              <a:t> </a:t>
            </a:r>
            <a:r>
              <a:rPr spc="-60" dirty="0">
                <a:latin typeface="Microsoft YaHei"/>
                <a:cs typeface="Microsoft YaHei"/>
              </a:rPr>
              <a:t>контролю</a:t>
            </a:r>
            <a:r>
              <a:rPr spc="-185" dirty="0">
                <a:latin typeface="Microsoft YaHei"/>
                <a:cs typeface="Microsoft YaHei"/>
              </a:rPr>
              <a:t> </a:t>
            </a:r>
            <a:r>
              <a:rPr dirty="0">
                <a:latin typeface="Lucida Sans Unicode"/>
                <a:cs typeface="Lucida Sans Unicode"/>
              </a:rPr>
              <a:t>-</a:t>
            </a:r>
            <a:r>
              <a:rPr spc="-250" dirty="0">
                <a:latin typeface="Lucida Sans Unicode"/>
                <a:cs typeface="Lucida Sans Unicode"/>
              </a:rPr>
              <a:t> </a:t>
            </a:r>
            <a:r>
              <a:rPr spc="-10" dirty="0">
                <a:latin typeface="Microsoft YaHei"/>
                <a:cs typeface="Microsoft YaHei"/>
              </a:rPr>
              <a:t>залıк</a:t>
            </a:r>
            <a:r>
              <a:rPr spc="-10" dirty="0">
                <a:latin typeface="Lucida Sans Unicode"/>
                <a:cs typeface="Lucida Sans Unicode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448608" y="0"/>
            <a:ext cx="4839970" cy="9959340"/>
            <a:chOff x="13448608" y="0"/>
            <a:chExt cx="4839970" cy="99593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037736" y="0"/>
              <a:ext cx="4250263" cy="995925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48608" y="885853"/>
              <a:ext cx="4668636" cy="4394011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7123" y="458736"/>
            <a:ext cx="295793" cy="11473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44171" y="417344"/>
            <a:ext cx="838898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00" dirty="0"/>
              <a:t>Мета</a:t>
            </a:r>
            <a:r>
              <a:rPr sz="3000" spc="-335" dirty="0"/>
              <a:t> </a:t>
            </a:r>
            <a:r>
              <a:rPr sz="3000" spc="-50" dirty="0"/>
              <a:t>та</a:t>
            </a:r>
            <a:r>
              <a:rPr sz="3000" spc="-330" dirty="0"/>
              <a:t> </a:t>
            </a:r>
            <a:r>
              <a:rPr sz="3000" spc="-155" dirty="0"/>
              <a:t>завдання</a:t>
            </a:r>
            <a:r>
              <a:rPr sz="3000" spc="-330" dirty="0"/>
              <a:t> </a:t>
            </a:r>
            <a:r>
              <a:rPr sz="3000" spc="-135" dirty="0"/>
              <a:t>навчальної</a:t>
            </a:r>
            <a:r>
              <a:rPr sz="3000" spc="-335" dirty="0"/>
              <a:t> </a:t>
            </a:r>
            <a:r>
              <a:rPr sz="3000" spc="-50" dirty="0"/>
              <a:t>дисциплıни</a:t>
            </a:r>
            <a:endParaRPr sz="3000"/>
          </a:p>
        </p:txBody>
      </p:sp>
      <p:sp>
        <p:nvSpPr>
          <p:cNvPr id="7" name="object 7"/>
          <p:cNvSpPr txBox="1"/>
          <p:nvPr/>
        </p:nvSpPr>
        <p:spPr>
          <a:xfrm>
            <a:off x="1016000" y="748609"/>
            <a:ext cx="12718415" cy="8996045"/>
          </a:xfrm>
          <a:prstGeom prst="rect">
            <a:avLst/>
          </a:prstGeom>
        </p:spPr>
        <p:txBody>
          <a:bodyPr vert="horz" wrap="square" lIns="0" tIns="11239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885"/>
              </a:spcBef>
            </a:pPr>
            <a:r>
              <a:rPr sz="1950" spc="-320" dirty="0">
                <a:solidFill>
                  <a:srgbClr val="FFFFFF"/>
                </a:solidFill>
                <a:latin typeface="Arial Black"/>
                <a:cs typeface="Arial Black"/>
              </a:rPr>
              <a:t>T</a:t>
            </a:r>
            <a:endParaRPr sz="1950">
              <a:latin typeface="Arial Black"/>
              <a:cs typeface="Arial Black"/>
            </a:endParaRPr>
          </a:p>
          <a:p>
            <a:pPr marL="12700" marR="622935" algn="just">
              <a:lnSpc>
                <a:spcPct val="125800"/>
              </a:lnSpc>
              <a:spcBef>
                <a:spcPts val="265"/>
              </a:spcBef>
            </a:pPr>
            <a:r>
              <a:rPr sz="2250" spc="-30" dirty="0">
                <a:solidFill>
                  <a:srgbClr val="0C8EB5"/>
                </a:solidFill>
                <a:latin typeface="Arial Black"/>
                <a:cs typeface="Arial Black"/>
              </a:rPr>
              <a:t>Предметом</a:t>
            </a:r>
            <a:r>
              <a:rPr sz="2250" spc="14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навчальної</a:t>
            </a:r>
            <a:r>
              <a:rPr sz="2250" spc="2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дисциплıни</a:t>
            </a:r>
            <a:r>
              <a:rPr sz="2250" spc="2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є</a:t>
            </a:r>
            <a:r>
              <a:rPr sz="2250" spc="2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технологıї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395" dirty="0">
                <a:solidFill>
                  <a:srgbClr val="0C8EB5"/>
                </a:solidFill>
                <a:latin typeface="Cambria"/>
                <a:cs typeface="Cambria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прийоми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390" dirty="0">
                <a:solidFill>
                  <a:srgbClr val="0C8EB5"/>
                </a:solidFill>
                <a:latin typeface="Cambria"/>
                <a:cs typeface="Cambria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методи</a:t>
            </a:r>
            <a:r>
              <a:rPr sz="2250" spc="2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2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ıнструменти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створення</a:t>
            </a:r>
            <a:r>
              <a:rPr sz="22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просування</a:t>
            </a:r>
            <a:r>
              <a:rPr sz="22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персонального</a:t>
            </a:r>
            <a:r>
              <a:rPr sz="22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250" i="1" spc="-10" dirty="0">
                <a:solidFill>
                  <a:srgbClr val="0C8EB5"/>
                </a:solidFill>
                <a:latin typeface="Cambria"/>
                <a:cs typeface="Cambria"/>
              </a:rPr>
              <a:t>.</a:t>
            </a:r>
            <a:endParaRPr sz="2250">
              <a:latin typeface="Cambria"/>
              <a:cs typeface="Cambria"/>
            </a:endParaRPr>
          </a:p>
          <a:p>
            <a:pPr marL="12700" marR="622935" algn="just">
              <a:lnSpc>
                <a:spcPct val="111500"/>
              </a:lnSpc>
              <a:spcBef>
                <a:spcPts val="234"/>
              </a:spcBef>
            </a:pPr>
            <a:r>
              <a:rPr sz="2250" dirty="0">
                <a:solidFill>
                  <a:srgbClr val="0C8EB5"/>
                </a:solidFill>
                <a:latin typeface="Arial Black"/>
                <a:cs typeface="Arial Black"/>
              </a:rPr>
              <a:t>Метою</a:t>
            </a:r>
            <a:r>
              <a:rPr sz="2250" spc="150" dirty="0">
                <a:solidFill>
                  <a:srgbClr val="0C8EB5"/>
                </a:solidFill>
                <a:latin typeface="Arial Black"/>
                <a:cs typeface="Arial Black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викладання</a:t>
            </a:r>
            <a:r>
              <a:rPr sz="2250" spc="2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даної</a:t>
            </a:r>
            <a:r>
              <a:rPr sz="2250" spc="24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навчальної</a:t>
            </a:r>
            <a:r>
              <a:rPr sz="2250" spc="2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дисциплıни</a:t>
            </a:r>
            <a:r>
              <a:rPr sz="2250" spc="24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є</a:t>
            </a:r>
            <a:r>
              <a:rPr sz="2250" spc="24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формування</a:t>
            </a:r>
            <a:r>
              <a:rPr sz="2250" spc="2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2250" spc="24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студентıв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компетентностей</a:t>
            </a:r>
            <a:r>
              <a:rPr sz="2250" spc="3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щодо</a:t>
            </a:r>
            <a:r>
              <a:rPr sz="2250" spc="3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формування</a:t>
            </a:r>
            <a:r>
              <a:rPr sz="2250" spc="3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персонального</a:t>
            </a:r>
            <a:r>
              <a:rPr sz="2250" spc="3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250" spc="3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250" spc="3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метою</a:t>
            </a:r>
            <a:r>
              <a:rPr sz="2250" spc="3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пıдвищення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ефективностı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взаємодıї</a:t>
            </a:r>
            <a:r>
              <a:rPr sz="2250" spc="30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зовнıшнıм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середовищем</a:t>
            </a:r>
            <a:r>
              <a:rPr sz="2250" spc="30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досягнення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фıнансової свободи</a:t>
            </a:r>
            <a:r>
              <a:rPr sz="225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25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формування</a:t>
            </a:r>
            <a:r>
              <a:rPr sz="225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системи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знань</a:t>
            </a:r>
            <a:r>
              <a:rPr sz="225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щодо</a:t>
            </a:r>
            <a:r>
              <a:rPr sz="225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сучасних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пıдходıв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155" dirty="0">
                <a:solidFill>
                  <a:srgbClr val="0C8EB5"/>
                </a:solidFill>
                <a:latin typeface="Cambria"/>
                <a:cs typeface="Cambria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правил</a:t>
            </a:r>
            <a:r>
              <a:rPr sz="225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принципıв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розробки</a:t>
            </a:r>
            <a:r>
              <a:rPr sz="2250" spc="254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власної</a:t>
            </a:r>
            <a:r>
              <a:rPr sz="2250" spc="254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стратегıї</a:t>
            </a:r>
            <a:r>
              <a:rPr sz="2250" spc="254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професıйного</a:t>
            </a:r>
            <a:r>
              <a:rPr sz="2250" spc="254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розвитку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430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створення</a:t>
            </a:r>
            <a:r>
              <a:rPr sz="2250" spc="254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особистого</a:t>
            </a:r>
            <a:r>
              <a:rPr sz="2250" spc="254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25" dirty="0">
                <a:solidFill>
                  <a:srgbClr val="0C8EB5"/>
                </a:solidFill>
                <a:latin typeface="Microsoft YaHei"/>
                <a:cs typeface="Microsoft YaHei"/>
              </a:rPr>
              <a:t>та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корпоративного</a:t>
            </a:r>
            <a:r>
              <a:rPr sz="2250" spc="3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480" dirty="0">
                <a:solidFill>
                  <a:srgbClr val="0C8EB5"/>
                </a:solidFill>
                <a:latin typeface="Cambria"/>
                <a:cs typeface="Cambria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застосування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методıв</a:t>
            </a:r>
            <a:r>
              <a:rPr sz="2250" spc="3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впливу</a:t>
            </a:r>
            <a:r>
              <a:rPr sz="2250" spc="3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особистıсть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480" dirty="0">
                <a:solidFill>
                  <a:srgbClr val="0C8EB5"/>
                </a:solidFill>
                <a:latin typeface="Cambria"/>
                <a:cs typeface="Cambria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комунıкацıї</a:t>
            </a:r>
            <a:r>
              <a:rPr sz="2250" i="1" spc="-10" dirty="0">
                <a:solidFill>
                  <a:srgbClr val="0C8EB5"/>
                </a:solidFill>
                <a:latin typeface="Cambria"/>
                <a:cs typeface="Cambria"/>
              </a:rPr>
              <a:t>,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соцıальних</a:t>
            </a:r>
            <a:r>
              <a:rPr sz="225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40" dirty="0">
                <a:solidFill>
                  <a:srgbClr val="0C8EB5"/>
                </a:solidFill>
                <a:latin typeface="Microsoft YaHei"/>
                <a:cs typeface="Microsoft YaHei"/>
              </a:rPr>
              <a:t>мереж</a:t>
            </a:r>
            <a:r>
              <a:rPr sz="225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для</a:t>
            </a:r>
            <a:r>
              <a:rPr sz="225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цıлей</a:t>
            </a:r>
            <a:r>
              <a:rPr sz="225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реалıзацıї</a:t>
            </a:r>
            <a:r>
              <a:rPr sz="225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персональної</a:t>
            </a:r>
            <a:r>
              <a:rPr sz="225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стратегıї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120" dirty="0">
                <a:solidFill>
                  <a:srgbClr val="0C8EB5"/>
                </a:solidFill>
                <a:latin typeface="Cambria"/>
                <a:cs typeface="Cambria"/>
              </a:rPr>
              <a:t> </a:t>
            </a:r>
            <a:r>
              <a:rPr sz="2250" spc="-20" dirty="0">
                <a:solidFill>
                  <a:srgbClr val="0C8EB5"/>
                </a:solidFill>
                <a:latin typeface="Microsoft YaHei"/>
                <a:cs typeface="Microsoft YaHei"/>
              </a:rPr>
              <a:t>побудови</a:t>
            </a:r>
            <a:r>
              <a:rPr sz="225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кар</a:t>
            </a:r>
            <a:r>
              <a:rPr sz="2250" i="1" spc="-10" dirty="0">
                <a:solidFill>
                  <a:srgbClr val="0C8EB5"/>
                </a:solidFill>
                <a:latin typeface="Cambria"/>
                <a:cs typeface="Cambria"/>
              </a:rPr>
              <a:t>’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єри</a:t>
            </a:r>
            <a:r>
              <a:rPr sz="2250" i="1" spc="-10" dirty="0">
                <a:solidFill>
                  <a:srgbClr val="0C8EB5"/>
                </a:solidFill>
                <a:latin typeface="Cambria"/>
                <a:cs typeface="Cambria"/>
              </a:rPr>
              <a:t>.</a:t>
            </a:r>
            <a:endParaRPr sz="2250">
              <a:latin typeface="Cambria"/>
              <a:cs typeface="Cambria"/>
            </a:endParaRPr>
          </a:p>
          <a:p>
            <a:pPr marL="12700" marR="622935" algn="just">
              <a:lnSpc>
                <a:spcPct val="111500"/>
              </a:lnSpc>
            </a:pPr>
            <a:r>
              <a:rPr sz="2250" dirty="0">
                <a:solidFill>
                  <a:srgbClr val="0C8EB5"/>
                </a:solidFill>
                <a:latin typeface="Arial Black"/>
                <a:cs typeface="Arial Black"/>
              </a:rPr>
              <a:t>Основними</a:t>
            </a:r>
            <a:r>
              <a:rPr sz="2250" spc="17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50" spc="-20" dirty="0">
                <a:solidFill>
                  <a:srgbClr val="0C8EB5"/>
                </a:solidFill>
                <a:latin typeface="Arial Black"/>
                <a:cs typeface="Arial Black"/>
              </a:rPr>
              <a:t>завданнями</a:t>
            </a:r>
            <a:r>
              <a:rPr sz="2250" spc="17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50" dirty="0">
                <a:solidFill>
                  <a:srgbClr val="0C8EB5"/>
                </a:solidFill>
                <a:latin typeface="Arial Black"/>
                <a:cs typeface="Arial Black"/>
              </a:rPr>
              <a:t>є:</a:t>
            </a:r>
            <a:r>
              <a:rPr sz="2250" spc="27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засвоїти</a:t>
            </a:r>
            <a:r>
              <a:rPr sz="2250" spc="3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основнı</a:t>
            </a:r>
            <a:r>
              <a:rPr sz="2250" spc="3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правила</a:t>
            </a:r>
            <a:r>
              <a:rPr sz="2250" spc="3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побудови</a:t>
            </a:r>
            <a:r>
              <a:rPr sz="2250" spc="3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персонального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r>
              <a:rPr sz="2250" i="1" spc="60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надати</a:t>
            </a:r>
            <a:r>
              <a:rPr sz="2250" spc="4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базовı</a:t>
            </a:r>
            <a:r>
              <a:rPr sz="2250" spc="45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знання</a:t>
            </a:r>
            <a:r>
              <a:rPr sz="2250" spc="45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щодо</a:t>
            </a:r>
            <a:r>
              <a:rPr sz="2250" spc="45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сутностı</a:t>
            </a:r>
            <a:r>
              <a:rPr sz="2250" spc="4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70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його</a:t>
            </a:r>
            <a:r>
              <a:rPr sz="2250" spc="45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структури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70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значень</a:t>
            </a:r>
            <a:r>
              <a:rPr sz="2250" spc="4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25" dirty="0">
                <a:solidFill>
                  <a:srgbClr val="0C8EB5"/>
                </a:solidFill>
                <a:latin typeface="Microsoft YaHei"/>
                <a:cs typeface="Microsoft YaHei"/>
              </a:rPr>
              <a:t>та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розумıння</a:t>
            </a:r>
            <a:r>
              <a:rPr sz="2250" spc="29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основних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комунıкативних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процесıв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по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створенню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30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управлıнню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брендом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r>
              <a:rPr sz="2250" i="1" spc="490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дати</a:t>
            </a:r>
            <a:r>
              <a:rPr sz="2250" spc="31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знання</a:t>
            </a:r>
            <a:r>
              <a:rPr sz="2250" spc="32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про</a:t>
            </a:r>
            <a:r>
              <a:rPr sz="2250" spc="31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концепцıю</a:t>
            </a:r>
            <a:r>
              <a:rPr sz="2250" spc="31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особистого</a:t>
            </a:r>
            <a:r>
              <a:rPr sz="2250" spc="31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250" spc="31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31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професıйного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самовизначення</a:t>
            </a:r>
            <a:r>
              <a:rPr sz="2250" spc="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250" spc="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зростання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210" dirty="0">
                <a:solidFill>
                  <a:srgbClr val="0C8EB5"/>
                </a:solidFill>
                <a:latin typeface="Cambria"/>
                <a:cs typeface="Cambria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специфıку</a:t>
            </a:r>
            <a:r>
              <a:rPr sz="2250" spc="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побудови</a:t>
            </a:r>
            <a:r>
              <a:rPr sz="2250" spc="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кар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’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єри</a:t>
            </a:r>
            <a:r>
              <a:rPr sz="2250" spc="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її</a:t>
            </a:r>
            <a:r>
              <a:rPr sz="2250" spc="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r>
              <a:rPr sz="2250" i="1" spc="210" dirty="0">
                <a:solidFill>
                  <a:srgbClr val="0C8EB5"/>
                </a:solidFill>
                <a:latin typeface="Cambria"/>
                <a:cs typeface="Cambria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навчити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визначати</a:t>
            </a:r>
            <a:r>
              <a:rPr sz="2250" spc="36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реальнı</a:t>
            </a:r>
            <a:r>
              <a:rPr sz="2250" spc="37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цıлı</a:t>
            </a:r>
            <a:r>
              <a:rPr sz="2250" spc="37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професıйного</a:t>
            </a:r>
            <a:r>
              <a:rPr sz="2250" spc="37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зростання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545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використовувати</a:t>
            </a:r>
            <a:r>
              <a:rPr sz="2250" spc="37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технологıї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побудови</a:t>
            </a:r>
            <a:r>
              <a:rPr sz="2250" spc="5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успıшної</a:t>
            </a:r>
            <a:r>
              <a:rPr sz="2250" spc="5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кар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’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єри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r>
              <a:rPr sz="2250" i="1" spc="120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показати</a:t>
            </a:r>
            <a:r>
              <a:rPr sz="2250" spc="-5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сутнıсть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125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форми</a:t>
            </a:r>
            <a:r>
              <a:rPr sz="2250" spc="-5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-5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механıзми</a:t>
            </a:r>
            <a:r>
              <a:rPr sz="2250" spc="-5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формування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брендової</a:t>
            </a:r>
            <a:r>
              <a:rPr sz="2250" spc="3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комунıкацıї</a:t>
            </a:r>
            <a:r>
              <a:rPr sz="2250" spc="4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як</a:t>
            </a:r>
            <a:r>
              <a:rPr sz="2250" spc="4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ıнтегральної</a:t>
            </a:r>
            <a:r>
              <a:rPr sz="2250" spc="4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категорıї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45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орıєнтуватися</a:t>
            </a:r>
            <a:r>
              <a:rPr sz="2250" spc="4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2250" spc="4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соцıологıчних</a:t>
            </a:r>
            <a:r>
              <a:rPr sz="2250" spc="4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25" dirty="0">
                <a:solidFill>
                  <a:srgbClr val="0C8EB5"/>
                </a:solidFill>
                <a:latin typeface="Microsoft YaHei"/>
                <a:cs typeface="Microsoft YaHei"/>
              </a:rPr>
              <a:t>та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комунıкативних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вимıрах</a:t>
            </a:r>
            <a:r>
              <a:rPr sz="2250" spc="2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r>
              <a:rPr sz="2250" i="1" spc="475" dirty="0">
                <a:solidFill>
                  <a:srgbClr val="0C8EB5"/>
                </a:solidFill>
                <a:latin typeface="Cambria"/>
                <a:cs typeface="Cambria"/>
              </a:rPr>
              <a:t>   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навчити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головним</a:t>
            </a:r>
            <a:r>
              <a:rPr sz="2250" spc="2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пıдходам</a:t>
            </a:r>
            <a:r>
              <a:rPr sz="2250" spc="3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2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особливостям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плануванню</a:t>
            </a:r>
            <a:r>
              <a:rPr sz="225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моделюванню  розробки</a:t>
            </a:r>
            <a:r>
              <a:rPr sz="225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ıдентичностı</a:t>
            </a:r>
            <a:r>
              <a:rPr sz="225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r>
              <a:rPr sz="2250" i="1" spc="175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засвоїти</a:t>
            </a:r>
            <a:r>
              <a:rPr sz="225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навички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аналıтичної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,</a:t>
            </a:r>
            <a:r>
              <a:rPr sz="2250" i="1" spc="295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креативної</a:t>
            </a:r>
            <a:r>
              <a:rPr sz="2250" spc="13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13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ıнновацıйної</a:t>
            </a:r>
            <a:r>
              <a:rPr sz="2250" spc="13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дıяльностı</a:t>
            </a:r>
            <a:r>
              <a:rPr sz="2250" spc="13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як</a:t>
            </a:r>
            <a:r>
              <a:rPr sz="2250" spc="13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по</a:t>
            </a:r>
            <a:r>
              <a:rPr sz="2250" spc="13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створенню</a:t>
            </a:r>
            <a:r>
              <a:rPr sz="2250" spc="13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так</a:t>
            </a:r>
            <a:r>
              <a:rPr sz="2250" spc="13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250" spc="13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-25" dirty="0">
                <a:solidFill>
                  <a:srgbClr val="0C8EB5"/>
                </a:solidFill>
                <a:latin typeface="Microsoft YaHei"/>
                <a:cs typeface="Microsoft YaHei"/>
              </a:rPr>
              <a:t>по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управлıнню</a:t>
            </a:r>
            <a:r>
              <a:rPr sz="2250" spc="13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брендом</a:t>
            </a:r>
            <a:r>
              <a:rPr sz="2250" i="1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r>
              <a:rPr sz="2250" i="1" spc="315" dirty="0">
                <a:solidFill>
                  <a:srgbClr val="0C8EB5"/>
                </a:solidFill>
                <a:latin typeface="Cambria"/>
                <a:cs typeface="Cambria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застосування</a:t>
            </a:r>
            <a:r>
              <a:rPr sz="2250" spc="1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отриманих</a:t>
            </a:r>
            <a:r>
              <a:rPr sz="2250" spc="1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знань</a:t>
            </a:r>
            <a:r>
              <a:rPr sz="2250" spc="1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для</a:t>
            </a:r>
            <a:r>
              <a:rPr sz="2250" spc="14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створення</a:t>
            </a:r>
            <a:r>
              <a:rPr sz="2250" spc="1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власного </a:t>
            </a:r>
            <a:r>
              <a:rPr sz="2250" spc="-30" dirty="0">
                <a:solidFill>
                  <a:srgbClr val="0C8EB5"/>
                </a:solidFill>
                <a:latin typeface="Microsoft YaHei"/>
                <a:cs typeface="Microsoft YaHei"/>
              </a:rPr>
              <a:t>ıмıджу</a:t>
            </a:r>
            <a:r>
              <a:rPr sz="225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22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20" dirty="0">
                <a:solidFill>
                  <a:srgbClr val="0C8EB5"/>
                </a:solidFill>
                <a:latin typeface="Microsoft YaHei"/>
                <a:cs typeface="Microsoft YaHei"/>
              </a:rPr>
              <a:t>ним</a:t>
            </a:r>
            <a:r>
              <a:rPr sz="2250" i="1" spc="-20" dirty="0">
                <a:solidFill>
                  <a:srgbClr val="0C8EB5"/>
                </a:solidFill>
                <a:latin typeface="Cambria"/>
                <a:cs typeface="Cambria"/>
              </a:rPr>
              <a:t>.</a:t>
            </a:r>
            <a:endParaRPr sz="225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8699" y="597665"/>
            <a:ext cx="295793" cy="114735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028700" y="675224"/>
            <a:ext cx="16732885" cy="8869045"/>
            <a:chOff x="1028700" y="675224"/>
            <a:chExt cx="16732885" cy="886904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8700" y="1879552"/>
              <a:ext cx="15766308" cy="737874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444302" y="675224"/>
              <a:ext cx="5317177" cy="886888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84845" y="637060"/>
            <a:ext cx="7372984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125" dirty="0"/>
              <a:t>Структура</a:t>
            </a:r>
            <a:r>
              <a:rPr sz="3200" spc="-340" dirty="0"/>
              <a:t> </a:t>
            </a:r>
            <a:r>
              <a:rPr sz="3200" spc="-145" dirty="0"/>
              <a:t>навчальної</a:t>
            </a:r>
            <a:r>
              <a:rPr sz="3200" spc="-340" dirty="0"/>
              <a:t> </a:t>
            </a:r>
            <a:r>
              <a:rPr sz="3200" spc="-60" dirty="0"/>
              <a:t>дисциплıни</a:t>
            </a:r>
            <a:endParaRPr sz="3200"/>
          </a:p>
        </p:txBody>
      </p:sp>
      <p:sp>
        <p:nvSpPr>
          <p:cNvPr id="7" name="object 7"/>
          <p:cNvSpPr txBox="1"/>
          <p:nvPr/>
        </p:nvSpPr>
        <p:spPr>
          <a:xfrm>
            <a:off x="2034850" y="2489060"/>
            <a:ext cx="8613140" cy="59690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  <a:tabLst>
                <a:tab pos="1252855" algn="l"/>
              </a:tabLst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8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585" dirty="0">
                <a:solidFill>
                  <a:srgbClr val="FFFFFF"/>
                </a:solidFill>
                <a:latin typeface="Lucida Sans Unicode"/>
                <a:cs typeface="Lucida Sans Unicode"/>
              </a:rPr>
              <a:t>1.</a:t>
            </a:r>
            <a:r>
              <a:rPr sz="260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Бренд</a:t>
            </a:r>
            <a:r>
              <a:rPr sz="2600" spc="-15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ı</a:t>
            </a:r>
            <a:r>
              <a:rPr sz="2600" spc="-15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брендинг</a:t>
            </a:r>
            <a:r>
              <a:rPr sz="2600" spc="-15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у</a:t>
            </a:r>
            <a:r>
              <a:rPr sz="2600" spc="-15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медичнıй</a:t>
            </a:r>
            <a:r>
              <a:rPr sz="2600" spc="-15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ıндустрıї</a:t>
            </a:r>
            <a:endParaRPr sz="2600">
              <a:latin typeface="Microsoft YaHei"/>
              <a:cs typeface="Microsoft YaHei"/>
            </a:endParaRPr>
          </a:p>
          <a:p>
            <a:pPr marL="12700" marR="5080">
              <a:lnSpc>
                <a:spcPct val="115399"/>
              </a:lnSpc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35" dirty="0">
                <a:solidFill>
                  <a:srgbClr val="FFFFFF"/>
                </a:solidFill>
                <a:latin typeface="Lucida Sans Unicode"/>
                <a:cs typeface="Lucida Sans Unicode"/>
              </a:rPr>
              <a:t>2.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5" dirty="0">
                <a:solidFill>
                  <a:srgbClr val="FFFFFF"/>
                </a:solidFill>
                <a:latin typeface="Microsoft YaHei"/>
                <a:cs typeface="Microsoft YaHei"/>
              </a:rPr>
              <a:t>Психологıчнı</a:t>
            </a:r>
            <a:r>
              <a:rPr sz="2600" spc="-12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аспекти</a:t>
            </a:r>
            <a:r>
              <a:rPr sz="2600" spc="-12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30" dirty="0">
                <a:solidFill>
                  <a:srgbClr val="FFFFFF"/>
                </a:solidFill>
                <a:latin typeface="Microsoft YaHei"/>
                <a:cs typeface="Microsoft YaHei"/>
              </a:rPr>
              <a:t>формування</a:t>
            </a:r>
            <a:r>
              <a:rPr sz="2600" spc="-12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успıшного </a:t>
            </a:r>
            <a:r>
              <a:rPr sz="2600" spc="-40" dirty="0">
                <a:solidFill>
                  <a:srgbClr val="FFFFFF"/>
                </a:solidFill>
                <a:latin typeface="Microsoft YaHei"/>
                <a:cs typeface="Microsoft YaHei"/>
              </a:rPr>
              <a:t>особистıсного</a:t>
            </a:r>
            <a:r>
              <a:rPr sz="26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бренду</a:t>
            </a:r>
            <a:endParaRPr sz="2600">
              <a:latin typeface="Microsoft YaHei"/>
              <a:cs typeface="Microsoft YaHei"/>
            </a:endParaRPr>
          </a:p>
          <a:p>
            <a:pPr marL="12700" marR="354965">
              <a:lnSpc>
                <a:spcPct val="115399"/>
              </a:lnSpc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4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3.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5" dirty="0">
                <a:solidFill>
                  <a:srgbClr val="FFFFFF"/>
                </a:solidFill>
                <a:latin typeface="Microsoft YaHei"/>
                <a:cs typeface="Microsoft YaHei"/>
              </a:rPr>
              <a:t>Формування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персонального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45" dirty="0">
                <a:solidFill>
                  <a:srgbClr val="FFFFFF"/>
                </a:solidFill>
                <a:latin typeface="Microsoft YaHei"/>
                <a:cs typeface="Microsoft YaHei"/>
              </a:rPr>
              <a:t>бренду</a:t>
            </a:r>
            <a:r>
              <a:rPr sz="2600" spc="-114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лıкаря Тема</a:t>
            </a:r>
            <a:r>
              <a:rPr sz="2600" spc="-14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4.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35" dirty="0">
                <a:solidFill>
                  <a:srgbClr val="FFFFFF"/>
                </a:solidFill>
                <a:latin typeface="Microsoft YaHei"/>
                <a:cs typeface="Microsoft YaHei"/>
              </a:rPr>
              <a:t>Просування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0" dirty="0">
                <a:solidFill>
                  <a:srgbClr val="FFFFFF"/>
                </a:solidFill>
                <a:latin typeface="Microsoft YaHei"/>
                <a:cs typeface="Microsoft YaHei"/>
              </a:rPr>
              <a:t>персонального</a:t>
            </a:r>
            <a:r>
              <a:rPr sz="26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45" dirty="0">
                <a:solidFill>
                  <a:srgbClr val="FFFFFF"/>
                </a:solidFill>
                <a:latin typeface="Microsoft YaHei"/>
                <a:cs typeface="Microsoft YaHei"/>
              </a:rPr>
              <a:t>бренду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лıкаря Тема</a:t>
            </a:r>
            <a:r>
              <a:rPr sz="2600" spc="-16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5.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5" dirty="0">
                <a:solidFill>
                  <a:srgbClr val="FFFFFF"/>
                </a:solidFill>
                <a:latin typeface="Microsoft YaHei"/>
                <a:cs typeface="Microsoft YaHei"/>
              </a:rPr>
              <a:t>Формування</a:t>
            </a:r>
            <a:r>
              <a:rPr sz="26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40" dirty="0">
                <a:solidFill>
                  <a:srgbClr val="FFFFFF"/>
                </a:solidFill>
                <a:latin typeface="Microsoft YaHei"/>
                <a:cs typeface="Microsoft YaHei"/>
              </a:rPr>
              <a:t>особистого</a:t>
            </a:r>
            <a:r>
              <a:rPr sz="26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корпоративного </a:t>
            </a:r>
            <a:r>
              <a:rPr sz="2600" spc="-75" dirty="0">
                <a:solidFill>
                  <a:srgbClr val="FFFFFF"/>
                </a:solidFill>
                <a:latin typeface="Microsoft YaHei"/>
                <a:cs typeface="Microsoft YaHei"/>
              </a:rPr>
              <a:t>ıмıджу</a:t>
            </a:r>
            <a:r>
              <a:rPr sz="2600" spc="-8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лıкаря</a:t>
            </a:r>
            <a:endParaRPr sz="2600">
              <a:latin typeface="Microsoft YaHei"/>
              <a:cs typeface="Microsoft YaHei"/>
            </a:endParaRPr>
          </a:p>
          <a:p>
            <a:pPr marL="12700" marR="587375">
              <a:lnSpc>
                <a:spcPct val="115399"/>
              </a:lnSpc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7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50" dirty="0">
                <a:solidFill>
                  <a:srgbClr val="FFFFFF"/>
                </a:solidFill>
                <a:latin typeface="Lucida Sans Unicode"/>
                <a:cs typeface="Lucida Sans Unicode"/>
              </a:rPr>
              <a:t>6.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25" dirty="0">
                <a:solidFill>
                  <a:srgbClr val="FFFFFF"/>
                </a:solidFill>
                <a:latin typeface="Microsoft YaHei"/>
                <a:cs typeface="Microsoft YaHei"/>
              </a:rPr>
              <a:t>Формування</a:t>
            </a:r>
            <a:r>
              <a:rPr sz="26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40" dirty="0">
                <a:solidFill>
                  <a:srgbClr val="FFFFFF"/>
                </a:solidFill>
                <a:latin typeface="Microsoft YaHei"/>
                <a:cs typeface="Microsoft YaHei"/>
              </a:rPr>
              <a:t>особистого</a:t>
            </a:r>
            <a:r>
              <a:rPr sz="26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корпоративного </a:t>
            </a:r>
            <a:r>
              <a:rPr sz="2600" spc="-75" dirty="0">
                <a:solidFill>
                  <a:srgbClr val="FFFFFF"/>
                </a:solidFill>
                <a:latin typeface="Microsoft YaHei"/>
                <a:cs typeface="Microsoft YaHei"/>
              </a:rPr>
              <a:t>ıмıджу</a:t>
            </a:r>
            <a:r>
              <a:rPr sz="2600" spc="-8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лıкаря</a:t>
            </a:r>
            <a:endParaRPr sz="2600">
              <a:latin typeface="Microsoft YaHei"/>
              <a:cs typeface="Microsoft YaHei"/>
            </a:endParaRP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260" dirty="0">
                <a:solidFill>
                  <a:srgbClr val="FFFFFF"/>
                </a:solidFill>
                <a:latin typeface="Lucida Sans Unicode"/>
                <a:cs typeface="Lucida Sans Unicode"/>
              </a:rPr>
              <a:t>7.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40" dirty="0">
                <a:solidFill>
                  <a:srgbClr val="FFFFFF"/>
                </a:solidFill>
                <a:latin typeface="Microsoft YaHei"/>
                <a:cs typeface="Microsoft YaHei"/>
              </a:rPr>
              <a:t>Комунıкацıї</a:t>
            </a:r>
            <a:r>
              <a:rPr sz="2600" spc="-12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в</a:t>
            </a:r>
            <a:r>
              <a:rPr sz="2600" spc="-12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медичнıй</a:t>
            </a:r>
            <a:r>
              <a:rPr sz="2600" spc="-12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сферı</a:t>
            </a:r>
            <a:endParaRPr sz="2600">
              <a:latin typeface="Microsoft YaHei"/>
              <a:cs typeface="Microsoft YaHei"/>
            </a:endParaRPr>
          </a:p>
          <a:p>
            <a:pPr marL="12700" marR="347980">
              <a:lnSpc>
                <a:spcPct val="115399"/>
              </a:lnSpc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4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8.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35" dirty="0">
                <a:solidFill>
                  <a:srgbClr val="FFFFFF"/>
                </a:solidFill>
                <a:latin typeface="Microsoft YaHei"/>
                <a:cs typeface="Microsoft YaHei"/>
              </a:rPr>
              <a:t>Просування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30" dirty="0">
                <a:solidFill>
                  <a:srgbClr val="FFFFFF"/>
                </a:solidFill>
                <a:latin typeface="Microsoft YaHei"/>
                <a:cs typeface="Microsoft YaHei"/>
              </a:rPr>
              <a:t>медичного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45" dirty="0">
                <a:solidFill>
                  <a:srgbClr val="FFFFFF"/>
                </a:solidFill>
                <a:latin typeface="Microsoft YaHei"/>
                <a:cs typeface="Microsoft YaHei"/>
              </a:rPr>
              <a:t>бренду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в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дıджиталı Тема</a:t>
            </a:r>
            <a:r>
              <a:rPr sz="2600" spc="-14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9.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35" dirty="0">
                <a:solidFill>
                  <a:srgbClr val="FFFFFF"/>
                </a:solidFill>
                <a:latin typeface="Microsoft YaHei"/>
                <a:cs typeface="Microsoft YaHei"/>
              </a:rPr>
              <a:t>Комунıкацıя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з</a:t>
            </a:r>
            <a:r>
              <a:rPr sz="2600" spc="-11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пацıєнтами</a:t>
            </a:r>
            <a:endParaRPr sz="2600">
              <a:latin typeface="Microsoft YaHei"/>
              <a:cs typeface="Microsoft YaHei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Тема</a:t>
            </a:r>
            <a:r>
              <a:rPr sz="2600" spc="-15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385" dirty="0">
                <a:solidFill>
                  <a:srgbClr val="FFFFFF"/>
                </a:solidFill>
                <a:latin typeface="Lucida Sans Unicode"/>
                <a:cs typeface="Lucida Sans Unicode"/>
              </a:rPr>
              <a:t>10.</a:t>
            </a:r>
            <a:r>
              <a:rPr sz="2600" spc="-13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600" spc="-45" dirty="0">
                <a:solidFill>
                  <a:srgbClr val="FFFFFF"/>
                </a:solidFill>
                <a:latin typeface="Microsoft YaHei"/>
                <a:cs typeface="Microsoft YaHei"/>
              </a:rPr>
              <a:t>Тайм</a:t>
            </a:r>
            <a:r>
              <a:rPr sz="260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-</a:t>
            </a:r>
            <a:r>
              <a:rPr sz="2600" spc="-35" dirty="0">
                <a:solidFill>
                  <a:srgbClr val="FFFFFF"/>
                </a:solidFill>
                <a:latin typeface="Microsoft YaHei"/>
                <a:cs typeface="Microsoft YaHei"/>
              </a:rPr>
              <a:t>менеджмент</a:t>
            </a:r>
            <a:r>
              <a:rPr sz="2600" spc="-114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dirty="0">
                <a:solidFill>
                  <a:srgbClr val="FFFFFF"/>
                </a:solidFill>
                <a:latin typeface="Microsoft YaHei"/>
                <a:cs typeface="Microsoft YaHei"/>
              </a:rPr>
              <a:t>в</a:t>
            </a:r>
            <a:r>
              <a:rPr sz="2600" spc="-114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35" dirty="0">
                <a:solidFill>
                  <a:srgbClr val="FFFFFF"/>
                </a:solidFill>
                <a:latin typeface="Microsoft YaHei"/>
                <a:cs typeface="Microsoft YaHei"/>
              </a:rPr>
              <a:t>охоронı</a:t>
            </a:r>
            <a:r>
              <a:rPr sz="2600" spc="-114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здоров</a:t>
            </a:r>
            <a:r>
              <a:rPr sz="26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’</a:t>
            </a:r>
            <a:r>
              <a:rPr sz="2600" spc="-10" dirty="0">
                <a:solidFill>
                  <a:srgbClr val="FFFFFF"/>
                </a:solidFill>
                <a:latin typeface="Microsoft YaHei"/>
                <a:cs typeface="Microsoft YaHei"/>
              </a:rPr>
              <a:t>я</a:t>
            </a:r>
            <a:endParaRPr sz="2600">
              <a:latin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2351" y="416655"/>
            <a:ext cx="5482590" cy="941705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marR="5080">
              <a:lnSpc>
                <a:spcPts val="3379"/>
              </a:lnSpc>
              <a:spcBef>
                <a:spcPts val="595"/>
              </a:spcBef>
            </a:pPr>
            <a:r>
              <a:rPr sz="3200" spc="-145" dirty="0"/>
              <a:t>Результати</a:t>
            </a:r>
            <a:r>
              <a:rPr sz="3200" spc="-330" dirty="0"/>
              <a:t> </a:t>
            </a:r>
            <a:r>
              <a:rPr sz="3200" spc="-150" dirty="0"/>
              <a:t>навчання</a:t>
            </a:r>
            <a:r>
              <a:rPr sz="3200" spc="-330" dirty="0"/>
              <a:t> </a:t>
            </a:r>
            <a:r>
              <a:rPr sz="3200" spc="-25" dirty="0"/>
              <a:t>для </a:t>
            </a:r>
            <a:r>
              <a:rPr sz="3200" spc="-10" dirty="0"/>
              <a:t>дисциплıни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9316873" y="8203086"/>
            <a:ext cx="2752725" cy="4413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00" spc="-25" dirty="0">
                <a:solidFill>
                  <a:srgbClr val="0C8EB5"/>
                </a:solidFill>
                <a:latin typeface="Microsoft YaHei"/>
                <a:cs typeface="Microsoft YaHei"/>
              </a:rPr>
              <a:t>дıлового</a:t>
            </a:r>
            <a:r>
              <a:rPr sz="2700" spc="-1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35" dirty="0">
                <a:solidFill>
                  <a:srgbClr val="0C8EB5"/>
                </a:solidFill>
                <a:latin typeface="Microsoft YaHei"/>
                <a:cs typeface="Microsoft YaHei"/>
              </a:rPr>
              <a:t>ıмıджу</a:t>
            </a:r>
            <a:r>
              <a:rPr sz="2700" i="1" spc="-35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316873" y="1840799"/>
            <a:ext cx="7642859" cy="776859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640"/>
              </a:spcBef>
            </a:pPr>
            <a:r>
              <a:rPr sz="2900" spc="-10" dirty="0">
                <a:solidFill>
                  <a:srgbClr val="0C8EB5"/>
                </a:solidFill>
                <a:latin typeface="Arial Black"/>
                <a:cs typeface="Arial Black"/>
              </a:rPr>
              <a:t>вмıти:</a:t>
            </a:r>
            <a:endParaRPr sz="2900">
              <a:latin typeface="Arial Black"/>
              <a:cs typeface="Arial Black"/>
            </a:endParaRPr>
          </a:p>
          <a:p>
            <a:pPr marL="12700" marR="5080" algn="just">
              <a:lnSpc>
                <a:spcPts val="3800"/>
              </a:lnSpc>
              <a:spcBef>
                <a:spcPts val="180"/>
              </a:spcBef>
            </a:pPr>
            <a:r>
              <a:rPr sz="2700" i="1" spc="590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здıйснювати</a:t>
            </a:r>
            <a:r>
              <a:rPr sz="2700" spc="2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обґрунтований</a:t>
            </a:r>
            <a:r>
              <a:rPr sz="2700" spc="2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вибıр</a:t>
            </a:r>
            <a:r>
              <a:rPr sz="2700" spc="2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виду</a:t>
            </a:r>
            <a:r>
              <a:rPr sz="2700" spc="2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25" dirty="0">
                <a:solidFill>
                  <a:srgbClr val="0C8EB5"/>
                </a:solidFill>
                <a:latin typeface="Microsoft YaHei"/>
                <a:cs typeface="Microsoft YaHei"/>
              </a:rPr>
              <a:t>та </a:t>
            </a:r>
            <a:r>
              <a:rPr sz="2700" spc="-20" dirty="0">
                <a:solidFill>
                  <a:srgbClr val="0C8EB5"/>
                </a:solidFill>
                <a:latin typeface="Microsoft YaHei"/>
                <a:cs typeface="Microsoft YaHei"/>
              </a:rPr>
              <a:t>концепцıї</a:t>
            </a:r>
            <a:r>
              <a:rPr sz="2700" spc="-1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персонального</a:t>
            </a:r>
            <a:r>
              <a:rPr sz="2700" spc="-1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335"/>
              </a:spcBef>
            </a:pPr>
            <a:r>
              <a:rPr sz="2700" i="1" spc="590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i="1" spc="-3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формувати</a:t>
            </a:r>
            <a:r>
              <a:rPr sz="27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персональний</a:t>
            </a:r>
            <a:r>
              <a:rPr sz="27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бренд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  <a:p>
            <a:pPr marL="12700" marR="5080" algn="just">
              <a:lnSpc>
                <a:spcPct val="117200"/>
              </a:lnSpc>
              <a:spcBef>
                <a:spcPts val="5"/>
              </a:spcBef>
            </a:pPr>
            <a:r>
              <a:rPr sz="2700" i="1" spc="585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здıйснювати</a:t>
            </a:r>
            <a:r>
              <a:rPr sz="2700" spc="555" dirty="0">
                <a:solidFill>
                  <a:srgbClr val="0C8EB5"/>
                </a:solidFill>
                <a:latin typeface="Microsoft YaHei"/>
                <a:cs typeface="Microsoft YaHei"/>
              </a:rPr>
              <a:t>   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обґрунтований</a:t>
            </a:r>
            <a:r>
              <a:rPr sz="2700" spc="560" dirty="0">
                <a:solidFill>
                  <a:srgbClr val="0C8EB5"/>
                </a:solidFill>
                <a:latin typeface="Microsoft YaHei"/>
                <a:cs typeface="Microsoft YaHei"/>
              </a:rPr>
              <a:t>    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вибıр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ıнформацıї</a:t>
            </a:r>
            <a:r>
              <a:rPr sz="2700" spc="-2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700" spc="-2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способу</a:t>
            </a:r>
            <a:r>
              <a:rPr sz="2700" spc="-2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її</a:t>
            </a:r>
            <a:r>
              <a:rPr sz="2700" spc="-2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передачı</a:t>
            </a:r>
            <a:r>
              <a:rPr sz="2700" spc="-2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пıд</a:t>
            </a:r>
            <a:r>
              <a:rPr sz="2700" spc="-2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spc="-25" dirty="0">
                <a:solidFill>
                  <a:srgbClr val="0C8EB5"/>
                </a:solidFill>
                <a:latin typeface="Microsoft YaHei"/>
                <a:cs typeface="Microsoft YaHei"/>
              </a:rPr>
              <a:t>час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просування</a:t>
            </a:r>
            <a:r>
              <a:rPr sz="2700" spc="-1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персонального</a:t>
            </a:r>
            <a:r>
              <a:rPr sz="2700" spc="-1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  <a:p>
            <a:pPr marL="12700" marR="5080" algn="just">
              <a:lnSpc>
                <a:spcPct val="117200"/>
              </a:lnSpc>
            </a:pPr>
            <a:r>
              <a:rPr sz="2700" i="1" spc="590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проводити</a:t>
            </a:r>
            <a:r>
              <a:rPr sz="2700" spc="409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позицıонування</a:t>
            </a:r>
            <a:r>
              <a:rPr sz="2700" spc="409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spc="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700" spc="409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публıчну презентацıю</a:t>
            </a:r>
            <a:r>
              <a:rPr sz="2700" spc="-1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власного</a:t>
            </a:r>
            <a:r>
              <a:rPr sz="2700" spc="-1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25" dirty="0">
                <a:solidFill>
                  <a:srgbClr val="0C8EB5"/>
                </a:solidFill>
                <a:latin typeface="Microsoft YaHei"/>
                <a:cs typeface="Microsoft YaHei"/>
              </a:rPr>
              <a:t>дıлового</a:t>
            </a:r>
            <a:r>
              <a:rPr sz="2700" spc="-1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ıмıджу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  <a:p>
            <a:pPr marL="12700" marR="5080" algn="just">
              <a:lnSpc>
                <a:spcPct val="117200"/>
              </a:lnSpc>
            </a:pPr>
            <a:r>
              <a:rPr sz="2700" i="1" spc="590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створювати</a:t>
            </a:r>
            <a:r>
              <a:rPr sz="2700" spc="41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вербальний</a:t>
            </a:r>
            <a:r>
              <a:rPr sz="2700" i="1" dirty="0">
                <a:solidFill>
                  <a:srgbClr val="0C8EB5"/>
                </a:solidFill>
                <a:latin typeface="Arial"/>
                <a:cs typeface="Arial"/>
              </a:rPr>
              <a:t>,</a:t>
            </a:r>
            <a:r>
              <a:rPr sz="2700" i="1" spc="459" dirty="0">
                <a:solidFill>
                  <a:srgbClr val="0C8EB5"/>
                </a:solidFill>
                <a:latin typeface="Arial"/>
                <a:cs typeface="Arial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кıнетичний</a:t>
            </a:r>
            <a:r>
              <a:rPr sz="2700" spc="41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spc="25" dirty="0">
                <a:solidFill>
                  <a:srgbClr val="0C8EB5"/>
                </a:solidFill>
                <a:latin typeface="Microsoft YaHei"/>
                <a:cs typeface="Microsoft YaHei"/>
              </a:rPr>
              <a:t>та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вıзуальний</a:t>
            </a:r>
            <a:r>
              <a:rPr sz="2700" spc="-55" dirty="0">
                <a:solidFill>
                  <a:srgbClr val="0C8EB5"/>
                </a:solidFill>
                <a:latin typeface="Microsoft YaHei"/>
                <a:cs typeface="Microsoft YaHei"/>
              </a:rPr>
              <a:t> ıмıдж</a:t>
            </a:r>
            <a:r>
              <a:rPr sz="2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25" dirty="0">
                <a:solidFill>
                  <a:srgbClr val="0C8EB5"/>
                </a:solidFill>
                <a:latin typeface="Microsoft YaHei"/>
                <a:cs typeface="Microsoft YaHei"/>
              </a:rPr>
              <a:t>дıлової</a:t>
            </a:r>
            <a:r>
              <a:rPr sz="2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людини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  <a:p>
            <a:pPr marL="12700" marR="5080" algn="just">
              <a:lnSpc>
                <a:spcPct val="117200"/>
              </a:lnSpc>
            </a:pPr>
            <a:r>
              <a:rPr sz="2700" i="1" spc="590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здıйснювати</a:t>
            </a:r>
            <a:r>
              <a:rPr sz="2700" spc="555" dirty="0">
                <a:solidFill>
                  <a:srgbClr val="0C8EB5"/>
                </a:solidFill>
                <a:latin typeface="Microsoft YaHei"/>
                <a:cs typeface="Microsoft YaHei"/>
              </a:rPr>
              <a:t>   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обґрунтований</a:t>
            </a:r>
            <a:r>
              <a:rPr sz="2700" spc="560" dirty="0">
                <a:solidFill>
                  <a:srgbClr val="0C8EB5"/>
                </a:solidFill>
                <a:latin typeface="Microsoft YaHei"/>
                <a:cs typeface="Microsoft YaHei"/>
              </a:rPr>
              <a:t>    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вибıр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оптимального</a:t>
            </a:r>
            <a:r>
              <a:rPr sz="2700" spc="465" dirty="0">
                <a:solidFill>
                  <a:srgbClr val="0C8EB5"/>
                </a:solidFill>
                <a:latin typeface="Microsoft YaHei"/>
                <a:cs typeface="Microsoft YaHei"/>
              </a:rPr>
              <a:t>   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стратегıї</a:t>
            </a:r>
            <a:r>
              <a:rPr sz="2700" spc="465" dirty="0">
                <a:solidFill>
                  <a:srgbClr val="0C8EB5"/>
                </a:solidFill>
                <a:latin typeface="Microsoft YaHei"/>
                <a:cs typeface="Microsoft YaHei"/>
              </a:rPr>
              <a:t>    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формування</a:t>
            </a:r>
            <a:endParaRPr sz="2700">
              <a:latin typeface="Microsoft YaHei"/>
              <a:cs typeface="Microsoft YaHei"/>
            </a:endParaRPr>
          </a:p>
          <a:p>
            <a:pPr marL="12700" marR="5080" algn="just">
              <a:lnSpc>
                <a:spcPct val="117200"/>
              </a:lnSpc>
              <a:spcBef>
                <a:spcPts val="3800"/>
              </a:spcBef>
            </a:pPr>
            <a:r>
              <a:rPr sz="2700" i="1" spc="590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здıйснювати</a:t>
            </a:r>
            <a:r>
              <a:rPr sz="2700" spc="-1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комплексне</a:t>
            </a:r>
            <a:r>
              <a:rPr sz="2700" spc="-1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оцıнювання</a:t>
            </a:r>
            <a:r>
              <a:rPr sz="2700" spc="-1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ıмıдж ефекту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.</a:t>
            </a:r>
            <a:endParaRPr sz="27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16000" y="1806334"/>
            <a:ext cx="7312025" cy="7719695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115570">
              <a:lnSpc>
                <a:spcPct val="100000"/>
              </a:lnSpc>
              <a:spcBef>
                <a:spcPts val="645"/>
              </a:spcBef>
            </a:pPr>
            <a:r>
              <a:rPr sz="3050" spc="-10" dirty="0">
                <a:solidFill>
                  <a:srgbClr val="0C8EB5"/>
                </a:solidFill>
                <a:latin typeface="Arial Black"/>
                <a:cs typeface="Arial Black"/>
              </a:rPr>
              <a:t>знати:</a:t>
            </a:r>
            <a:endParaRPr sz="3050">
              <a:latin typeface="Arial Black"/>
              <a:cs typeface="Arial Black"/>
            </a:endParaRPr>
          </a:p>
          <a:p>
            <a:pPr marL="12700" marR="5080" algn="just">
              <a:lnSpc>
                <a:spcPct val="115100"/>
              </a:lnSpc>
              <a:spcBef>
                <a:spcPts val="5"/>
              </a:spcBef>
            </a:pPr>
            <a:r>
              <a:rPr sz="2700" i="1" spc="585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понятıйний</a:t>
            </a:r>
            <a:r>
              <a:rPr sz="2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700" spc="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категорıйний</a:t>
            </a:r>
            <a:r>
              <a:rPr sz="2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апарат</a:t>
            </a:r>
            <a:r>
              <a:rPr sz="2700" spc="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20" dirty="0">
                <a:solidFill>
                  <a:srgbClr val="0C8EB5"/>
                </a:solidFill>
                <a:latin typeface="Microsoft YaHei"/>
                <a:cs typeface="Microsoft YaHei"/>
              </a:rPr>
              <a:t>щодо персонального</a:t>
            </a:r>
            <a:r>
              <a:rPr sz="27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  <a:p>
            <a:pPr marL="12700" marR="5080" algn="just">
              <a:lnSpc>
                <a:spcPct val="115100"/>
              </a:lnSpc>
              <a:spcBef>
                <a:spcPts val="5"/>
              </a:spcBef>
            </a:pPr>
            <a:r>
              <a:rPr sz="2700" i="1" spc="585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сутнıсть</a:t>
            </a:r>
            <a:r>
              <a:rPr sz="2700" spc="545" dirty="0">
                <a:solidFill>
                  <a:srgbClr val="0C8EB5"/>
                </a:solidFill>
                <a:latin typeface="Microsoft YaHei"/>
                <a:cs typeface="Microsoft YaHei"/>
              </a:rPr>
              <a:t>  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концепцıй</a:t>
            </a:r>
            <a:r>
              <a:rPr sz="2700" spc="550" dirty="0">
                <a:solidFill>
                  <a:srgbClr val="0C8EB5"/>
                </a:solidFill>
                <a:latin typeface="Microsoft YaHei"/>
                <a:cs typeface="Microsoft YaHei"/>
              </a:rPr>
              <a:t>   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персонального бренду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  <a:p>
            <a:pPr marL="12700" marR="5080" algn="just">
              <a:lnSpc>
                <a:spcPct val="115100"/>
              </a:lnSpc>
            </a:pPr>
            <a:r>
              <a:rPr sz="2700" i="1" spc="585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основнı</a:t>
            </a:r>
            <a:r>
              <a:rPr sz="2700" spc="455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принципи</a:t>
            </a:r>
            <a:r>
              <a:rPr sz="2700" spc="455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700" spc="455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пıдходи</a:t>
            </a:r>
            <a:r>
              <a:rPr sz="2700" spc="455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700" spc="-25" dirty="0">
                <a:solidFill>
                  <a:srgbClr val="0C8EB5"/>
                </a:solidFill>
                <a:latin typeface="Microsoft YaHei"/>
                <a:cs typeface="Microsoft YaHei"/>
              </a:rPr>
              <a:t>до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побудови</a:t>
            </a:r>
            <a:r>
              <a:rPr sz="27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персонального</a:t>
            </a:r>
            <a:r>
              <a:rPr sz="27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700" i="1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r>
              <a:rPr sz="2700" i="1" spc="-3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критерıї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для</a:t>
            </a:r>
            <a:r>
              <a:rPr sz="2700" spc="-1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вıзуалıзацıї</a:t>
            </a:r>
            <a:r>
              <a:rPr sz="270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2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персонального</a:t>
            </a:r>
            <a:r>
              <a:rPr sz="270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  <a:p>
            <a:pPr marL="12700" marR="5080" algn="just">
              <a:lnSpc>
                <a:spcPct val="115100"/>
              </a:lnSpc>
            </a:pPr>
            <a:r>
              <a:rPr sz="2700" i="1" spc="585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засоби</a:t>
            </a:r>
            <a:r>
              <a:rPr sz="2700" spc="44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комунıкацıї</a:t>
            </a:r>
            <a:r>
              <a:rPr sz="2700" spc="45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700" spc="45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аудиторıєю</a:t>
            </a:r>
            <a:r>
              <a:rPr sz="2700" i="1" dirty="0">
                <a:solidFill>
                  <a:srgbClr val="0C8EB5"/>
                </a:solidFill>
                <a:latin typeface="Arial"/>
                <a:cs typeface="Arial"/>
              </a:rPr>
              <a:t>,</a:t>
            </a:r>
            <a:r>
              <a:rPr sz="2700" i="1" spc="500" dirty="0">
                <a:solidFill>
                  <a:srgbClr val="0C8EB5"/>
                </a:solidFill>
                <a:latin typeface="Arial"/>
                <a:cs typeface="Arial"/>
              </a:rPr>
              <a:t>  </a:t>
            </a:r>
            <a:r>
              <a:rPr sz="2700" spc="-25" dirty="0">
                <a:solidFill>
                  <a:srgbClr val="0C8EB5"/>
                </a:solidFill>
                <a:latin typeface="Microsoft YaHei"/>
                <a:cs typeface="Microsoft YaHei"/>
              </a:rPr>
              <a:t>якı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дозволять</a:t>
            </a:r>
            <a:r>
              <a:rPr sz="27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20" dirty="0">
                <a:solidFill>
                  <a:srgbClr val="0C8EB5"/>
                </a:solidFill>
                <a:latin typeface="Microsoft YaHei"/>
                <a:cs typeface="Microsoft YaHei"/>
              </a:rPr>
              <a:t>сформувати</a:t>
            </a:r>
            <a:r>
              <a:rPr sz="27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20" dirty="0">
                <a:solidFill>
                  <a:srgbClr val="0C8EB5"/>
                </a:solidFill>
                <a:latin typeface="Microsoft YaHei"/>
                <a:cs typeface="Microsoft YaHei"/>
              </a:rPr>
              <a:t>ıнформацıйне</a:t>
            </a:r>
            <a:r>
              <a:rPr sz="27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20" dirty="0">
                <a:solidFill>
                  <a:srgbClr val="0C8EB5"/>
                </a:solidFill>
                <a:latin typeface="Microsoft YaHei"/>
                <a:cs typeface="Microsoft YaHei"/>
              </a:rPr>
              <a:t>поле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  <a:p>
            <a:pPr marL="12700" marR="5080" algn="just">
              <a:lnSpc>
                <a:spcPct val="115100"/>
              </a:lnSpc>
            </a:pPr>
            <a:r>
              <a:rPr sz="2700" i="1" spc="585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критерıї</a:t>
            </a:r>
            <a:r>
              <a:rPr sz="2700" spc="445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оцıнки</a:t>
            </a:r>
            <a:r>
              <a:rPr sz="2700" spc="459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успıшностı</a:t>
            </a:r>
            <a:r>
              <a:rPr sz="2700" spc="459" dirty="0">
                <a:solidFill>
                  <a:srgbClr val="0C8EB5"/>
                </a:solidFill>
                <a:latin typeface="Microsoft YaHei"/>
                <a:cs typeface="Microsoft YaHei"/>
              </a:rPr>
              <a:t>  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бренду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сутнıсть</a:t>
            </a:r>
            <a:r>
              <a:rPr sz="2700" spc="28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поняття</a:t>
            </a:r>
            <a:r>
              <a:rPr sz="2700" spc="29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ıмıджу</a:t>
            </a:r>
            <a:r>
              <a:rPr sz="2700" spc="29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700" spc="28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особливостı </a:t>
            </a:r>
            <a:r>
              <a:rPr sz="2700" spc="-35" dirty="0">
                <a:solidFill>
                  <a:srgbClr val="0C8EB5"/>
                </a:solidFill>
                <a:latin typeface="Microsoft YaHei"/>
                <a:cs typeface="Microsoft YaHei"/>
              </a:rPr>
              <a:t>дıлового</a:t>
            </a:r>
            <a:r>
              <a:rPr sz="2700" spc="-1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ıмıджу</a:t>
            </a:r>
            <a:r>
              <a:rPr sz="270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700">
              <a:latin typeface="Arial"/>
              <a:cs typeface="Arial"/>
            </a:endParaRPr>
          </a:p>
          <a:p>
            <a:pPr marL="12700" marR="5080" algn="just">
              <a:lnSpc>
                <a:spcPts val="3960"/>
              </a:lnSpc>
              <a:spcBef>
                <a:spcPts val="55"/>
              </a:spcBef>
            </a:pPr>
            <a:r>
              <a:rPr sz="2850" i="1" spc="605" dirty="0">
                <a:solidFill>
                  <a:srgbClr val="0C8EB5"/>
                </a:solidFill>
                <a:latin typeface="Arial"/>
                <a:cs typeface="Arial"/>
              </a:rPr>
              <a:t>-</a:t>
            </a:r>
            <a:r>
              <a:rPr sz="285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технологıї</a:t>
            </a:r>
            <a:r>
              <a:rPr sz="2850" spc="6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850" dirty="0">
                <a:solidFill>
                  <a:srgbClr val="0C8EB5"/>
                </a:solidFill>
                <a:latin typeface="Microsoft YaHei"/>
                <a:cs typeface="Microsoft YaHei"/>
              </a:rPr>
              <a:t>побудови</a:t>
            </a:r>
            <a:r>
              <a:rPr sz="2850" spc="7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850" dirty="0">
                <a:solidFill>
                  <a:srgbClr val="0C8EB5"/>
                </a:solidFill>
                <a:latin typeface="Microsoft YaHei"/>
                <a:cs typeface="Microsoft YaHei"/>
              </a:rPr>
              <a:t>дıлового</a:t>
            </a:r>
            <a:r>
              <a:rPr sz="2850" spc="7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850" spc="-25" dirty="0">
                <a:solidFill>
                  <a:srgbClr val="0C8EB5"/>
                </a:solidFill>
                <a:latin typeface="Microsoft YaHei"/>
                <a:cs typeface="Microsoft YaHei"/>
              </a:rPr>
              <a:t>ıмıджу</a:t>
            </a:r>
            <a:r>
              <a:rPr sz="2850" i="1" spc="-25" dirty="0">
                <a:solidFill>
                  <a:srgbClr val="0C8EB5"/>
                </a:solidFill>
                <a:latin typeface="Arial"/>
                <a:cs typeface="Arial"/>
              </a:rPr>
              <a:t>; </a:t>
            </a:r>
            <a:r>
              <a:rPr sz="2850" dirty="0">
                <a:solidFill>
                  <a:srgbClr val="0C8EB5"/>
                </a:solidFill>
                <a:latin typeface="Microsoft YaHei"/>
                <a:cs typeface="Microsoft YaHei"/>
              </a:rPr>
              <a:t>стратегıї</a:t>
            </a:r>
            <a:r>
              <a:rPr sz="2850" spc="-1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850" spc="-45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формування</a:t>
            </a:r>
            <a:r>
              <a:rPr sz="2850" spc="-1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850" spc="-50" dirty="0">
                <a:solidFill>
                  <a:srgbClr val="0C8EB5"/>
                </a:solidFill>
                <a:latin typeface="Microsoft YaHei"/>
                <a:cs typeface="Microsoft YaHei"/>
              </a:rPr>
              <a:t>дıлового</a:t>
            </a:r>
            <a:r>
              <a:rPr sz="2850" spc="-1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850" spc="-10" dirty="0">
                <a:solidFill>
                  <a:srgbClr val="0C8EB5"/>
                </a:solidFill>
                <a:latin typeface="Microsoft YaHei"/>
                <a:cs typeface="Microsoft YaHei"/>
              </a:rPr>
              <a:t>ıмıджу</a:t>
            </a:r>
            <a:r>
              <a:rPr sz="2850" i="1" spc="-10" dirty="0">
                <a:solidFill>
                  <a:srgbClr val="0C8EB5"/>
                </a:solidFill>
                <a:latin typeface="Arial"/>
                <a:cs typeface="Arial"/>
              </a:rPr>
              <a:t>.</a:t>
            </a:r>
            <a:endParaRPr sz="2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100450"/>
            <a:ext cx="14870969" cy="11865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0145" y="202718"/>
            <a:ext cx="276749" cy="107348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188079" y="168754"/>
            <a:ext cx="538734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45" dirty="0"/>
              <a:t>Програмнı</a:t>
            </a:r>
            <a:r>
              <a:rPr sz="3000" spc="-315" dirty="0"/>
              <a:t> </a:t>
            </a:r>
            <a:r>
              <a:rPr sz="3000" spc="-90" dirty="0"/>
              <a:t>компетентностı</a:t>
            </a:r>
            <a:endParaRPr sz="3000"/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2943224"/>
            <a:ext cx="95250" cy="9524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3333750"/>
            <a:ext cx="95250" cy="9524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4505324"/>
            <a:ext cx="95250" cy="9524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4895849"/>
            <a:ext cx="95250" cy="9524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5286374"/>
            <a:ext cx="95250" cy="9524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5676899"/>
            <a:ext cx="95250" cy="9524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6067424"/>
            <a:ext cx="95250" cy="952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6457949"/>
            <a:ext cx="95250" cy="952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6848474"/>
            <a:ext cx="95250" cy="952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7629524"/>
            <a:ext cx="95250" cy="952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8410574"/>
            <a:ext cx="95250" cy="9524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9854" y="8801099"/>
            <a:ext cx="95250" cy="95249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1188079" y="1176648"/>
            <a:ext cx="11568430" cy="7835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71450" algn="just">
              <a:lnSpc>
                <a:spcPct val="116500"/>
              </a:lnSpc>
              <a:spcBef>
                <a:spcPts val="100"/>
              </a:spcBef>
            </a:pPr>
            <a:r>
              <a:rPr sz="2200" spc="-20" dirty="0">
                <a:solidFill>
                  <a:srgbClr val="0C8EB5"/>
                </a:solidFill>
                <a:latin typeface="Arial Black"/>
                <a:cs typeface="Arial Black"/>
              </a:rPr>
              <a:t>Інтегральна</a:t>
            </a:r>
            <a:r>
              <a:rPr sz="2200" spc="45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00" dirty="0">
                <a:solidFill>
                  <a:srgbClr val="0C8EB5"/>
                </a:solidFill>
                <a:latin typeface="Arial Black"/>
                <a:cs typeface="Arial Black"/>
              </a:rPr>
              <a:t>(ІК):</a:t>
            </a:r>
            <a:r>
              <a:rPr sz="2200" spc="45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розв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язувати</a:t>
            </a:r>
            <a:r>
              <a:rPr sz="220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складнı</a:t>
            </a:r>
            <a:r>
              <a:rPr sz="220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задачı</a:t>
            </a:r>
            <a:r>
              <a:rPr sz="220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20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проблеми  у</a:t>
            </a:r>
            <a:r>
              <a:rPr sz="2200" spc="-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сферı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менеджменту</a:t>
            </a:r>
            <a:r>
              <a:rPr sz="22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або</a:t>
            </a:r>
            <a:r>
              <a:rPr sz="2200" spc="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2200" spc="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процесı</a:t>
            </a:r>
            <a:r>
              <a:rPr sz="2200" spc="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навчання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2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що</a:t>
            </a:r>
            <a:r>
              <a:rPr sz="2200" spc="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передбачають</a:t>
            </a:r>
            <a:r>
              <a:rPr sz="2200" spc="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200" spc="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дослıджень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/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або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здıйснення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ıнновацıй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за</a:t>
            </a:r>
            <a:r>
              <a:rPr sz="22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невизначеностı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Microsoft YaHei"/>
                <a:cs typeface="Microsoft YaHei"/>
              </a:rPr>
              <a:t>умов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вимог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161925" algn="just">
              <a:lnSpc>
                <a:spcPct val="100000"/>
              </a:lnSpc>
              <a:spcBef>
                <a:spcPts val="434"/>
              </a:spcBef>
            </a:pPr>
            <a:r>
              <a:rPr sz="2200" spc="-110" dirty="0">
                <a:solidFill>
                  <a:srgbClr val="0C8EB5"/>
                </a:solidFill>
                <a:latin typeface="Arial Black"/>
                <a:cs typeface="Arial Black"/>
              </a:rPr>
              <a:t>Загальнı</a:t>
            </a:r>
            <a:r>
              <a:rPr sz="2200" spc="-18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00" spc="-85" dirty="0">
                <a:solidFill>
                  <a:srgbClr val="0C8EB5"/>
                </a:solidFill>
                <a:latin typeface="Arial Black"/>
                <a:cs typeface="Arial Black"/>
              </a:rPr>
              <a:t>компетентностı</a:t>
            </a:r>
            <a:r>
              <a:rPr sz="2200" spc="-18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Arial Black"/>
                <a:cs typeface="Arial Black"/>
              </a:rPr>
              <a:t>(ЗК)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:</a:t>
            </a:r>
            <a:endParaRPr sz="2200">
              <a:latin typeface="Lucida Sans Unicode"/>
              <a:cs typeface="Lucida Sans Unicode"/>
            </a:endParaRPr>
          </a:p>
          <a:p>
            <a:pPr marL="487045">
              <a:lnSpc>
                <a:spcPct val="100000"/>
              </a:lnSpc>
              <a:spcBef>
                <a:spcPts val="434"/>
              </a:spcBef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70" dirty="0">
                <a:solidFill>
                  <a:srgbClr val="0C8EB5"/>
                </a:solidFill>
                <a:latin typeface="Lucida Sans Unicode"/>
                <a:cs typeface="Lucida Sans Unicode"/>
              </a:rPr>
              <a:t>1.</a:t>
            </a:r>
            <a:r>
              <a:rPr sz="22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5" dirty="0">
                <a:solidFill>
                  <a:srgbClr val="0C8EB5"/>
                </a:solidFill>
                <a:latin typeface="Microsoft YaHei"/>
                <a:cs typeface="Microsoft YaHei"/>
              </a:rPr>
              <a:t>дослıджень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Microsoft YaHei"/>
                <a:cs typeface="Microsoft YaHei"/>
              </a:rPr>
              <a:t>вıдповıдному</a:t>
            </a:r>
            <a:r>
              <a:rPr sz="22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рıвнı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 marR="820419">
              <a:lnSpc>
                <a:spcPct val="116500"/>
              </a:lnSpc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90" dirty="0">
                <a:solidFill>
                  <a:srgbClr val="0C8EB5"/>
                </a:solidFill>
                <a:latin typeface="Lucida Sans Unicode"/>
                <a:cs typeface="Lucida Sans Unicode"/>
              </a:rPr>
              <a:t>2.</a:t>
            </a:r>
            <a:r>
              <a:rPr sz="22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5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спıлкуватися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представниками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ıнших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професıйних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груп рıзного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рıвня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14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200" spc="14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експертами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ıнших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галузей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знань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/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видıв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економıчної дıяльностı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).</a:t>
            </a:r>
            <a:endParaRPr sz="2200">
              <a:latin typeface="Lucida Sans Unicode"/>
              <a:cs typeface="Lucida Sans Unicode"/>
            </a:endParaRPr>
          </a:p>
          <a:p>
            <a:pPr marL="487045" marR="758825">
              <a:lnSpc>
                <a:spcPct val="116500"/>
              </a:lnSpc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80" dirty="0">
                <a:solidFill>
                  <a:srgbClr val="0C8EB5"/>
                </a:solidFill>
                <a:latin typeface="Lucida Sans Unicode"/>
                <a:cs typeface="Lucida Sans Unicode"/>
              </a:rPr>
              <a:t>3.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Навички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використання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ıнформацıйних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комунıкацıйних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технологıй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35" dirty="0">
                <a:solidFill>
                  <a:srgbClr val="0C8EB5"/>
                </a:solidFill>
                <a:latin typeface="Lucida Sans Unicode"/>
                <a:cs typeface="Lucida Sans Unicode"/>
              </a:rPr>
              <a:t>4.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мотивувати</a:t>
            </a:r>
            <a:r>
              <a:rPr sz="22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0" dirty="0">
                <a:solidFill>
                  <a:srgbClr val="0C8EB5"/>
                </a:solidFill>
                <a:latin typeface="Microsoft YaHei"/>
                <a:cs typeface="Microsoft YaHei"/>
              </a:rPr>
              <a:t>людей</a:t>
            </a:r>
            <a:r>
              <a:rPr sz="22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рухатися</a:t>
            </a:r>
            <a:r>
              <a:rPr sz="22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5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220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спıльної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мети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>
              <a:lnSpc>
                <a:spcPct val="100000"/>
              </a:lnSpc>
              <a:spcBef>
                <a:spcPts val="430"/>
              </a:spcBef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35" dirty="0">
                <a:solidFill>
                  <a:srgbClr val="0C8EB5"/>
                </a:solidFill>
                <a:latin typeface="Lucida Sans Unicode"/>
                <a:cs typeface="Lucida Sans Unicode"/>
              </a:rPr>
              <a:t>5.</a:t>
            </a:r>
            <a:r>
              <a:rPr sz="22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дıяти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0" dirty="0">
                <a:solidFill>
                  <a:srgbClr val="0C8EB5"/>
                </a:solidFill>
                <a:latin typeface="Microsoft YaHei"/>
                <a:cs typeface="Microsoft YaHei"/>
              </a:rPr>
              <a:t>основı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етичних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мıркувань</a:t>
            </a:r>
            <a:r>
              <a:rPr sz="2200" spc="-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мотивıв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).</a:t>
            </a:r>
            <a:endParaRPr sz="2200">
              <a:latin typeface="Lucida Sans Unicode"/>
              <a:cs typeface="Lucida Sans Unicode"/>
            </a:endParaRPr>
          </a:p>
          <a:p>
            <a:pPr marL="487045">
              <a:lnSpc>
                <a:spcPct val="100000"/>
              </a:lnSpc>
              <a:spcBef>
                <a:spcPts val="434"/>
              </a:spcBef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1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30" dirty="0">
                <a:solidFill>
                  <a:srgbClr val="0C8EB5"/>
                </a:solidFill>
                <a:latin typeface="Lucida Sans Unicode"/>
                <a:cs typeface="Lucida Sans Unicode"/>
              </a:rPr>
              <a:t>6.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генерувати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новı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ıдеї</a:t>
            </a:r>
            <a:r>
              <a:rPr sz="22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креативнıсть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).</a:t>
            </a:r>
            <a:endParaRPr sz="2200">
              <a:latin typeface="Lucida Sans Unicode"/>
              <a:cs typeface="Lucida Sans Unicode"/>
            </a:endParaRPr>
          </a:p>
          <a:p>
            <a:pPr marL="487045">
              <a:lnSpc>
                <a:spcPct val="100000"/>
              </a:lnSpc>
              <a:spcBef>
                <a:spcPts val="434"/>
              </a:spcBef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25" dirty="0">
                <a:solidFill>
                  <a:srgbClr val="0C8EB5"/>
                </a:solidFill>
                <a:latin typeface="Lucida Sans Unicode"/>
                <a:cs typeface="Lucida Sans Unicode"/>
              </a:rPr>
              <a:t>7.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5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абстрактного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Microsoft YaHei"/>
                <a:cs typeface="Microsoft YaHei"/>
              </a:rPr>
              <a:t>мислення</a:t>
            </a:r>
            <a:r>
              <a:rPr sz="22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200" spc="-11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20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синтезу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>
              <a:lnSpc>
                <a:spcPct val="100000"/>
              </a:lnSpc>
              <a:spcBef>
                <a:spcPts val="434"/>
              </a:spcBef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30" dirty="0">
                <a:solidFill>
                  <a:srgbClr val="0C8EB5"/>
                </a:solidFill>
                <a:latin typeface="Lucida Sans Unicode"/>
                <a:cs typeface="Lucida Sans Unicode"/>
              </a:rPr>
              <a:t>8.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застосовувати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0" dirty="0">
                <a:solidFill>
                  <a:srgbClr val="0C8EB5"/>
                </a:solidFill>
                <a:latin typeface="Microsoft YaHei"/>
                <a:cs typeface="Microsoft YaHei"/>
              </a:rPr>
              <a:t>здобутı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теоретичнı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знання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практицı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 marR="5080">
              <a:lnSpc>
                <a:spcPct val="116500"/>
              </a:lnSpc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9.</a:t>
            </a:r>
            <a:r>
              <a:rPr sz="22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використовувати</a:t>
            </a:r>
            <a:r>
              <a:rPr sz="2200" spc="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державну</a:t>
            </a:r>
            <a:r>
              <a:rPr sz="2200" spc="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принаймнı</a:t>
            </a:r>
            <a:r>
              <a:rPr sz="2200" spc="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одну</a:t>
            </a:r>
            <a:r>
              <a:rPr sz="2200" spc="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20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ıноземних</a:t>
            </a:r>
            <a:r>
              <a:rPr sz="2200" spc="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мов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20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Microsoft YaHei"/>
                <a:cs typeface="Microsoft YaHei"/>
              </a:rPr>
              <a:t>дıловому</a:t>
            </a:r>
            <a:r>
              <a:rPr sz="22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спıлкування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 marR="5080">
              <a:lnSpc>
                <a:spcPct val="116500"/>
              </a:lnSpc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 </a:t>
            </a:r>
            <a:r>
              <a:rPr sz="2200" spc="-545" dirty="0">
                <a:solidFill>
                  <a:srgbClr val="0C8EB5"/>
                </a:solidFill>
                <a:latin typeface="Lucida Sans Unicode"/>
                <a:cs typeface="Lucida Sans Unicode"/>
              </a:rPr>
              <a:t>11.</a:t>
            </a:r>
            <a:r>
              <a:rPr sz="22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презентувати</a:t>
            </a:r>
            <a:r>
              <a:rPr sz="2200" spc="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5" dirty="0">
                <a:solidFill>
                  <a:srgbClr val="0C8EB5"/>
                </a:solidFill>
                <a:latin typeface="Microsoft YaHei"/>
                <a:cs typeface="Microsoft YaHei"/>
              </a:rPr>
              <a:t>ıдеї</a:t>
            </a:r>
            <a:r>
              <a:rPr sz="22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стратегıї</a:t>
            </a:r>
            <a:r>
              <a:rPr sz="2200" spc="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результати</a:t>
            </a:r>
            <a:r>
              <a:rPr sz="2200" spc="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проєктıв</a:t>
            </a:r>
            <a:r>
              <a:rPr sz="2200" spc="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для</a:t>
            </a:r>
            <a:r>
              <a:rPr sz="2200" spc="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цıльових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аудиторıй</a:t>
            </a:r>
            <a:r>
              <a:rPr sz="22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рıзного</a:t>
            </a:r>
            <a:r>
              <a:rPr sz="220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типу</a:t>
            </a:r>
            <a:r>
              <a:rPr sz="22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  <a:p>
            <a:pPr marL="487045" marR="1268730">
              <a:lnSpc>
                <a:spcPct val="116500"/>
              </a:lnSpc>
            </a:pP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55" dirty="0">
                <a:solidFill>
                  <a:srgbClr val="0C8EB5"/>
                </a:solidFill>
                <a:latin typeface="Lucida Sans Unicode"/>
                <a:cs typeface="Lucida Sans Unicode"/>
              </a:rPr>
              <a:t>12.</a:t>
            </a:r>
            <a:r>
              <a:rPr sz="22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0" dirty="0">
                <a:solidFill>
                  <a:srgbClr val="0C8EB5"/>
                </a:solidFill>
                <a:latin typeface="Microsoft YaHei"/>
                <a:cs typeface="Microsoft YaHei"/>
              </a:rPr>
              <a:t>усвıдомлювати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рıвнı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40" dirty="0">
                <a:solidFill>
                  <a:srgbClr val="0C8EB5"/>
                </a:solidFill>
                <a:latin typeface="Microsoft YaHei"/>
                <a:cs typeface="Microsoft YaHei"/>
              </a:rPr>
              <a:t>можливостı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гендернı</a:t>
            </a:r>
            <a:r>
              <a:rPr sz="220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проблеми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ЗК</a:t>
            </a:r>
            <a:r>
              <a:rPr sz="22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345" dirty="0">
                <a:solidFill>
                  <a:srgbClr val="0C8EB5"/>
                </a:solidFill>
                <a:latin typeface="Lucida Sans Unicode"/>
                <a:cs typeface="Lucida Sans Unicode"/>
              </a:rPr>
              <a:t>13.</a:t>
            </a:r>
            <a:r>
              <a:rPr sz="22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Здатнıсть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дıяти</a:t>
            </a:r>
            <a:r>
              <a:rPr sz="22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0" dirty="0">
                <a:solidFill>
                  <a:srgbClr val="0C8EB5"/>
                </a:solidFill>
                <a:latin typeface="Microsoft YaHei"/>
                <a:cs typeface="Microsoft YaHei"/>
              </a:rPr>
              <a:t>соцıально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Microsoft YaHei"/>
                <a:cs typeface="Microsoft YaHei"/>
              </a:rPr>
              <a:t>вıдповıдально</a:t>
            </a:r>
            <a:r>
              <a:rPr sz="22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2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свıдомо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2200">
              <a:latin typeface="Lucida Sans Unicode"/>
              <a:cs typeface="Lucida Sans Unicode"/>
            </a:endParaRPr>
          </a:p>
        </p:txBody>
      </p:sp>
      <p:pic>
        <p:nvPicPr>
          <p:cNvPr id="18" name="object 1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892950" y="2145682"/>
            <a:ext cx="5075479" cy="428926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115668"/>
            <a:ext cx="14868787" cy="117133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0247" y="111413"/>
            <a:ext cx="276749" cy="107348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45776" y="799137"/>
            <a:ext cx="4442223" cy="4152735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401125" y="77448"/>
            <a:ext cx="538734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45" dirty="0"/>
              <a:t>Програмнı</a:t>
            </a:r>
            <a:r>
              <a:rPr sz="3000" spc="-315" dirty="0"/>
              <a:t> </a:t>
            </a:r>
            <a:r>
              <a:rPr sz="3000" spc="-90" dirty="0"/>
              <a:t>компетентностı</a:t>
            </a:r>
            <a:endParaRPr sz="3000"/>
          </a:p>
        </p:txBody>
      </p:sp>
      <p:sp>
        <p:nvSpPr>
          <p:cNvPr id="6" name="object 6"/>
          <p:cNvSpPr txBox="1"/>
          <p:nvPr/>
        </p:nvSpPr>
        <p:spPr>
          <a:xfrm>
            <a:off x="1604719" y="722593"/>
            <a:ext cx="11873865" cy="93033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44780">
              <a:lnSpc>
                <a:spcPct val="117600"/>
              </a:lnSpc>
              <a:spcBef>
                <a:spcPts val="95"/>
              </a:spcBef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55" dirty="0">
                <a:solidFill>
                  <a:srgbClr val="0C8EB5"/>
                </a:solidFill>
                <a:latin typeface="Lucida Sans Unicode"/>
                <a:cs typeface="Lucida Sans Unicode"/>
              </a:rPr>
              <a:t>1.</a:t>
            </a:r>
            <a:r>
              <a:rPr sz="17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о6ирати</a:t>
            </a:r>
            <a:r>
              <a:rPr sz="1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використовувати</a:t>
            </a:r>
            <a:r>
              <a:rPr sz="170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концепцıї</a:t>
            </a:r>
            <a:r>
              <a:rPr sz="17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методи</a:t>
            </a:r>
            <a:r>
              <a:rPr sz="170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ıнструментарıй</a:t>
            </a:r>
            <a:r>
              <a:rPr sz="1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менедшменту</a:t>
            </a:r>
            <a:r>
              <a:rPr sz="17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тому</a:t>
            </a:r>
            <a:r>
              <a:rPr sz="170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числı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вıдповıдностı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визначених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цıлей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мıшнародних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стандартıв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44780">
              <a:lnSpc>
                <a:spcPct val="117600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2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2.</a:t>
            </a:r>
            <a:r>
              <a:rPr sz="1700" spc="2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2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встановлювати</a:t>
            </a:r>
            <a:r>
              <a:rPr sz="1700" spc="3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цıнностı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6ачення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мıсıю</a:t>
            </a:r>
            <a:r>
              <a:rPr sz="17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цıлı</a:t>
            </a:r>
            <a:r>
              <a:rPr sz="1700" spc="3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2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критерıї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</a:t>
            </a:r>
            <a:r>
              <a:rPr sz="1700" spc="2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якими</a:t>
            </a:r>
            <a:r>
              <a:rPr sz="1700" spc="3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органıзацıя</a:t>
            </a:r>
            <a:r>
              <a:rPr sz="1700" spc="2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визначаε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подальшı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напрями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розвитку</a:t>
            </a:r>
            <a:r>
              <a:rPr sz="17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розро6ляти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реалıзовувати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вıдповıднı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стратегıї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плани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574800">
              <a:lnSpc>
                <a:spcPct val="117600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30" dirty="0">
                <a:solidFill>
                  <a:srgbClr val="0C8EB5"/>
                </a:solidFill>
                <a:latin typeface="Lucida Sans Unicode"/>
                <a:cs typeface="Lucida Sans Unicode"/>
              </a:rPr>
              <a:t>3.</a:t>
            </a:r>
            <a:r>
              <a:rPr sz="17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саморозвитку</a:t>
            </a:r>
            <a:r>
              <a:rPr sz="17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навчання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впродовш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шиття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ефективного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самоменедшменту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5.</a:t>
            </a:r>
            <a:r>
              <a:rPr sz="17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створювати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органıзовувати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ефективнı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комунıкацıї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процесı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737995">
              <a:lnSpc>
                <a:spcPct val="117600"/>
              </a:lnSpc>
              <a:spcBef>
                <a:spcPts val="5"/>
              </a:spcBef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7.</a:t>
            </a:r>
            <a:r>
              <a:rPr sz="17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розро6ляти</a:t>
            </a:r>
            <a:r>
              <a:rPr sz="170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проекти</a:t>
            </a:r>
            <a:r>
              <a:rPr sz="17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управляти</a:t>
            </a:r>
            <a:r>
              <a:rPr sz="170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ними</a:t>
            </a:r>
            <a:r>
              <a:rPr sz="17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виявляти</a:t>
            </a:r>
            <a:r>
              <a:rPr sz="170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ıнıцıативу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пıдприεмливıсть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8.</a:t>
            </a:r>
            <a:r>
              <a:rPr sz="17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використовувати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психологıчнı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технологıї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ро6оти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персоналом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44780">
              <a:lnSpc>
                <a:spcPct val="117600"/>
              </a:lnSpc>
              <a:tabLst>
                <a:tab pos="431800" algn="l"/>
                <a:tab pos="762000" algn="l"/>
                <a:tab pos="1925320" algn="l"/>
                <a:tab pos="3351529" algn="l"/>
                <a:tab pos="3638550" algn="l"/>
                <a:tab pos="5311140" algn="l"/>
                <a:tab pos="6545580" algn="l"/>
                <a:tab pos="7896225" algn="l"/>
                <a:tab pos="9125585" algn="l"/>
                <a:tab pos="10359390" algn="l"/>
              </a:tabLst>
            </a:pPr>
            <a:r>
              <a:rPr sz="1700" spc="-25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17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9.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аналıзувати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й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структурувати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про6леми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органıзацıї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приймати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ефективнı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управлıнськı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рıшення</a:t>
            </a:r>
            <a:r>
              <a:rPr sz="1700" spc="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за6езпечувати</a:t>
            </a:r>
            <a:r>
              <a:rPr sz="1700" spc="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їх</a:t>
            </a:r>
            <a:r>
              <a:rPr sz="1700" spc="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реалıзацıю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45" dirty="0">
                <a:solidFill>
                  <a:srgbClr val="0C8EB5"/>
                </a:solidFill>
                <a:latin typeface="Lucida Sans Unicode"/>
                <a:cs typeface="Lucida Sans Unicode"/>
              </a:rPr>
              <a:t>10.</a:t>
            </a:r>
            <a:r>
              <a:rPr sz="17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органıзацıεю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її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розвитком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44780" algn="just">
              <a:lnSpc>
                <a:spcPct val="117600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 </a:t>
            </a:r>
            <a:r>
              <a:rPr sz="1700" spc="-465" dirty="0">
                <a:solidFill>
                  <a:srgbClr val="0C8EB5"/>
                </a:solidFill>
                <a:latin typeface="Lucida Sans Unicode"/>
                <a:cs typeface="Lucida Sans Unicode"/>
              </a:rPr>
              <a:t>11.</a:t>
            </a:r>
            <a:r>
              <a:rPr sz="1700" spc="3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1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1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реалıзацıї</a:t>
            </a:r>
            <a:r>
              <a:rPr sz="1700" spc="1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дершавної</a:t>
            </a:r>
            <a:r>
              <a:rPr sz="1700" spc="1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полıтики</a:t>
            </a:r>
            <a:r>
              <a:rPr sz="1700" spc="1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1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галузı</a:t>
            </a:r>
            <a:r>
              <a:rPr sz="1700" spc="1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</a:t>
            </a:r>
            <a:r>
              <a:rPr sz="1700" spc="1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17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1700" spc="-3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17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1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за6езпечення</a:t>
            </a:r>
            <a:r>
              <a:rPr sz="1700" spc="1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впровадшення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основних</a:t>
            </a:r>
            <a:r>
              <a:rPr sz="1700" spc="16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засад</a:t>
            </a:r>
            <a:r>
              <a:rPr sz="1700" spc="16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медичної</a:t>
            </a:r>
            <a:r>
              <a:rPr sz="1700" spc="16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реформи</a:t>
            </a:r>
            <a:r>
              <a:rPr sz="1700" spc="16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16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3О3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1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впровадшення</a:t>
            </a:r>
            <a:r>
              <a:rPr sz="1700" spc="16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новıтнıх</a:t>
            </a:r>
            <a:r>
              <a:rPr sz="1700" spc="16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технологıй</a:t>
            </a:r>
            <a:r>
              <a:rPr sz="1700" spc="16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медичної</a:t>
            </a:r>
            <a:r>
              <a:rPr sz="1700" spc="16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практики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пıдвищення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доступностı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якостı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медичної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допомоги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громадянам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44780" algn="just">
              <a:lnSpc>
                <a:spcPct val="117600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1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35" dirty="0">
                <a:solidFill>
                  <a:srgbClr val="0C8EB5"/>
                </a:solidFill>
                <a:latin typeface="Lucida Sans Unicode"/>
                <a:cs typeface="Lucida Sans Unicode"/>
              </a:rPr>
              <a:t>12.</a:t>
            </a:r>
            <a:r>
              <a:rPr sz="1700" spc="2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до</a:t>
            </a:r>
            <a:r>
              <a:rPr sz="1700" spc="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виро6лення</a:t>
            </a:r>
            <a:r>
              <a:rPr sz="1700" spc="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ефективних</a:t>
            </a:r>
            <a:r>
              <a:rPr sz="1700" spc="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механıзмıв</a:t>
            </a:r>
            <a:r>
              <a:rPr sz="1700" spc="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1700" spc="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персоналом</a:t>
            </a:r>
            <a:r>
              <a:rPr sz="1700" spc="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3О3</a:t>
            </a:r>
            <a:r>
              <a:rPr sz="17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планування</a:t>
            </a:r>
            <a:r>
              <a:rPr sz="1700" spc="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потре6и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ıнших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працıвниках</a:t>
            </a:r>
            <a:r>
              <a:rPr sz="17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за6езпечення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їх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соцıального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 захисту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розвитку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 6езпеки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44780" algn="just">
              <a:lnSpc>
                <a:spcPct val="117600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60" dirty="0">
                <a:solidFill>
                  <a:srgbClr val="0C8EB5"/>
                </a:solidFill>
                <a:latin typeface="Lucida Sans Unicode"/>
                <a:cs typeface="Lucida Sans Unicode"/>
              </a:rPr>
              <a:t>13.</a:t>
            </a:r>
            <a:r>
              <a:rPr sz="1700" spc="20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за6езпечувати</a:t>
            </a:r>
            <a:r>
              <a:rPr sz="1700" spc="2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ефективне</a:t>
            </a:r>
            <a:r>
              <a:rPr sz="1700" spc="2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управлıння</a:t>
            </a:r>
            <a:r>
              <a:rPr sz="1700" spc="229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фıнансовими</a:t>
            </a:r>
            <a:r>
              <a:rPr sz="1700" spc="2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ресурсами</a:t>
            </a:r>
            <a:r>
              <a:rPr sz="1700" spc="2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3О3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планувати</a:t>
            </a:r>
            <a:r>
              <a:rPr sz="1700" spc="2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потре6у</a:t>
            </a:r>
            <a:r>
              <a:rPr sz="1700" spc="2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в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послугах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ресурсах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урахуванням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чинникıв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зовнıшнього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внутрıшнього</a:t>
            </a:r>
            <a:r>
              <a:rPr sz="1700" spc="-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середовища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44780" algn="just">
              <a:lnSpc>
                <a:spcPct val="117600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3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14.</a:t>
            </a:r>
            <a:r>
              <a:rPr sz="1700" spc="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3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розро6ляти</a:t>
            </a:r>
            <a:r>
              <a:rPr sz="1700" spc="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варıанти</a:t>
            </a:r>
            <a:r>
              <a:rPr sz="1700" spc="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стратегıй</a:t>
            </a:r>
            <a:r>
              <a:rPr sz="1700" spc="3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1700" spc="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ринку</a:t>
            </a:r>
            <a:r>
              <a:rPr sz="1700" spc="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</a:t>
            </a:r>
            <a:r>
              <a:rPr sz="1700" spc="3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полıтик</a:t>
            </a:r>
            <a:r>
              <a:rPr sz="1700" spc="35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якостı</a:t>
            </a:r>
            <a:r>
              <a:rPr sz="1700" spc="40" dirty="0">
                <a:solidFill>
                  <a:srgbClr val="0C8EB5"/>
                </a:solidFill>
                <a:latin typeface="Microsoft YaHei"/>
                <a:cs typeface="Microsoft YaHei"/>
              </a:rPr>
              <a:t> 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надання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послуг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метою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з6ерешення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змıцнення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здоров</a:t>
            </a:r>
            <a:r>
              <a:rPr sz="17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я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населення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оцıнювати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їх</a:t>
            </a:r>
            <a:r>
              <a:rPr sz="170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ефективнıсть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44780" algn="just">
              <a:lnSpc>
                <a:spcPct val="117600"/>
              </a:lnSpc>
              <a:spcBef>
                <a:spcPts val="5"/>
              </a:spcBef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1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300" dirty="0">
                <a:solidFill>
                  <a:srgbClr val="0C8EB5"/>
                </a:solidFill>
                <a:latin typeface="Lucida Sans Unicode"/>
                <a:cs typeface="Lucida Sans Unicode"/>
              </a:rPr>
              <a:t>15.</a:t>
            </a:r>
            <a:r>
              <a:rPr sz="1700" spc="1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3астосовувати</a:t>
            </a:r>
            <a:r>
              <a:rPr sz="170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основнı принципи функцıонування органıзацıї</a:t>
            </a:r>
            <a:r>
              <a:rPr sz="1700" spc="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 господарськıй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дıяльностı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маркетингу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фıнансах</a:t>
            </a:r>
            <a:r>
              <a:rPr sz="1700" spc="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управлıннı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 marR="144780">
              <a:lnSpc>
                <a:spcPct val="117600"/>
              </a:lnSpc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40" dirty="0">
                <a:solidFill>
                  <a:srgbClr val="0C8EB5"/>
                </a:solidFill>
                <a:latin typeface="Lucida Sans Unicode"/>
                <a:cs typeface="Lucida Sans Unicode"/>
              </a:rPr>
              <a:t>16.</a:t>
            </a:r>
            <a:r>
              <a:rPr sz="17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3астосовувати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знання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про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органıзацıю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фıнансування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медичної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допомоги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комплекснıй</a:t>
            </a:r>
            <a:r>
              <a:rPr sz="1700" spc="-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основı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r>
              <a:rPr sz="1700" spc="50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85" dirty="0">
                <a:solidFill>
                  <a:srgbClr val="0C8EB5"/>
                </a:solidFill>
                <a:latin typeface="Lucida Sans Unicode"/>
                <a:cs typeface="Lucida Sans Unicode"/>
              </a:rPr>
              <a:t>17.</a:t>
            </a:r>
            <a:r>
              <a:rPr sz="1700" spc="1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Оцıнювати</a:t>
            </a:r>
            <a:r>
              <a:rPr sz="1700" spc="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правовı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соцıальнı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екологıчнı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технологıчнı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соцıальнı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полıтичнı</a:t>
            </a:r>
            <a:r>
              <a:rPr sz="170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17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економıчнı</a:t>
            </a:r>
            <a:r>
              <a:rPr sz="1700" spc="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6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культурнı осо6ливостı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середовища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ведення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6ıзнесу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170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охоронı</a:t>
            </a:r>
            <a:r>
              <a:rPr sz="170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СК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40" dirty="0">
                <a:solidFill>
                  <a:srgbClr val="0C8EB5"/>
                </a:solidFill>
                <a:latin typeface="Lucida Sans Unicode"/>
                <a:cs typeface="Lucida Sans Unicode"/>
              </a:rPr>
              <a:t>18.</a:t>
            </a:r>
            <a:r>
              <a:rPr sz="17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3датнıсть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розро6ляти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заходи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адвокацıї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20" dirty="0">
                <a:solidFill>
                  <a:srgbClr val="0C8EB5"/>
                </a:solidFill>
                <a:latin typeface="Microsoft YaHei"/>
                <a:cs typeface="Microsoft YaHei"/>
              </a:rPr>
              <a:t>комунıкацıї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сферı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</a:t>
            </a:r>
            <a:r>
              <a:rPr sz="170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’</a:t>
            </a:r>
            <a:r>
              <a:rPr sz="1700" spc="-1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17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.</a:t>
            </a:r>
            <a:endParaRPr sz="1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endParaRPr sz="1700">
              <a:latin typeface="Lucida Sans Unicode"/>
              <a:cs typeface="Lucida Sans Unicode"/>
            </a:endParaRPr>
          </a:p>
          <a:p>
            <a:pPr marL="4674870" marR="5080" indent="1870075">
              <a:lnSpc>
                <a:spcPct val="114599"/>
              </a:lnSpc>
            </a:pPr>
            <a:r>
              <a:rPr sz="2400" spc="-100" dirty="0">
                <a:solidFill>
                  <a:srgbClr val="FFFFFF"/>
                </a:solidFill>
                <a:latin typeface="Arial Black"/>
                <a:cs typeface="Arial Black"/>
              </a:rPr>
              <a:t>Пıдготовлено</a:t>
            </a:r>
            <a:r>
              <a:rPr sz="2400" spc="-229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70" dirty="0">
                <a:solidFill>
                  <a:srgbClr val="FFFFFF"/>
                </a:solidFill>
                <a:latin typeface="Arial Black"/>
                <a:cs typeface="Arial Black"/>
              </a:rPr>
              <a:t>доцентом</a:t>
            </a:r>
            <a:r>
              <a:rPr sz="2400" spc="-2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114" dirty="0">
                <a:solidFill>
                  <a:srgbClr val="FFFFFF"/>
                </a:solidFill>
                <a:latin typeface="Arial Black"/>
                <a:cs typeface="Arial Black"/>
              </a:rPr>
              <a:t>кафедри </a:t>
            </a:r>
            <a:r>
              <a:rPr sz="2400" spc="-95" dirty="0">
                <a:solidFill>
                  <a:srgbClr val="FFFFFF"/>
                </a:solidFill>
                <a:latin typeface="Arial Black"/>
                <a:cs typeface="Arial Black"/>
              </a:rPr>
              <a:t>менеджменту</a:t>
            </a:r>
            <a:r>
              <a:rPr sz="2400" spc="-2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40" dirty="0">
                <a:solidFill>
                  <a:srgbClr val="FFFFFF"/>
                </a:solidFill>
                <a:latin typeface="Arial Black"/>
                <a:cs typeface="Arial Black"/>
              </a:rPr>
              <a:t>та</a:t>
            </a:r>
            <a:r>
              <a:rPr sz="2400" spc="-2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80" dirty="0">
                <a:solidFill>
                  <a:srgbClr val="FFFFFF"/>
                </a:solidFill>
                <a:latin typeface="Arial Black"/>
                <a:cs typeface="Arial Black"/>
              </a:rPr>
              <a:t>маркетингу</a:t>
            </a:r>
            <a:r>
              <a:rPr sz="2400" spc="-25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135" dirty="0">
                <a:solidFill>
                  <a:srgbClr val="FFFFFF"/>
                </a:solidFill>
                <a:latin typeface="Arial Black"/>
                <a:cs typeface="Arial Black"/>
              </a:rPr>
              <a:t>Інною</a:t>
            </a:r>
            <a:r>
              <a:rPr sz="24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290" dirty="0">
                <a:solidFill>
                  <a:srgbClr val="FFFFFF"/>
                </a:solidFill>
                <a:latin typeface="Arial Black"/>
                <a:cs typeface="Arial Black"/>
              </a:rPr>
              <a:t>ЛЕПЕТАН</a:t>
            </a:r>
            <a:endParaRPr sz="2400">
              <a:latin typeface="Arial Black"/>
              <a:cs typeface="Arial Black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891541"/>
            <a:ext cx="76200" cy="7619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1501141"/>
            <a:ext cx="76200" cy="7619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2110741"/>
            <a:ext cx="76200" cy="7619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2415541"/>
            <a:ext cx="76200" cy="7619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2720341"/>
            <a:ext cx="76200" cy="7619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3025141"/>
            <a:ext cx="76200" cy="7619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3329941"/>
            <a:ext cx="76200" cy="7619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3939540"/>
            <a:ext cx="76200" cy="7619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4244340"/>
            <a:ext cx="76200" cy="7619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5158740"/>
            <a:ext cx="76200" cy="7619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5768340"/>
            <a:ext cx="76200" cy="76199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6377940"/>
            <a:ext cx="76200" cy="76199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6987540"/>
            <a:ext cx="76200" cy="76199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7597140"/>
            <a:ext cx="76200" cy="76199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7901940"/>
            <a:ext cx="76200" cy="76199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7125" y="8511540"/>
            <a:ext cx="76200" cy="761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1086</Words>
  <Application>Microsoft Macintosh PowerPoint</Application>
  <PresentationFormat>Произвольный</PresentationFormat>
  <Paragraphs>72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Microsoft YaHei</vt:lpstr>
      <vt:lpstr>Arial</vt:lpstr>
      <vt:lpstr>Arial Black</vt:lpstr>
      <vt:lpstr>Cambria</vt:lpstr>
      <vt:lpstr>Lucida Sans Unicode</vt:lpstr>
      <vt:lpstr>Office Theme</vt:lpstr>
      <vt:lpstr>Презентация PowerPoint</vt:lpstr>
      <vt:lpstr>Галузь знань, спецıальнıсть, освıтнıй рıвень</vt:lpstr>
      <vt:lpstr>Інформацıйний обсяг навчальної</vt:lpstr>
      <vt:lpstr>Мета та завдання навчальної дисциплıни</vt:lpstr>
      <vt:lpstr>Структура навчальної дисциплıни</vt:lpstr>
      <vt:lpstr>Результати навчання для дисциплıни</vt:lpstr>
      <vt:lpstr>Програмнı компетентностı</vt:lpstr>
      <vt:lpstr>Програмнı компетентностı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About our Company Presentation</dc:title>
  <dc:creator>Модератор кафедри менеджменту та маркетингу</dc:creator>
  <cp:keywords>DAGSgE0_aBU,BAGSaDIrACw</cp:keywords>
  <cp:lastModifiedBy>Microsoft Office User</cp:lastModifiedBy>
  <cp:revision>1</cp:revision>
  <dcterms:created xsi:type="dcterms:W3CDTF">2025-09-09T17:41:02Z</dcterms:created>
  <dcterms:modified xsi:type="dcterms:W3CDTF">2025-09-09T17:41:28Z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2024-10-04T00:00:00Z</vt:filetime>
  </property>
  <property fmtid="{D5CDD505-2E9C-101B-9397-08002B2CF9AE}" pid="3" name="Creator">
    <vt:lpwstr>Canva</vt:lpwstr>
  </property>
  <property fmtid="{D5CDD505-2E9C-101B-9397-08002B2CF9AE}" pid="4" name="LastSaved">
    <vt:filetime>2025-09-09T00:00:00Z</vt:filetime>
  </property>
  <property fmtid="{D5CDD505-2E9C-101B-9397-08002B2CF9AE}" pid="5" name="Producer">
    <vt:lpwstr>Canva</vt:lpwstr>
  </property>
</Properties>
</file>