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63" r:id="rId1"/>
  </p:sldMasterIdLst>
  <p:notesMasterIdLst>
    <p:notesMasterId r:id="rId13"/>
  </p:notesMasterIdLst>
  <p:sldIdLst>
    <p:sldId id="286" r:id="rId2"/>
    <p:sldId id="265" r:id="rId3"/>
    <p:sldId id="287" r:id="rId4"/>
    <p:sldId id="259" r:id="rId5"/>
    <p:sldId id="291" r:id="rId6"/>
    <p:sldId id="261" r:id="rId7"/>
    <p:sldId id="289" r:id="rId8"/>
    <p:sldId id="262" r:id="rId9"/>
    <p:sldId id="268" r:id="rId10"/>
    <p:sldId id="264" r:id="rId11"/>
    <p:sldId id="29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4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-102" y="-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 err="1"/>
              <a:t>Розподіл</a:t>
            </a:r>
            <a:r>
              <a:rPr lang="ru-RU" sz="2400" dirty="0"/>
              <a:t> </a:t>
            </a:r>
            <a:r>
              <a:rPr lang="ru-RU" sz="2400" dirty="0" err="1"/>
              <a:t>хворих</a:t>
            </a:r>
            <a:r>
              <a:rPr lang="ru-RU" sz="2400" dirty="0"/>
              <a:t> на ПВКГ за </a:t>
            </a:r>
            <a:r>
              <a:rPr lang="ru-RU" sz="2400" dirty="0" err="1"/>
              <a:t>стадіями</a:t>
            </a:r>
            <a:r>
              <a:rPr lang="ru-RU" sz="2400" dirty="0"/>
              <a:t> </a:t>
            </a:r>
            <a:r>
              <a:rPr lang="ru-RU" sz="2400" dirty="0" err="1"/>
              <a:t>глаукоми</a:t>
            </a:r>
            <a:r>
              <a:rPr lang="ru-RU" sz="2400" dirty="0"/>
              <a:t> за </a:t>
            </a:r>
            <a:r>
              <a:rPr lang="ru-RU" sz="2400" dirty="0" err="1"/>
              <a:t>змінами</a:t>
            </a:r>
            <a:r>
              <a:rPr lang="ru-RU" sz="2400" dirty="0"/>
              <a:t> поля </a:t>
            </a:r>
            <a:r>
              <a:rPr lang="ru-RU" sz="2400" dirty="0" err="1"/>
              <a:t>зору</a:t>
            </a:r>
            <a:endParaRPr lang="ru-RU" sz="2400" dirty="0"/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84117567532635"/>
          <c:y val="0.28536801016315338"/>
          <c:w val="0.85077957231911405"/>
          <c:h val="0.49271005665272116"/>
        </c:manualLayout>
      </c:layout>
      <c:pie3DChart>
        <c:varyColors val="1"/>
        <c:dLbls/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67574675691091501"/>
          <c:w val="0.50454428393173856"/>
          <c:h val="0.32425316555404676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 sz="2400"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A4B69-06F5-4447-B5F0-49E0539426F6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D451E-9C59-4354-96C5-5B9B87EE81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0141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8A998-5847-4261-A1F8-3703AA29A728}" type="datetime1">
              <a:rPr lang="en-US" smtClean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7273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8378A-90DD-4754-9E78-1986E1ACC4D8}" type="datetime1">
              <a:rPr lang="en-US" smtClean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0175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6046F-BA4D-4F25-8514-42290FE2BAE9}" type="datetime1">
              <a:rPr lang="en-US" smtClean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51339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1D0E4-84AE-4DE9-B001-136A131C90CD}" type="datetime1">
              <a:rPr lang="en-US" smtClean="0"/>
              <a:pPr/>
              <a:t>1/22/2025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E3A40-54BC-4016-93D4-886175CE330B}" type="datetime1">
              <a:rPr lang="en-US" smtClean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1182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BF15F-B98F-45BD-98F0-D8EC0B11B1E6}" type="datetime1">
              <a:rPr lang="en-US" smtClean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64629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A04A-4D88-47FA-AE9A-C242075414CD}" type="datetime1">
              <a:rPr lang="en-US" smtClean="0"/>
              <a:pPr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34612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891D9-3213-4DD0-8006-3C74D173DDCE}" type="datetime1">
              <a:rPr lang="en-US" smtClean="0"/>
              <a:pPr/>
              <a:t>1/22/2025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69232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879A1-BCFC-438E-AA2F-9080893294F5}" type="datetime1">
              <a:rPr lang="en-US" smtClean="0"/>
              <a:pPr/>
              <a:t>1/22/2025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587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2F7B2-2A4E-47ED-99E6-EF292A457D3D}" type="datetime1">
              <a:rPr lang="en-US" smtClean="0"/>
              <a:pPr/>
              <a:t>1/22/2025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3795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E0C2-1CFF-4365-8269-C44210A36706}" type="datetime1">
              <a:rPr lang="en-US" smtClean="0"/>
              <a:pPr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611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0DF5C-1913-490C-83EC-6BFAC1105278}" type="datetime1">
              <a:rPr lang="en-US" smtClean="0"/>
              <a:pPr/>
              <a:t>1/22/2025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4390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72D6C-2262-4CE3-BA79-E9F5BAB3558C}" type="datetime1">
              <a:rPr lang="en-US" smtClean="0"/>
              <a:pPr/>
              <a:t>1/22/2025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3086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655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3228" y="1534978"/>
            <a:ext cx="10685721" cy="2278505"/>
          </a:xfrm>
        </p:spPr>
        <p:txBody>
          <a:bodyPr>
            <a:normAutofit fontScale="90000"/>
          </a:bodyPr>
          <a:lstStyle/>
          <a:p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b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галузь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- 22 «ОХОРОНА ЗДОРОВ’Я», </a:t>
            </a:r>
            <a:r>
              <a:rPr lang="ru-RU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спеціальність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- 222 «МЕДИЦИНА» (__________) </a:t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		                    </a:t>
            </a:r>
            <a:r>
              <a:rPr lang="ru-RU" sz="1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напрямок</a:t>
            </a: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1072" y="3813483"/>
            <a:ext cx="10328836" cy="1747433"/>
          </a:xfrm>
        </p:spPr>
        <p:txBody>
          <a:bodyPr>
            <a:noAutofit/>
          </a:bodyPr>
          <a:lstStyle/>
          <a:p>
            <a:pPr algn="l">
              <a:lnSpc>
                <a:spcPct val="60000"/>
              </a:lnSpc>
            </a:pPr>
            <a:endParaRPr lang="uk-UA" altLang="uk-UA" sz="2400" dirty="0">
              <a:solidFill>
                <a:schemeClr val="accent2">
                  <a:lumMod val="75000"/>
                </a:schemeClr>
              </a:solidFill>
            </a:endParaRPr>
          </a:p>
          <a:p>
            <a:pPr algn="r">
              <a:lnSpc>
                <a:spcPct val="60000"/>
              </a:lnSpc>
            </a:pPr>
            <a:r>
              <a:rPr lang="uk-UA" alt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 дисертації  на здобуття ступеня доктора </a:t>
            </a:r>
            <a:r>
              <a:rPr lang="uk-UA" alt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філософії/доктора наук</a:t>
            </a:r>
            <a:endParaRPr lang="uk-UA" alt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60000"/>
              </a:lnSpc>
            </a:pPr>
            <a:endParaRPr lang="uk-UA" alt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60000"/>
              </a:lnSpc>
            </a:pPr>
            <a:r>
              <a:rPr lang="uk-UA" alt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П.І.Б </a:t>
            </a:r>
            <a:r>
              <a:rPr lang="uk-UA" alt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здобувача</a:t>
            </a:r>
            <a:endParaRPr lang="uk-UA" alt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60000"/>
              </a:lnSpc>
            </a:pPr>
            <a:endParaRPr lang="en-US" alt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60000"/>
              </a:lnSpc>
            </a:pPr>
            <a:r>
              <a:rPr lang="uk-UA" alt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 (і) керівник (и)/Науковий консультант: </a:t>
            </a:r>
            <a:endParaRPr lang="uk-UA" alt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60000"/>
              </a:lnSpc>
            </a:pPr>
            <a:r>
              <a:rPr lang="uk-UA" alt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д.мед.н</a:t>
            </a:r>
            <a:r>
              <a:rPr lang="uk-UA" alt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професор </a:t>
            </a:r>
            <a:endParaRPr lang="uk-UA" alt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31170" y="342883"/>
            <a:ext cx="864864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spcBef>
                <a:spcPct val="20000"/>
              </a:spcBef>
            </a:pPr>
            <a:r>
              <a:rPr lang="uk-UA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Міністерство охорони здоров’я України</a:t>
            </a: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defTabSz="914400">
              <a:spcBef>
                <a:spcPct val="20000"/>
              </a:spcBef>
            </a:pPr>
            <a:r>
              <a:rPr lang="uk-UA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Вінницький національний медичний університет ім. М.І. Пирогова</a:t>
            </a:r>
            <a:endParaRPr lang="en-US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defTabSz="914400">
              <a:spcBef>
                <a:spcPct val="20000"/>
              </a:spcBef>
            </a:pPr>
            <a:r>
              <a:rPr lang="uk-UA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Кафедра</a:t>
            </a: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35859" y="6403652"/>
            <a:ext cx="48191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spcBef>
                <a:spcPct val="20000"/>
              </a:spcBef>
            </a:pP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Вінниця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20__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3" descr="Gerb_RJ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2757" y="106301"/>
            <a:ext cx="1216096" cy="1621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79764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0479" y="1004652"/>
            <a:ext cx="8973556" cy="3069772"/>
          </a:xfrm>
        </p:spPr>
        <p:txBody>
          <a:bodyPr>
            <a:normAutofit/>
          </a:bodyPr>
          <a:lstStyle/>
          <a:p>
            <a:pPr algn="ctr"/>
            <a:r>
              <a:rPr lang="uk-UA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b="1" smtClean="0"/>
              <a:pPr/>
              <a:t>10</a:t>
            </a:fld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="" val="2821743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3228" y="1534978"/>
            <a:ext cx="10685721" cy="2278505"/>
          </a:xfrm>
        </p:spPr>
        <p:txBody>
          <a:bodyPr>
            <a:normAutofit fontScale="90000"/>
          </a:bodyPr>
          <a:lstStyle/>
          <a:p>
            <a:r>
              <a:rPr lang="uk-UA" sz="2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b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галузь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- 22 «ОХОРОНА ЗДОРОВ’Я», </a:t>
            </a:r>
            <a:r>
              <a:rPr lang="ru-RU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спеціальність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- 222 «МЕДИЦИНА» (__________) </a:t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		                    </a:t>
            </a:r>
            <a:r>
              <a:rPr lang="ru-RU" sz="1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напрямок</a:t>
            </a:r>
            <a:r>
              <a:rPr lang="ru-RU" sz="100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1072" y="3813483"/>
            <a:ext cx="10328836" cy="1747433"/>
          </a:xfrm>
        </p:spPr>
        <p:txBody>
          <a:bodyPr>
            <a:noAutofit/>
          </a:bodyPr>
          <a:lstStyle/>
          <a:p>
            <a:pPr algn="l">
              <a:lnSpc>
                <a:spcPct val="60000"/>
              </a:lnSpc>
            </a:pPr>
            <a:endParaRPr lang="uk-UA" altLang="uk-UA" sz="2400" dirty="0">
              <a:solidFill>
                <a:schemeClr val="accent2">
                  <a:lumMod val="75000"/>
                </a:schemeClr>
              </a:solidFill>
            </a:endParaRPr>
          </a:p>
          <a:p>
            <a:pPr algn="r">
              <a:lnSpc>
                <a:spcPct val="60000"/>
              </a:lnSpc>
            </a:pPr>
            <a:r>
              <a:rPr lang="uk-UA" alt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 дисертації  на здобуття ступеня доктора філософії</a:t>
            </a:r>
          </a:p>
          <a:p>
            <a:pPr algn="r">
              <a:lnSpc>
                <a:spcPct val="60000"/>
              </a:lnSpc>
            </a:pPr>
            <a:endParaRPr lang="uk-UA" alt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60000"/>
              </a:lnSpc>
            </a:pPr>
            <a:r>
              <a:rPr lang="uk-UA" alt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П.І.Б аспіранта</a:t>
            </a:r>
          </a:p>
          <a:p>
            <a:pPr algn="r">
              <a:lnSpc>
                <a:spcPct val="60000"/>
              </a:lnSpc>
            </a:pPr>
            <a:endParaRPr lang="en-US" alt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60000"/>
              </a:lnSpc>
            </a:pPr>
            <a:r>
              <a:rPr lang="uk-UA" alt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 керівник: </a:t>
            </a:r>
          </a:p>
          <a:p>
            <a:pPr algn="r">
              <a:lnSpc>
                <a:spcPct val="60000"/>
              </a:lnSpc>
            </a:pPr>
            <a:r>
              <a:rPr lang="uk-UA" alt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alt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д.мед.н</a:t>
            </a:r>
            <a:r>
              <a:rPr lang="uk-UA" alt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професор </a:t>
            </a:r>
            <a:endParaRPr lang="uk-UA" alt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31170" y="342883"/>
            <a:ext cx="864864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>
              <a:spcBef>
                <a:spcPct val="20000"/>
              </a:spcBef>
            </a:pPr>
            <a:r>
              <a:rPr lang="uk-UA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Міністерство охорони здоров’я України</a:t>
            </a: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defTabSz="914400">
              <a:spcBef>
                <a:spcPct val="20000"/>
              </a:spcBef>
            </a:pPr>
            <a:r>
              <a:rPr lang="uk-UA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Вінницький національний медичний університет ім. М.І. Пирогова</a:t>
            </a:r>
            <a:endParaRPr lang="en-US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defTabSz="914400">
              <a:spcBef>
                <a:spcPct val="20000"/>
              </a:spcBef>
            </a:pPr>
            <a:r>
              <a:rPr lang="uk-UA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Кафедра</a:t>
            </a:r>
            <a:endParaRPr lang="ru-RU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35859" y="6403652"/>
            <a:ext cx="481913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spcBef>
                <a:spcPct val="20000"/>
              </a:spcBef>
            </a:pP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Вінниця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- 2022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3" descr="Gerb_RJ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2757" y="106301"/>
            <a:ext cx="1216096" cy="1621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32087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01972"/>
          </a:xfrm>
        </p:spPr>
        <p:txBody>
          <a:bodyPr/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дослідження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b="1" smtClean="0"/>
              <a:pPr/>
              <a:t>2</a:t>
            </a:fld>
            <a:endParaRPr lang="en-US" sz="2000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47002" y="2250700"/>
            <a:ext cx="11045743" cy="1045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alt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дослідження</a:t>
            </a:r>
            <a:r>
              <a:rPr lang="ru-RU" alt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6913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01972"/>
          </a:xfrm>
        </p:spPr>
        <p:txBody>
          <a:bodyPr/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 дослідження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b="1" smtClean="0"/>
              <a:pPr/>
              <a:t>3</a:t>
            </a:fld>
            <a:endParaRPr lang="en-US" sz="2000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47002" y="2250700"/>
            <a:ext cx="11045743" cy="1045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alt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дослідження</a:t>
            </a:r>
            <a:r>
              <a:rPr lang="ru-RU" alt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707572" y="3539348"/>
            <a:ext cx="4872446" cy="25733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uk-UA" sz="1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4314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9036" y="0"/>
            <a:ext cx="9873435" cy="1010194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 дослідження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b="1" smtClean="0"/>
              <a:pPr/>
              <a:t>4</a:t>
            </a:fld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="" val="300558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9036" y="0"/>
            <a:ext cx="9873435" cy="101019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 роботи з НДР кафедри</a:t>
            </a:r>
            <a:b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(тема та № державної реєстрації)</a:t>
            </a:r>
            <a:endParaRPr lang="uk-UA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b="1" smtClean="0"/>
              <a:pPr/>
              <a:t>5</a:t>
            </a:fld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="" val="300558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12718"/>
            <a:ext cx="10515600" cy="8905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 включення/виключення до основної та контрольної груп</a:t>
            </a:r>
            <a:br>
              <a:rPr lang="ru-RU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b="1" smtClean="0"/>
              <a:pPr/>
              <a:t>6</a:t>
            </a:fld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="" val="1843152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9282" y="0"/>
            <a:ext cx="9873435" cy="101019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Скан-копія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інформованої згоди </a:t>
            </a:r>
            <a:b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(для клінічних досліджень)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b="1" smtClean="0"/>
              <a:pPr/>
              <a:t>7</a:t>
            </a:fld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="" val="3668064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7060" y="0"/>
            <a:ext cx="10341185" cy="1048294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Дизайн дослідження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b="1" smtClean="0"/>
              <a:pPr/>
              <a:t>8</a:t>
            </a:fld>
            <a:endParaRPr lang="en-US" sz="2000" b="1" dirty="0"/>
          </a:p>
        </p:txBody>
      </p:sp>
      <p:graphicFrame>
        <p:nvGraphicFramePr>
          <p:cNvPr id="5" name="Объект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39573239"/>
              </p:ext>
            </p:extLst>
          </p:nvPr>
        </p:nvGraphicFramePr>
        <p:xfrm>
          <a:off x="6132009" y="1531619"/>
          <a:ext cx="5665249" cy="5064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198648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84835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Винонано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момент: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z="2000" b="1" smtClean="0"/>
              <a:pPr/>
              <a:t>9</a:t>
            </a:fld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="" val="1870280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1737</TotalTime>
  <Words>132</Words>
  <Application>Microsoft Office PowerPoint</Application>
  <PresentationFormat>Произвольный</PresentationFormat>
  <Paragraphs>45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  ТЕМА  галузь знань - 22 «ОХОРОНА ЗДОРОВ’Я», спеціальність - 222 «МЕДИЦИНА» (__________)                              науковий напрямок  </vt:lpstr>
      <vt:lpstr>Мета дослідження</vt:lpstr>
      <vt:lpstr>Об’єкт дослідження</vt:lpstr>
      <vt:lpstr>Методи дослідження</vt:lpstr>
      <vt:lpstr>Зв’язок роботи з НДР кафедри (тема та № державної реєстрації)</vt:lpstr>
      <vt:lpstr>Критерії включення/виключення до основної та контрольної груп </vt:lpstr>
      <vt:lpstr>Скан-копія інформованої згоди  (для клінічних досліджень)</vt:lpstr>
      <vt:lpstr>Дизайн дослідження</vt:lpstr>
      <vt:lpstr>Винонано на даний момент:</vt:lpstr>
      <vt:lpstr>Дякую за увагу!</vt:lpstr>
      <vt:lpstr>  ТЕМА  галузь знань - 22 «ОХОРОНА ЗДОРОВ’Я», спеціальність - 222 «МЕДИЦИНА» (__________)                              науковий напрямок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user1</cp:lastModifiedBy>
  <cp:revision>125</cp:revision>
  <dcterms:created xsi:type="dcterms:W3CDTF">2018-02-28T16:04:32Z</dcterms:created>
  <dcterms:modified xsi:type="dcterms:W3CDTF">2025-01-22T12:19:37Z</dcterms:modified>
</cp:coreProperties>
</file>