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15"/>
  </p:notesMasterIdLst>
  <p:handoutMasterIdLst>
    <p:handoutMasterId r:id="rId16"/>
  </p:handoutMasterIdLst>
  <p:sldIdLst>
    <p:sldId id="258" r:id="rId2"/>
    <p:sldId id="362" r:id="rId3"/>
    <p:sldId id="276" r:id="rId4"/>
    <p:sldId id="331" r:id="rId5"/>
    <p:sldId id="343" r:id="rId6"/>
    <p:sldId id="284" r:id="rId7"/>
    <p:sldId id="361" r:id="rId8"/>
    <p:sldId id="363" r:id="rId9"/>
    <p:sldId id="364" r:id="rId10"/>
    <p:sldId id="278" r:id="rId11"/>
    <p:sldId id="355" r:id="rId12"/>
    <p:sldId id="356" r:id="rId13"/>
    <p:sldId id="35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4364"/>
    <a:srgbClr val="800000"/>
    <a:srgbClr val="274E9D"/>
    <a:srgbClr val="A50021"/>
    <a:srgbClr val="CCECFF"/>
    <a:srgbClr val="33CCFF"/>
    <a:srgbClr val="FFFF00"/>
    <a:srgbClr val="00FFCC"/>
    <a:srgbClr val="339933"/>
  </p:clrMru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5" autoAdjust="0"/>
    <p:restoredTop sz="98285" autoAdjust="0"/>
  </p:normalViewPr>
  <p:slideViewPr>
    <p:cSldViewPr>
      <p:cViewPr>
        <p:scale>
          <a:sx n="90" d="100"/>
          <a:sy n="90" d="100"/>
        </p:scale>
        <p:origin x="-1278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65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9603DA-1CFB-44B4-AA9C-2A577E6B00E3}" type="datetimeFigureOut">
              <a:rPr lang="uk-UA"/>
              <a:pPr>
                <a:defRPr/>
              </a:pPr>
              <a:t>11.09.2020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63715C-B7EF-41E0-99CE-3BED6ABB7337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0A8F03-061F-4EBB-9728-FAF664E05097}" type="datetimeFigureOut">
              <a:rPr lang="ru-RU"/>
              <a:pPr>
                <a:defRPr/>
              </a:pPr>
              <a:t>11.09.2020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545F28-C400-4D2D-8720-5CF70FBBFE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B67A73-B318-4A93-81E7-36DCE6D935A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dirty="0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20B2D0-FDEB-42BB-9D08-77E05BAB3DE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B67A73-B318-4A93-81E7-36DCE6D935A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E482E9-800A-4700-8E4E-8A8DBC2FF93C}" type="datetimeFigureOut">
              <a:rPr lang="ru-RU"/>
              <a:pPr>
                <a:defRPr/>
              </a:pPr>
              <a:t>11.09.2020</a:t>
            </a:fld>
            <a:endParaRPr lang="ru-RU" dirty="0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5863EC-5D24-4010-A033-8BE494345F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98BCA-D915-4AB8-8B48-BE95058613B3}" type="datetimeFigureOut">
              <a:rPr lang="ru-RU"/>
              <a:pPr>
                <a:defRPr/>
              </a:pPr>
              <a:t>11.09.2020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1BE20-EC19-4659-96BB-0B0BB79725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FB046-535F-49E7-8064-0C3E7CDE33FD}" type="datetimeFigureOut">
              <a:rPr lang="ru-RU"/>
              <a:pPr>
                <a:defRPr/>
              </a:pPr>
              <a:t>11.09.2020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0D8B2-AF8D-4A71-B219-7EBFA4E33E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4D6FF-4FE8-4A18-AC06-E109AB8D8E0F}" type="datetimeFigureOut">
              <a:rPr lang="ru-RU"/>
              <a:pPr>
                <a:defRPr/>
              </a:pPr>
              <a:t>11.09.2020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5D9A8-E6FA-419F-BB83-EB615A2D2B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FFA4D0-0CA1-48E8-824A-00D88F27E47D}" type="datetimeFigureOut">
              <a:rPr lang="ru-RU"/>
              <a:pPr>
                <a:defRPr/>
              </a:pPr>
              <a:t>11.09.2020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7102E9-C17E-4A9F-8EF9-48E7971038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CFB53-2C21-40D1-AB9D-2814B283780E}" type="datetimeFigureOut">
              <a:rPr lang="ru-RU"/>
              <a:pPr>
                <a:defRPr/>
              </a:pPr>
              <a:t>11.09.2020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98104-1C82-4CD1-A445-C4B3C32898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E50C5D-CE3A-42F5-8665-20A772864983}" type="datetimeFigureOut">
              <a:rPr lang="ru-RU"/>
              <a:pPr>
                <a:defRPr/>
              </a:pPr>
              <a:t>11.09.2020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38B5A1-D277-4B85-B1CB-F5716169BA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2DCD6-1E4F-42EB-A9EB-165E41EA7E9C}" type="datetimeFigureOut">
              <a:rPr lang="ru-RU"/>
              <a:pPr>
                <a:defRPr/>
              </a:pPr>
              <a:t>11.09.2020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6AD6F-A982-412A-834B-727E70DF61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1797C1-9414-4A5E-B89F-F8B826F3160F}" type="datetimeFigureOut">
              <a:rPr lang="ru-RU"/>
              <a:pPr>
                <a:defRPr/>
              </a:pPr>
              <a:t>11.09.2020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724804-4CEE-4FD7-B5A2-DD6A53A18C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0155B3-3B08-4C65-B152-1ACC51AE662D}" type="datetimeFigureOut">
              <a:rPr lang="ru-RU"/>
              <a:pPr>
                <a:defRPr/>
              </a:pPr>
              <a:t>11.09.2020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52D781-C38A-4626-9762-81DF18DEB2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B499F0-92E7-4128-BD7F-CFABD6EDAEA7}" type="datetimeFigureOut">
              <a:rPr lang="ru-RU"/>
              <a:pPr>
                <a:defRPr/>
              </a:pPr>
              <a:t>11.09.2020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A90833-2933-42AC-BA80-B48256D48E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7E1440C-5654-4177-B859-AC38265ABE9D}" type="datetimeFigureOut">
              <a:rPr lang="ru-RU"/>
              <a:pPr>
                <a:defRPr/>
              </a:pPr>
              <a:t>11.09.2020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2A8FC625-D88C-4895-9E5A-D8AAE5B167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66" r:id="rId4"/>
    <p:sldLayoutId id="2147483770" r:id="rId5"/>
    <p:sldLayoutId id="2147483765" r:id="rId6"/>
    <p:sldLayoutId id="2147483771" r:id="rId7"/>
    <p:sldLayoutId id="2147483772" r:id="rId8"/>
    <p:sldLayoutId id="2147483773" r:id="rId9"/>
    <p:sldLayoutId id="2147483764" r:id="rId10"/>
    <p:sldLayoutId id="21474837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71600" y="0"/>
            <a:ext cx="8172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536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714488"/>
            <a:ext cx="791917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400" b="1" dirty="0" smtClean="0">
              <a:ln w="1905"/>
              <a:solidFill>
                <a:srgbClr val="00436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 smtClean="0">
                <a:ln w="1905"/>
                <a:solidFill>
                  <a:srgbClr val="00436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Як знайти необхідну інформацію?</a:t>
            </a: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285820" y="642918"/>
            <a:ext cx="7643898" cy="1214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430213" indent="-323850" algn="r">
              <a:lnSpc>
                <a:spcPct val="114000"/>
              </a:lnSpc>
              <a:spcAft>
                <a:spcPts val="0"/>
              </a:spcAft>
              <a:buSzPct val="4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sz="14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"Вільний доступ до інформації є важливою складовою наукових досліджень </a:t>
            </a:r>
          </a:p>
          <a:p>
            <a:pPr marL="430213" indent="-323850" algn="r">
              <a:lnSpc>
                <a:spcPct val="114000"/>
              </a:lnSpc>
              <a:spcAft>
                <a:spcPts val="0"/>
              </a:spcAft>
              <a:buSzPct val="4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sz="14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у сучасному глобальному світі, запорука для  подальшого розвитку науки, освіти та суспільства, інтеграції  України до світової академічної спільноти.”                                                                                                                    Ольвійська хартія</a:t>
            </a:r>
            <a:endParaRPr lang="uk-UA" sz="14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4000"/>
              </a:lnSpc>
              <a:buClr>
                <a:srgbClr val="333333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400" b="1" dirty="0" smtClean="0">
              <a:ln w="1905"/>
              <a:solidFill>
                <a:srgbClr val="00436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MS Gothic" pitchFamily="49" charset="-128"/>
              <a:cs typeface="Times New Roman" pitchFamily="18" charset="0"/>
            </a:endParaRPr>
          </a:p>
          <a:p>
            <a:pPr algn="ctr">
              <a:lnSpc>
                <a:spcPct val="114000"/>
              </a:lnSpc>
              <a:buClr>
                <a:srgbClr val="333333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400" b="1" dirty="0" smtClean="0">
              <a:ln w="1905"/>
              <a:solidFill>
                <a:srgbClr val="00436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MS Gothic" pitchFamily="49" charset="-128"/>
              <a:cs typeface="Times New Roman" pitchFamily="18" charset="0"/>
            </a:endParaRPr>
          </a:p>
        </p:txBody>
      </p:sp>
      <p:pic>
        <p:nvPicPr>
          <p:cNvPr id="13" name="Рисунок 12" descr="C:\Users\lib12\Desktop\Рисунок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0"/>
            <a:ext cx="785818" cy="714356"/>
          </a:xfrm>
          <a:prstGeom prst="rect">
            <a:avLst/>
          </a:prstGeom>
          <a:noFill/>
        </p:spPr>
      </p:pic>
      <p:sp>
        <p:nvSpPr>
          <p:cNvPr id="14" name="WordArt 8" descr="Песок"/>
          <p:cNvSpPr>
            <a:spLocks noChangeArrowheads="1" noChangeShapeType="1" noTextEdit="1"/>
          </p:cNvSpPr>
          <p:nvPr/>
        </p:nvSpPr>
        <p:spPr bwMode="auto">
          <a:xfrm rot="5400000">
            <a:off x="-2463045" y="3605997"/>
            <a:ext cx="5929332" cy="288926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2"/>
              </a:avLst>
            </a:prstTxWarp>
          </a:bodyPr>
          <a:lstStyle/>
          <a:p>
            <a:pPr algn="ctr" fontAlgn="auto"/>
            <a:r>
              <a:rPr lang="ru-RU" sz="1000" b="1" kern="10" dirty="0" smtClean="0">
                <a:ln w="12700">
                  <a:solidFill>
                    <a:srgbClr val="004364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НАУКОВА БІБЛІОТЕКА ВНМУ</a:t>
            </a:r>
            <a:endParaRPr lang="ru-RU" sz="1000" b="1" kern="10" dirty="0">
              <a:ln w="12700">
                <a:solidFill>
                  <a:srgbClr val="004364"/>
                </a:solidFill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BCBCB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0"/>
            <a:ext cx="8172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142852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4364"/>
                </a:solidFill>
                <a:latin typeface="Arial" pitchFamily="34" charset="0"/>
                <a:cs typeface="Arial" pitchFamily="34" charset="0"/>
              </a:rPr>
              <a:t>Інформація, що представлена в Інституційному репозитарії – </a:t>
            </a:r>
            <a:r>
              <a:rPr lang="en-US" sz="2200" b="1" i="1" dirty="0" smtClean="0">
                <a:solidFill>
                  <a:srgbClr val="004364"/>
                </a:solidFill>
                <a:latin typeface="Arial" pitchFamily="34" charset="0"/>
                <a:cs typeface="Arial" pitchFamily="34" charset="0"/>
              </a:rPr>
              <a:t>http://dspace.vnmu.edu.ua/</a:t>
            </a:r>
            <a:r>
              <a:rPr lang="uk-UA" sz="2200" b="1" i="1" dirty="0" smtClean="0">
                <a:solidFill>
                  <a:srgbClr val="004364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200" b="1" i="1" dirty="0" smtClean="0">
              <a:solidFill>
                <a:srgbClr val="00436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14554" t="10817" r="15403" b="9855"/>
          <a:stretch>
            <a:fillRect/>
          </a:stretch>
        </p:blipFill>
        <p:spPr bwMode="auto">
          <a:xfrm>
            <a:off x="1142976" y="1071546"/>
            <a:ext cx="7858212" cy="535785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Рисунок 8" descr="C:\Users\lib12\Desktop\Рисунок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0"/>
            <a:ext cx="785818" cy="714356"/>
          </a:xfrm>
          <a:prstGeom prst="rect">
            <a:avLst/>
          </a:prstGeom>
          <a:noFill/>
        </p:spPr>
      </p:pic>
      <p:sp>
        <p:nvSpPr>
          <p:cNvPr id="10" name="WordArt 8" descr="Песок"/>
          <p:cNvSpPr>
            <a:spLocks noChangeArrowheads="1" noChangeShapeType="1" noTextEdit="1"/>
          </p:cNvSpPr>
          <p:nvPr/>
        </p:nvSpPr>
        <p:spPr bwMode="auto">
          <a:xfrm rot="5400000">
            <a:off x="-2463045" y="3605997"/>
            <a:ext cx="5929332" cy="288926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2"/>
              </a:avLst>
            </a:prstTxWarp>
          </a:bodyPr>
          <a:lstStyle/>
          <a:p>
            <a:pPr algn="ctr" fontAlgn="auto"/>
            <a:r>
              <a:rPr lang="ru-RU" sz="1000" b="1" kern="10" dirty="0" smtClean="0">
                <a:ln w="12700">
                  <a:solidFill>
                    <a:srgbClr val="004364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НАУКОВА БІБЛІОТЕКА ВНМУ</a:t>
            </a:r>
            <a:endParaRPr lang="ru-RU" sz="1000" b="1" kern="10" dirty="0">
              <a:ln w="12700">
                <a:solidFill>
                  <a:srgbClr val="004364"/>
                </a:solidFill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BCBCB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7554" y="3071810"/>
            <a:ext cx="3660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990000"/>
                </a:solidFill>
              </a:rPr>
              <a:t>Фонд Інституційного </a:t>
            </a:r>
            <a:r>
              <a:rPr lang="uk-UA" sz="1600" b="1" dirty="0" err="1" smtClean="0">
                <a:solidFill>
                  <a:srgbClr val="990000"/>
                </a:solidFill>
              </a:rPr>
              <a:t>репозиторія</a:t>
            </a:r>
            <a:r>
              <a:rPr lang="uk-UA" sz="1600" b="1" dirty="0" smtClean="0">
                <a:solidFill>
                  <a:srgbClr val="990000"/>
                </a:solidFill>
              </a:rPr>
              <a:t> </a:t>
            </a:r>
          </a:p>
          <a:p>
            <a:pPr algn="ctr"/>
            <a:r>
              <a:rPr lang="uk-UA" sz="1600" b="1" dirty="0" smtClean="0">
                <a:solidFill>
                  <a:srgbClr val="990000"/>
                </a:solidFill>
              </a:rPr>
              <a:t>складають 4277 документів</a:t>
            </a:r>
            <a:endParaRPr lang="ru-RU" sz="16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71600" y="0"/>
            <a:ext cx="8172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536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357422" y="142852"/>
            <a:ext cx="5357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lvl="1" indent="-323850" eaLnBrk="1" hangingPunct="1">
              <a:spcAft>
                <a:spcPts val="1413"/>
              </a:spcAft>
              <a:buSzPct val="45000"/>
              <a:defRPr/>
            </a:pPr>
            <a:r>
              <a:rPr lang="uk-UA" sz="2800" b="1" dirty="0" smtClean="0">
                <a:ln w="1905"/>
                <a:solidFill>
                  <a:srgbClr val="00436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6" charset="0"/>
              </a:rPr>
              <a:t>Пошук патентної інформації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049" t="13206" r="3671" b="24356"/>
          <a:stretch>
            <a:fillRect/>
          </a:stretch>
        </p:blipFill>
        <p:spPr bwMode="auto">
          <a:xfrm>
            <a:off x="1071538" y="714356"/>
            <a:ext cx="7786742" cy="4000528"/>
          </a:xfrm>
          <a:prstGeom prst="rect">
            <a:avLst/>
          </a:prstGeom>
          <a:noFill/>
          <a:ln w="9525">
            <a:solidFill>
              <a:srgbClr val="004364"/>
            </a:solidFill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 l="13645" t="10798" r="15858" b="35836"/>
          <a:stretch>
            <a:fillRect/>
          </a:stretch>
        </p:blipFill>
        <p:spPr bwMode="auto">
          <a:xfrm>
            <a:off x="1643042" y="3643314"/>
            <a:ext cx="6715172" cy="3071834"/>
          </a:xfrm>
          <a:prstGeom prst="rect">
            <a:avLst/>
          </a:prstGeom>
          <a:noFill/>
          <a:ln w="9525">
            <a:solidFill>
              <a:srgbClr val="004364"/>
            </a:solidFill>
            <a:miter lim="800000"/>
            <a:headEnd/>
            <a:tailEnd/>
          </a:ln>
          <a:effectLst/>
        </p:spPr>
      </p:pic>
      <p:pic>
        <p:nvPicPr>
          <p:cNvPr id="12" name="Рисунок 11" descr="C:\Users\lib12\Desktop\Рисунок1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0"/>
            <a:ext cx="785818" cy="714356"/>
          </a:xfrm>
          <a:prstGeom prst="rect">
            <a:avLst/>
          </a:prstGeom>
          <a:noFill/>
        </p:spPr>
      </p:pic>
      <p:sp>
        <p:nvSpPr>
          <p:cNvPr id="13" name="WordArt 8" descr="Песок"/>
          <p:cNvSpPr>
            <a:spLocks noChangeArrowheads="1" noChangeShapeType="1" noTextEdit="1"/>
          </p:cNvSpPr>
          <p:nvPr/>
        </p:nvSpPr>
        <p:spPr bwMode="auto">
          <a:xfrm rot="5400000">
            <a:off x="-2463045" y="3605997"/>
            <a:ext cx="5929332" cy="288926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2"/>
              </a:avLst>
            </a:prstTxWarp>
          </a:bodyPr>
          <a:lstStyle/>
          <a:p>
            <a:pPr algn="ctr" fontAlgn="auto"/>
            <a:r>
              <a:rPr lang="ru-RU" sz="1000" b="1" kern="10" dirty="0" smtClean="0">
                <a:ln w="12700">
                  <a:solidFill>
                    <a:srgbClr val="004364"/>
                  </a:solidFill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НАУКОВА БІБЛІОТЕКА ВНМУ</a:t>
            </a:r>
            <a:endParaRPr lang="ru-RU" sz="1000" b="1" kern="10" dirty="0">
              <a:ln w="12700">
                <a:solidFill>
                  <a:srgbClr val="004364"/>
                </a:solidFill>
                <a:round/>
                <a:headEnd/>
                <a:tailEnd/>
              </a:ln>
              <a:blipFill dpi="0" rotWithShape="0">
                <a:blip r:embed="rId7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BCBCB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>
            <a:off x="2857488" y="6572272"/>
            <a:ext cx="928694" cy="1588"/>
          </a:xfrm>
          <a:prstGeom prst="straightConnector1">
            <a:avLst/>
          </a:prstGeom>
          <a:ln w="19050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0"/>
            <a:ext cx="8172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142852"/>
            <a:ext cx="8072462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4364"/>
                </a:solidFill>
                <a:latin typeface="Arial" pitchFamily="34" charset="0"/>
                <a:cs typeface="Arial" pitchFamily="34" charset="0"/>
              </a:rPr>
              <a:t>Пошук повнотекстової інформації в базі журналів відкритого доступу</a:t>
            </a:r>
            <a:r>
              <a:rPr lang="en-US" sz="2400" b="1" dirty="0" smtClean="0">
                <a:solidFill>
                  <a:srgbClr val="0043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solidFill>
                  <a:srgbClr val="004364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smtClean="0">
                <a:solidFill>
                  <a:srgbClr val="004364"/>
                </a:solidFill>
                <a:latin typeface="Arial" pitchFamily="34" charset="0"/>
                <a:cs typeface="Arial" pitchFamily="34" charset="0"/>
              </a:rPr>
              <a:t>DOAJ)</a:t>
            </a:r>
            <a:r>
              <a:rPr lang="uk-UA" sz="2400" b="1" dirty="0" smtClean="0">
                <a:solidFill>
                  <a:srgbClr val="004364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200" b="1" i="1" dirty="0" smtClean="0">
                <a:solidFill>
                  <a:srgbClr val="004364"/>
                </a:solidFill>
                <a:latin typeface="Arial" pitchFamily="34" charset="0"/>
                <a:cs typeface="Arial" pitchFamily="34" charset="0"/>
              </a:rPr>
              <a:t>https://doaj.org/</a:t>
            </a:r>
            <a:endParaRPr lang="ru-RU" sz="2200" b="1" i="1" dirty="0">
              <a:solidFill>
                <a:srgbClr val="00436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1370" t="15865" r="12674" b="7692"/>
          <a:stretch>
            <a:fillRect/>
          </a:stretch>
        </p:blipFill>
        <p:spPr bwMode="auto">
          <a:xfrm>
            <a:off x="1071538" y="1357297"/>
            <a:ext cx="7929618" cy="517697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Рисунок 8" descr="C:\Users\lib12\Desktop\Рисунок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0"/>
            <a:ext cx="785818" cy="714356"/>
          </a:xfrm>
          <a:prstGeom prst="rect">
            <a:avLst/>
          </a:prstGeom>
          <a:noFill/>
        </p:spPr>
      </p:pic>
      <p:sp>
        <p:nvSpPr>
          <p:cNvPr id="10" name="WordArt 8" descr="Песок"/>
          <p:cNvSpPr>
            <a:spLocks noChangeArrowheads="1" noChangeShapeType="1" noTextEdit="1"/>
          </p:cNvSpPr>
          <p:nvPr/>
        </p:nvSpPr>
        <p:spPr bwMode="auto">
          <a:xfrm rot="5400000">
            <a:off x="-2463045" y="3605997"/>
            <a:ext cx="5929332" cy="288926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2"/>
              </a:avLst>
            </a:prstTxWarp>
          </a:bodyPr>
          <a:lstStyle/>
          <a:p>
            <a:pPr algn="ctr" fontAlgn="auto"/>
            <a:r>
              <a:rPr lang="ru-RU" sz="1000" b="1" kern="10" dirty="0" smtClean="0">
                <a:ln w="12700">
                  <a:solidFill>
                    <a:srgbClr val="004364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НАУКОВА БІБЛІОТЕКА ВНМУ</a:t>
            </a:r>
            <a:endParaRPr lang="ru-RU" sz="1000" b="1" kern="10" dirty="0">
              <a:ln w="12700">
                <a:solidFill>
                  <a:srgbClr val="004364"/>
                </a:solidFill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BCBCB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>
            <a:off x="2214546" y="2643182"/>
            <a:ext cx="785818" cy="1588"/>
          </a:xfrm>
          <a:prstGeom prst="straightConnector1">
            <a:avLst/>
          </a:prstGeom>
          <a:ln w="19050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2285984" y="3286124"/>
            <a:ext cx="785818" cy="1588"/>
          </a:xfrm>
          <a:prstGeom prst="straightConnector1">
            <a:avLst/>
          </a:prstGeom>
          <a:ln w="19050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643042" y="2285992"/>
            <a:ext cx="357190" cy="0"/>
          </a:xfrm>
          <a:prstGeom prst="line">
            <a:avLst/>
          </a:prstGeom>
          <a:ln w="190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286512" y="2714620"/>
            <a:ext cx="857256" cy="1588"/>
          </a:xfrm>
          <a:prstGeom prst="straightConnector1">
            <a:avLst/>
          </a:prstGeom>
          <a:ln w="19050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0"/>
            <a:ext cx="8172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357166"/>
            <a:ext cx="778674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4364"/>
                </a:solidFill>
                <a:latin typeface="Arial" pitchFamily="34" charset="0"/>
                <a:cs typeface="Arial" pitchFamily="34" charset="0"/>
              </a:rPr>
              <a:t>Інформаційно-пошукові послуги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1214422"/>
            <a:ext cx="7786742" cy="43577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14414" y="1285860"/>
            <a:ext cx="764386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ln w="19050">
                  <a:solidFill>
                    <a:srgbClr val="004364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Служба  віртуальної  довідки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 smtClean="0">
              <a:ln w="19050">
                <a:solidFill>
                  <a:srgbClr val="004364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ln w="19050">
                  <a:solidFill>
                    <a:srgbClr val="004364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МБА та ЕДД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 smtClean="0">
              <a:ln w="19050">
                <a:solidFill>
                  <a:srgbClr val="004364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ln w="19050">
                  <a:solidFill>
                    <a:srgbClr val="004364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Консультації   “Як шукати інформацію в ЕК”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 smtClean="0">
              <a:ln w="19050">
                <a:solidFill>
                  <a:srgbClr val="004364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ln w="19050">
                  <a:solidFill>
                    <a:srgbClr val="004364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Консультації   “Як оформити список літератури”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 smtClean="0">
              <a:ln w="19050">
                <a:solidFill>
                  <a:srgbClr val="004364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ln w="19050">
                  <a:solidFill>
                    <a:srgbClr val="004364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Електронне вибіркове розповсюдження інформації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 smtClean="0">
              <a:ln w="19050">
                <a:solidFill>
                  <a:srgbClr val="004364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ln w="19050">
                  <a:solidFill>
                    <a:srgbClr val="004364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Тематичне інформування на замовлення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 smtClean="0">
              <a:ln w="19050">
                <a:solidFill>
                  <a:srgbClr val="004364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 smtClean="0">
              <a:ln w="19050">
                <a:solidFill>
                  <a:srgbClr val="004364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 smtClean="0">
              <a:ln w="19050">
                <a:solidFill>
                  <a:srgbClr val="004364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 smtClean="0">
              <a:ln w="19050">
                <a:solidFill>
                  <a:srgbClr val="004364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 smtClean="0">
              <a:ln w="19050">
                <a:solidFill>
                  <a:srgbClr val="004364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 smtClean="0">
              <a:ln w="19050">
                <a:solidFill>
                  <a:srgbClr val="004364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 smtClean="0">
              <a:ln w="19050">
                <a:solidFill>
                  <a:srgbClr val="004364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 smtClean="0">
              <a:ln w="12700">
                <a:solidFill>
                  <a:srgbClr val="004364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 descr="C:\Users\lib12\Desktop\Рисунок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785818" cy="714356"/>
          </a:xfrm>
          <a:prstGeom prst="rect">
            <a:avLst/>
          </a:prstGeom>
          <a:noFill/>
        </p:spPr>
      </p:pic>
      <p:sp>
        <p:nvSpPr>
          <p:cNvPr id="12" name="WordArt 8" descr="Песок"/>
          <p:cNvSpPr>
            <a:spLocks noChangeArrowheads="1" noChangeShapeType="1" noTextEdit="1"/>
          </p:cNvSpPr>
          <p:nvPr/>
        </p:nvSpPr>
        <p:spPr bwMode="auto">
          <a:xfrm rot="5400000">
            <a:off x="-2463045" y="3605997"/>
            <a:ext cx="5929332" cy="288926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2"/>
              </a:avLst>
            </a:prstTxWarp>
          </a:bodyPr>
          <a:lstStyle/>
          <a:p>
            <a:pPr algn="ctr" fontAlgn="auto"/>
            <a:r>
              <a:rPr lang="ru-RU" sz="1000" b="1" kern="10" dirty="0" smtClean="0">
                <a:ln w="12700">
                  <a:solidFill>
                    <a:srgbClr val="004364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НАУКОВА БІБЛІОТЕКА ВНМУ</a:t>
            </a:r>
            <a:endParaRPr lang="ru-RU" sz="1000" b="1" kern="10" dirty="0">
              <a:ln w="12700">
                <a:solidFill>
                  <a:srgbClr val="004364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BCBCB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852" y="5786453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990000"/>
                </a:solidFill>
              </a:rPr>
              <a:t>Дистанційне інформаційне обслуговування за адресами:</a:t>
            </a:r>
            <a:r>
              <a:rPr lang="uk-UA" dirty="0" smtClean="0">
                <a:solidFill>
                  <a:srgbClr val="990000"/>
                </a:solidFill>
              </a:rPr>
              <a:t> </a:t>
            </a:r>
            <a:endParaRPr lang="en-US" dirty="0" smtClean="0">
              <a:solidFill>
                <a:srgbClr val="990000"/>
              </a:solidFill>
            </a:endParaRPr>
          </a:p>
          <a:p>
            <a:pPr algn="ctr"/>
            <a:r>
              <a:rPr lang="en-US" i="1" dirty="0" smtClean="0">
                <a:solidFill>
                  <a:srgbClr val="004364"/>
                </a:solidFill>
              </a:rPr>
              <a:t>elbibinfo@gmail.com, library@vnmu.edu.ua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0"/>
            <a:ext cx="8172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0"/>
            <a:ext cx="8072462" cy="1142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4364"/>
                </a:solidFill>
                <a:latin typeface="Arial" pitchFamily="34" charset="0"/>
                <a:cs typeface="Arial" pitchFamily="34" charset="0"/>
              </a:rPr>
              <a:t>Інформація, що представлена на сайті бібліотеки</a:t>
            </a:r>
            <a:r>
              <a:rPr lang="en-US" sz="2400" b="1" dirty="0" smtClean="0">
                <a:solidFill>
                  <a:srgbClr val="0043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solidFill>
                  <a:srgbClr val="004364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200" b="1" i="1" dirty="0" smtClean="0">
                <a:solidFill>
                  <a:srgbClr val="004364"/>
                </a:solidFill>
                <a:latin typeface="Arial" pitchFamily="34" charset="0"/>
                <a:cs typeface="Arial" pitchFamily="34" charset="0"/>
              </a:rPr>
              <a:t>http://library.vnmu.edu.ua</a:t>
            </a:r>
            <a:endParaRPr lang="ru-RU" sz="2200" b="1" i="1" dirty="0">
              <a:solidFill>
                <a:srgbClr val="00436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C:\Users\lib12\Desktop\Рисунок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785818" cy="714356"/>
          </a:xfrm>
          <a:prstGeom prst="rect">
            <a:avLst/>
          </a:prstGeom>
          <a:noFill/>
        </p:spPr>
      </p:pic>
      <p:sp>
        <p:nvSpPr>
          <p:cNvPr id="16" name="WordArt 8" descr="Песок"/>
          <p:cNvSpPr>
            <a:spLocks noChangeArrowheads="1" noChangeShapeType="1" noTextEdit="1"/>
          </p:cNvSpPr>
          <p:nvPr/>
        </p:nvSpPr>
        <p:spPr bwMode="auto">
          <a:xfrm rot="5400000">
            <a:off x="-2463045" y="3605997"/>
            <a:ext cx="5929332" cy="288926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2"/>
              </a:avLst>
            </a:prstTxWarp>
          </a:bodyPr>
          <a:lstStyle/>
          <a:p>
            <a:pPr algn="ctr" fontAlgn="auto"/>
            <a:r>
              <a:rPr lang="ru-RU" sz="1000" b="1" kern="10" dirty="0" smtClean="0">
                <a:ln w="12700">
                  <a:solidFill>
                    <a:srgbClr val="004364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НАУКОВА БІБЛІОТЕКА ВНМУ</a:t>
            </a:r>
            <a:endParaRPr lang="ru-RU" sz="1000" b="1" kern="10" dirty="0">
              <a:ln w="12700">
                <a:solidFill>
                  <a:srgbClr val="004364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BCBCB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 l="2353" t="19471" r="2999" b="12740"/>
          <a:stretch>
            <a:fillRect/>
          </a:stretch>
        </p:blipFill>
        <p:spPr bwMode="auto">
          <a:xfrm>
            <a:off x="1000100" y="1142984"/>
            <a:ext cx="8001056" cy="421484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60" name="Прямая со стрелкой 59"/>
          <p:cNvCxnSpPr/>
          <p:nvPr/>
        </p:nvCxnSpPr>
        <p:spPr>
          <a:xfrm rot="10800000">
            <a:off x="1928794" y="2714620"/>
            <a:ext cx="714380" cy="1588"/>
          </a:xfrm>
          <a:prstGeom prst="straightConnector1">
            <a:avLst/>
          </a:prstGeom>
          <a:ln w="28575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2000232" y="3714752"/>
            <a:ext cx="785818" cy="1588"/>
          </a:xfrm>
          <a:prstGeom prst="straightConnector1">
            <a:avLst/>
          </a:prstGeom>
          <a:ln w="28575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2214546" y="3929066"/>
            <a:ext cx="714380" cy="1588"/>
          </a:xfrm>
          <a:prstGeom prst="straightConnector1">
            <a:avLst/>
          </a:prstGeom>
          <a:ln w="28575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2071670" y="4429132"/>
            <a:ext cx="714380" cy="1588"/>
          </a:xfrm>
          <a:prstGeom prst="straightConnector1">
            <a:avLst/>
          </a:prstGeom>
          <a:ln w="28575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0800000">
            <a:off x="8215338" y="2786058"/>
            <a:ext cx="714380" cy="142876"/>
          </a:xfrm>
          <a:prstGeom prst="straightConnector1">
            <a:avLst/>
          </a:prstGeom>
          <a:ln w="28575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>
            <a:off x="8215338" y="3286124"/>
            <a:ext cx="714380" cy="142876"/>
          </a:xfrm>
          <a:prstGeom prst="straightConnector1">
            <a:avLst/>
          </a:prstGeom>
          <a:ln w="28575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0"/>
            <a:ext cx="8172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0"/>
            <a:ext cx="8072462" cy="1142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4364"/>
                </a:solidFill>
                <a:latin typeface="Arial" pitchFamily="34" charset="0"/>
                <a:cs typeface="Arial" pitchFamily="34" charset="0"/>
              </a:rPr>
              <a:t>Інформація, що представлена на сайті бібліотеки</a:t>
            </a:r>
            <a:r>
              <a:rPr lang="en-US" sz="2400" b="1" dirty="0" smtClean="0">
                <a:solidFill>
                  <a:srgbClr val="0043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solidFill>
                  <a:srgbClr val="004364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b="1" dirty="0" smtClean="0">
                <a:solidFill>
                  <a:srgbClr val="004364"/>
                </a:solidFill>
                <a:latin typeface="Arial" pitchFamily="34" charset="0"/>
                <a:cs typeface="Arial" pitchFamily="34" charset="0"/>
              </a:rPr>
              <a:t>http://library.vnmu.edu.ua</a:t>
            </a:r>
            <a:endParaRPr lang="ru-RU" sz="2400" b="1" dirty="0">
              <a:solidFill>
                <a:srgbClr val="00436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10916" t="16586" r="11764" b="6250"/>
          <a:stretch>
            <a:fillRect/>
          </a:stretch>
        </p:blipFill>
        <p:spPr bwMode="auto">
          <a:xfrm>
            <a:off x="1071538" y="1857364"/>
            <a:ext cx="7929618" cy="482332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60" name="Прямая со стрелкой 59"/>
          <p:cNvCxnSpPr/>
          <p:nvPr/>
        </p:nvCxnSpPr>
        <p:spPr>
          <a:xfrm rot="10800000" flipV="1">
            <a:off x="2857488" y="3143248"/>
            <a:ext cx="1000132" cy="1588"/>
          </a:xfrm>
          <a:prstGeom prst="straightConnector1">
            <a:avLst/>
          </a:prstGeom>
          <a:ln w="28575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2857488" y="4857760"/>
            <a:ext cx="1000132" cy="1588"/>
          </a:xfrm>
          <a:prstGeom prst="straightConnector1">
            <a:avLst/>
          </a:prstGeom>
          <a:ln w="28575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2857488" y="5786454"/>
            <a:ext cx="1071570" cy="1588"/>
          </a:xfrm>
          <a:prstGeom prst="straightConnector1">
            <a:avLst/>
          </a:prstGeom>
          <a:ln w="28575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2857488" y="6357958"/>
            <a:ext cx="1071570" cy="1588"/>
          </a:xfrm>
          <a:prstGeom prst="straightConnector1">
            <a:avLst/>
          </a:prstGeom>
          <a:ln w="28575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6215074" y="4071942"/>
            <a:ext cx="1071570" cy="1588"/>
          </a:xfrm>
          <a:prstGeom prst="straightConnector1">
            <a:avLst/>
          </a:prstGeom>
          <a:ln w="28575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2857488" y="2357430"/>
            <a:ext cx="1000132" cy="1588"/>
          </a:xfrm>
          <a:prstGeom prst="straightConnector1">
            <a:avLst/>
          </a:prstGeom>
          <a:ln w="28575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2857488" y="3929066"/>
            <a:ext cx="1000132" cy="1588"/>
          </a:xfrm>
          <a:prstGeom prst="straightConnector1">
            <a:avLst/>
          </a:prstGeom>
          <a:ln w="28575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 l="5913" t="20844" r="4032" b="64663"/>
          <a:stretch>
            <a:fillRect/>
          </a:stretch>
        </p:blipFill>
        <p:spPr bwMode="auto">
          <a:xfrm>
            <a:off x="1071538" y="1000108"/>
            <a:ext cx="7929618" cy="825506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3" name="Рисунок 32" descr="C:\Users\lib12\Desktop\Рисунок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0"/>
            <a:ext cx="785818" cy="714356"/>
          </a:xfrm>
          <a:prstGeom prst="rect">
            <a:avLst/>
          </a:prstGeom>
          <a:noFill/>
        </p:spPr>
      </p:pic>
      <p:sp>
        <p:nvSpPr>
          <p:cNvPr id="34" name="WordArt 8" descr="Песок"/>
          <p:cNvSpPr>
            <a:spLocks noChangeArrowheads="1" noChangeShapeType="1" noTextEdit="1"/>
          </p:cNvSpPr>
          <p:nvPr/>
        </p:nvSpPr>
        <p:spPr bwMode="auto">
          <a:xfrm rot="5400000">
            <a:off x="-2463045" y="3605997"/>
            <a:ext cx="5929332" cy="288926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2"/>
              </a:avLst>
            </a:prstTxWarp>
          </a:bodyPr>
          <a:lstStyle/>
          <a:p>
            <a:pPr algn="ctr" fontAlgn="auto"/>
            <a:r>
              <a:rPr lang="ru-RU" sz="1000" b="1" kern="10" dirty="0" smtClean="0">
                <a:ln w="12700">
                  <a:solidFill>
                    <a:srgbClr val="004364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НАУКОВА БІБЛІОТЕКА ВНМУ</a:t>
            </a:r>
            <a:endParaRPr lang="ru-RU" sz="1000" b="1" kern="10" dirty="0">
              <a:ln w="12700">
                <a:solidFill>
                  <a:srgbClr val="004364"/>
                </a:solidFill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BCBCB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1934" y="592933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990000"/>
                </a:solidFill>
              </a:rPr>
              <a:t>Повнотекстові ресурси </a:t>
            </a:r>
          </a:p>
          <a:p>
            <a:pPr algn="ctr"/>
            <a:r>
              <a:rPr lang="uk-UA" sz="1600" b="1" dirty="0" smtClean="0">
                <a:solidFill>
                  <a:srgbClr val="990000"/>
                </a:solidFill>
              </a:rPr>
              <a:t>до яких є тимчасовий або постійний доступ</a:t>
            </a:r>
            <a:endParaRPr lang="ru-RU" sz="16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0"/>
            <a:ext cx="8172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uk-UA" dirty="0" smtClean="0">
              <a:solidFill>
                <a:srgbClr val="004364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285728"/>
            <a:ext cx="614366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1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4364"/>
                </a:solidFill>
              </a:rPr>
              <a:t>Електронний каталог бібліотеки </a:t>
            </a:r>
            <a:endParaRPr lang="ru-RU" sz="3200" b="1" dirty="0">
              <a:solidFill>
                <a:srgbClr val="004364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 cstate="print"/>
          <a:srcRect l="764" t="11789" r="1646" b="2316"/>
          <a:stretch>
            <a:fillRect/>
          </a:stretch>
        </p:blipFill>
        <p:spPr bwMode="auto">
          <a:xfrm>
            <a:off x="1142976" y="571480"/>
            <a:ext cx="6572296" cy="30718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4" cstate="print"/>
          <a:srcRect l="882" t="29474" r="1412" b="7368"/>
          <a:stretch>
            <a:fillRect/>
          </a:stretch>
        </p:blipFill>
        <p:spPr bwMode="auto">
          <a:xfrm>
            <a:off x="1643042" y="2500306"/>
            <a:ext cx="6715172" cy="2143140"/>
          </a:xfrm>
          <a:prstGeom prst="rect">
            <a:avLst/>
          </a:prstGeom>
          <a:noFill/>
          <a:ln w="9525">
            <a:solidFill>
              <a:srgbClr val="004364"/>
            </a:solidFill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5" cstate="print"/>
          <a:srcRect l="647" t="26316" r="1411" b="18676"/>
          <a:stretch>
            <a:fillRect/>
          </a:stretch>
        </p:blipFill>
        <p:spPr bwMode="auto">
          <a:xfrm>
            <a:off x="2000232" y="4500570"/>
            <a:ext cx="6858048" cy="22145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3929058" y="1643050"/>
            <a:ext cx="700086" cy="0"/>
          </a:xfrm>
          <a:prstGeom prst="line">
            <a:avLst/>
          </a:prstGeom>
          <a:ln w="190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429124" y="2714620"/>
            <a:ext cx="114300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929190" y="4714884"/>
            <a:ext cx="10715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C:\Users\lib12\Desktop\Рисунок1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0"/>
            <a:ext cx="785818" cy="714356"/>
          </a:xfrm>
          <a:prstGeom prst="rect">
            <a:avLst/>
          </a:prstGeom>
          <a:noFill/>
        </p:spPr>
      </p:pic>
      <p:sp>
        <p:nvSpPr>
          <p:cNvPr id="17" name="WordArt 8" descr="Песок"/>
          <p:cNvSpPr>
            <a:spLocks noChangeArrowheads="1" noChangeShapeType="1" noTextEdit="1"/>
          </p:cNvSpPr>
          <p:nvPr/>
        </p:nvSpPr>
        <p:spPr bwMode="auto">
          <a:xfrm rot="5400000">
            <a:off x="-2463045" y="3605997"/>
            <a:ext cx="5929332" cy="288926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2"/>
              </a:avLst>
            </a:prstTxWarp>
          </a:bodyPr>
          <a:lstStyle/>
          <a:p>
            <a:pPr algn="ctr" fontAlgn="auto"/>
            <a:r>
              <a:rPr lang="ru-RU" sz="1000" b="1" kern="10" dirty="0" smtClean="0">
                <a:ln w="12700">
                  <a:solidFill>
                    <a:srgbClr val="004364"/>
                  </a:solidFill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НАУКОВА БІБЛІОТЕКА ВНМУ</a:t>
            </a:r>
            <a:endParaRPr lang="ru-RU" sz="1000" b="1" kern="10" dirty="0">
              <a:ln w="12700">
                <a:solidFill>
                  <a:srgbClr val="004364"/>
                </a:solidFill>
                <a:round/>
                <a:headEnd/>
                <a:tailEnd/>
              </a:ln>
              <a:blipFill dpi="0" rotWithShape="0">
                <a:blip r:embed="rId7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BCBCB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0"/>
            <a:ext cx="8172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214290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0213" lvl="1" indent="-323850" algn="ctr" eaLnBrk="1" hangingPunct="1">
              <a:spcAft>
                <a:spcPts val="1413"/>
              </a:spcAft>
              <a:buSzPct val="45000"/>
              <a:defRPr/>
            </a:pPr>
            <a:r>
              <a:rPr lang="uk-UA" sz="2800" b="1" dirty="0" smtClean="0">
                <a:ln w="1905"/>
                <a:solidFill>
                  <a:srgbClr val="00436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6" charset="0"/>
              </a:rPr>
              <a:t>Електронні медичні журнали</a:t>
            </a:r>
          </a:p>
        </p:txBody>
      </p:sp>
      <p:pic>
        <p:nvPicPr>
          <p:cNvPr id="8" name="Рисунок 7" descr="C:\Users\lib12\Desktop\Рисунок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785818" cy="714356"/>
          </a:xfrm>
          <a:prstGeom prst="rect">
            <a:avLst/>
          </a:prstGeom>
          <a:noFill/>
        </p:spPr>
      </p:pic>
      <p:sp>
        <p:nvSpPr>
          <p:cNvPr id="10" name="WordArt 8" descr="Песок"/>
          <p:cNvSpPr>
            <a:spLocks noChangeArrowheads="1" noChangeShapeType="1" noTextEdit="1"/>
          </p:cNvSpPr>
          <p:nvPr/>
        </p:nvSpPr>
        <p:spPr bwMode="auto">
          <a:xfrm rot="5400000">
            <a:off x="-2463045" y="3605997"/>
            <a:ext cx="5929332" cy="288926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2"/>
              </a:avLst>
            </a:prstTxWarp>
          </a:bodyPr>
          <a:lstStyle/>
          <a:p>
            <a:pPr algn="ctr" fontAlgn="auto"/>
            <a:r>
              <a:rPr lang="ru-RU" sz="1000" b="1" kern="10" dirty="0" smtClean="0">
                <a:ln w="12700">
                  <a:solidFill>
                    <a:srgbClr val="004364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НАУКОВА БІБЛІОТЕКА ВНМУ</a:t>
            </a:r>
            <a:endParaRPr lang="ru-RU" sz="1000" b="1" kern="10" dirty="0">
              <a:ln w="12700">
                <a:solidFill>
                  <a:srgbClr val="004364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BCBCB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 t="18549" r="23777" b="12740"/>
          <a:stretch>
            <a:fillRect/>
          </a:stretch>
        </p:blipFill>
        <p:spPr bwMode="auto">
          <a:xfrm>
            <a:off x="1000100" y="1071546"/>
            <a:ext cx="8001056" cy="500066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12" name="Прямая со стрелкой 11"/>
          <p:cNvCxnSpPr/>
          <p:nvPr/>
        </p:nvCxnSpPr>
        <p:spPr>
          <a:xfrm>
            <a:off x="3357554" y="5500702"/>
            <a:ext cx="1928826" cy="1588"/>
          </a:xfrm>
          <a:prstGeom prst="straightConnector1">
            <a:avLst/>
          </a:prstGeom>
          <a:ln w="19050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214414" y="4572008"/>
            <a:ext cx="1571636" cy="1588"/>
          </a:xfrm>
          <a:prstGeom prst="straightConnector1">
            <a:avLst/>
          </a:prstGeom>
          <a:ln w="19050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0"/>
            <a:ext cx="8172400" cy="6858000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03648" y="0"/>
            <a:ext cx="7344816" cy="1142984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000" b="1" dirty="0" smtClean="0">
                <a:ln w="1905"/>
                <a:solidFill>
                  <a:srgbClr val="00436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Рекомендації науковцю</a:t>
            </a:r>
            <a:endParaRPr lang="uk-UA" sz="3000" b="1" dirty="0">
              <a:ln w="1905"/>
              <a:solidFill>
                <a:srgbClr val="00436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618" t="20452" r="7046" b="5779"/>
          <a:stretch>
            <a:fillRect/>
          </a:stretch>
        </p:blipFill>
        <p:spPr bwMode="auto">
          <a:xfrm>
            <a:off x="928662" y="714356"/>
            <a:ext cx="8072494" cy="407196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0467" t="43991" r="21770" b="26442"/>
          <a:stretch>
            <a:fillRect/>
          </a:stretch>
        </p:blipFill>
        <p:spPr bwMode="auto">
          <a:xfrm>
            <a:off x="2714612" y="4071942"/>
            <a:ext cx="5753373" cy="192882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" name="Рисунок 9" descr="C:\Users\lib12\Desktop\Рисунок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0"/>
            <a:ext cx="785818" cy="714356"/>
          </a:xfrm>
          <a:prstGeom prst="rect">
            <a:avLst/>
          </a:prstGeom>
          <a:noFill/>
        </p:spPr>
      </p:pic>
      <p:sp>
        <p:nvSpPr>
          <p:cNvPr id="11" name="WordArt 8" descr="Песок"/>
          <p:cNvSpPr>
            <a:spLocks noChangeArrowheads="1" noChangeShapeType="1" noTextEdit="1"/>
          </p:cNvSpPr>
          <p:nvPr/>
        </p:nvSpPr>
        <p:spPr bwMode="auto">
          <a:xfrm rot="5400000">
            <a:off x="-2463045" y="3605997"/>
            <a:ext cx="5929332" cy="288926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2"/>
              </a:avLst>
            </a:prstTxWarp>
          </a:bodyPr>
          <a:lstStyle/>
          <a:p>
            <a:pPr algn="ctr" fontAlgn="auto"/>
            <a:r>
              <a:rPr lang="ru-RU" sz="1000" b="1" kern="10" dirty="0" smtClean="0">
                <a:ln w="12700">
                  <a:solidFill>
                    <a:srgbClr val="004364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НАУКОВА БІБЛІОТЕКА ВНМУ</a:t>
            </a:r>
            <a:endParaRPr lang="ru-RU" sz="1000" b="1" kern="10" dirty="0">
              <a:ln w="12700">
                <a:solidFill>
                  <a:srgbClr val="004364"/>
                </a:solidFill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BCBCB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071538" y="4286256"/>
            <a:ext cx="1000132" cy="1588"/>
          </a:xfrm>
          <a:prstGeom prst="straightConnector1">
            <a:avLst/>
          </a:prstGeom>
          <a:ln w="19050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0"/>
            <a:ext cx="8172400" cy="6858000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03648" y="0"/>
            <a:ext cx="7344816" cy="1142984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000" b="1" dirty="0" smtClean="0">
                <a:ln w="1905"/>
                <a:solidFill>
                  <a:srgbClr val="00436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Рекомендації науковцю</a:t>
            </a:r>
            <a:endParaRPr lang="uk-UA" sz="3000" b="1" dirty="0">
              <a:ln w="1905"/>
              <a:solidFill>
                <a:srgbClr val="00436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2" name="WordArt 8" descr="Песок"/>
          <p:cNvSpPr>
            <a:spLocks noChangeArrowheads="1" noChangeShapeType="1" noTextEdit="1"/>
          </p:cNvSpPr>
          <p:nvPr/>
        </p:nvSpPr>
        <p:spPr bwMode="auto">
          <a:xfrm rot="5400000">
            <a:off x="-2463045" y="3605997"/>
            <a:ext cx="5929332" cy="288926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2"/>
              </a:avLst>
            </a:prstTxWarp>
          </a:bodyPr>
          <a:lstStyle/>
          <a:p>
            <a:pPr algn="ctr" fontAlgn="auto"/>
            <a:r>
              <a:rPr lang="ru-RU" sz="1000" b="1" kern="10" dirty="0" smtClean="0">
                <a:ln w="12700">
                  <a:solidFill>
                    <a:srgbClr val="004364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НАУКОВА БІБЛІОТЕКА ВНМУ</a:t>
            </a:r>
            <a:endParaRPr lang="ru-RU" sz="1000" b="1" kern="10" dirty="0">
              <a:ln w="12700">
                <a:solidFill>
                  <a:srgbClr val="004364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BCBCB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C:\Users\lib12\Desktop\Рисунок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0"/>
            <a:ext cx="785818" cy="71435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1819" t="10817" r="3577" b="9134"/>
          <a:stretch>
            <a:fillRect/>
          </a:stretch>
        </p:blipFill>
        <p:spPr bwMode="auto">
          <a:xfrm>
            <a:off x="1142976" y="571480"/>
            <a:ext cx="7715304" cy="411730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 l="11340" t="23317" r="11795" b="32692"/>
          <a:stretch>
            <a:fillRect/>
          </a:stretch>
        </p:blipFill>
        <p:spPr bwMode="auto">
          <a:xfrm>
            <a:off x="1928794" y="4357694"/>
            <a:ext cx="6357983" cy="2294893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286644" y="3429000"/>
            <a:ext cx="1646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solidFill>
                  <a:srgbClr val="990000"/>
                </a:solidFill>
              </a:rPr>
              <a:t>992 публікації,</a:t>
            </a:r>
          </a:p>
          <a:p>
            <a:r>
              <a:rPr lang="en-US" sz="1600" b="1" dirty="0" smtClean="0">
                <a:solidFill>
                  <a:srgbClr val="990000"/>
                </a:solidFill>
              </a:rPr>
              <a:t>H-</a:t>
            </a:r>
            <a:r>
              <a:rPr lang="uk-UA" sz="1600" b="1" dirty="0" smtClean="0">
                <a:solidFill>
                  <a:srgbClr val="990000"/>
                </a:solidFill>
              </a:rPr>
              <a:t>індекс - 18</a:t>
            </a:r>
            <a:endParaRPr lang="ru-RU" sz="1600" b="1" dirty="0">
              <a:solidFill>
                <a:srgbClr val="99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7620" y="714356"/>
            <a:ext cx="281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990000"/>
                </a:solidFill>
              </a:rPr>
              <a:t>ВНМУ у </a:t>
            </a:r>
            <a:r>
              <a:rPr lang="en-US" b="1" dirty="0" smtClean="0">
                <a:solidFill>
                  <a:srgbClr val="990000"/>
                </a:solidFill>
              </a:rPr>
              <a:t>Web of Science</a:t>
            </a:r>
            <a:endParaRPr lang="ru-RU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0"/>
            <a:ext cx="8172400" cy="6858000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03648" y="0"/>
            <a:ext cx="7344816" cy="1142984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000" b="1" dirty="0" smtClean="0">
                <a:ln w="1905"/>
                <a:solidFill>
                  <a:srgbClr val="00436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Рекомендації науковцю</a:t>
            </a:r>
            <a:endParaRPr lang="uk-UA" sz="3000" b="1" dirty="0">
              <a:ln w="1905"/>
              <a:solidFill>
                <a:srgbClr val="00436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lum contrast="-10000"/>
          </a:blip>
          <a:srcRect t="9378" r="17530" b="4378"/>
          <a:stretch>
            <a:fillRect/>
          </a:stretch>
        </p:blipFill>
        <p:spPr>
          <a:xfrm>
            <a:off x="1357290" y="571480"/>
            <a:ext cx="7470807" cy="435771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 t="9388" r="12785" b="14057"/>
          <a:stretch>
            <a:fillRect/>
          </a:stretch>
        </p:blipFill>
        <p:spPr>
          <a:xfrm>
            <a:off x="1071538" y="3286124"/>
            <a:ext cx="5429288" cy="300039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643702" y="5214950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990000"/>
                </a:solidFill>
              </a:rPr>
              <a:t>807 документів, </a:t>
            </a:r>
          </a:p>
          <a:p>
            <a:r>
              <a:rPr lang="en-US" sz="1600" b="1" dirty="0" smtClean="0">
                <a:solidFill>
                  <a:srgbClr val="990000"/>
                </a:solidFill>
              </a:rPr>
              <a:t>H-</a:t>
            </a:r>
            <a:r>
              <a:rPr lang="uk-UA" sz="1600" b="1" dirty="0" smtClean="0">
                <a:solidFill>
                  <a:srgbClr val="990000"/>
                </a:solidFill>
              </a:rPr>
              <a:t>індекс - 18</a:t>
            </a:r>
            <a:endParaRPr lang="ru-RU" sz="1600" b="1" dirty="0">
              <a:solidFill>
                <a:srgbClr val="99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500694" y="4286256"/>
            <a:ext cx="571504" cy="0"/>
          </a:xfrm>
          <a:prstGeom prst="line">
            <a:avLst/>
          </a:prstGeom>
          <a:ln w="190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428728" y="928670"/>
            <a:ext cx="785818" cy="0"/>
          </a:xfrm>
          <a:prstGeom prst="line">
            <a:avLst/>
          </a:prstGeom>
          <a:ln w="190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C:\Users\lib12\Desktop\Рисунок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0"/>
            <a:ext cx="785818" cy="714356"/>
          </a:xfrm>
          <a:prstGeom prst="rect">
            <a:avLst/>
          </a:prstGeom>
          <a:noFill/>
        </p:spPr>
      </p:pic>
      <p:sp>
        <p:nvSpPr>
          <p:cNvPr id="18" name="WordArt 8" descr="Песок"/>
          <p:cNvSpPr>
            <a:spLocks noChangeArrowheads="1" noChangeShapeType="1" noTextEdit="1"/>
          </p:cNvSpPr>
          <p:nvPr/>
        </p:nvSpPr>
        <p:spPr bwMode="auto">
          <a:xfrm rot="5400000">
            <a:off x="-2463045" y="3605997"/>
            <a:ext cx="5929332" cy="288926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2"/>
              </a:avLst>
            </a:prstTxWarp>
          </a:bodyPr>
          <a:lstStyle/>
          <a:p>
            <a:pPr algn="ctr" fontAlgn="auto"/>
            <a:r>
              <a:rPr lang="ru-RU" sz="1000" b="1" kern="10" dirty="0" smtClean="0">
                <a:ln w="12700">
                  <a:solidFill>
                    <a:srgbClr val="004364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НАУКОВА БІБЛІОТЕКА ВНМУ</a:t>
            </a:r>
            <a:endParaRPr lang="ru-RU" sz="1000" b="1" kern="10" dirty="0">
              <a:ln w="12700">
                <a:solidFill>
                  <a:srgbClr val="004364"/>
                </a:solidFill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BCBCB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71934" y="57148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990000"/>
                </a:solidFill>
              </a:rPr>
              <a:t>ВНМУ  у </a:t>
            </a:r>
            <a:r>
              <a:rPr lang="en-US" b="1" dirty="0" smtClean="0">
                <a:solidFill>
                  <a:srgbClr val="990000"/>
                </a:solidFill>
              </a:rPr>
              <a:t>Scopus</a:t>
            </a:r>
            <a:endParaRPr lang="ru-RU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0"/>
            <a:ext cx="8172400" cy="6858000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03648" y="0"/>
            <a:ext cx="7344816" cy="1142984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000" b="1" dirty="0" smtClean="0">
                <a:ln w="1905"/>
                <a:solidFill>
                  <a:srgbClr val="00436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Рекомендації науковцю</a:t>
            </a:r>
            <a:endParaRPr lang="uk-UA" sz="3000" b="1" dirty="0">
              <a:ln w="1905"/>
              <a:solidFill>
                <a:srgbClr val="00436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" name="Рисунок 16" descr="C:\Users\lib12\Desktop\Рисунок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785818" cy="714356"/>
          </a:xfrm>
          <a:prstGeom prst="rect">
            <a:avLst/>
          </a:prstGeom>
          <a:noFill/>
        </p:spPr>
      </p:pic>
      <p:sp>
        <p:nvSpPr>
          <p:cNvPr id="18" name="WordArt 8" descr="Песок"/>
          <p:cNvSpPr>
            <a:spLocks noChangeArrowheads="1" noChangeShapeType="1" noTextEdit="1"/>
          </p:cNvSpPr>
          <p:nvPr/>
        </p:nvSpPr>
        <p:spPr bwMode="auto">
          <a:xfrm rot="5400000">
            <a:off x="-2463045" y="3605997"/>
            <a:ext cx="5929332" cy="288926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2"/>
              </a:avLst>
            </a:prstTxWarp>
          </a:bodyPr>
          <a:lstStyle/>
          <a:p>
            <a:pPr algn="ctr" fontAlgn="auto"/>
            <a:r>
              <a:rPr lang="ru-RU" sz="1000" b="1" kern="10" dirty="0" smtClean="0">
                <a:ln w="12700">
                  <a:solidFill>
                    <a:srgbClr val="004364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НАУКОВА БІБЛІОТЕКА ВНМУ</a:t>
            </a:r>
            <a:endParaRPr lang="ru-RU" sz="1000" b="1" kern="10" dirty="0">
              <a:ln w="12700">
                <a:solidFill>
                  <a:srgbClr val="004364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BCBCB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1000" t="20192" r="3499" b="23557"/>
          <a:stretch>
            <a:fillRect/>
          </a:stretch>
        </p:blipFill>
        <p:spPr bwMode="auto">
          <a:xfrm>
            <a:off x="1071538" y="571480"/>
            <a:ext cx="7929618" cy="3214710"/>
          </a:xfrm>
          <a:prstGeom prst="rect">
            <a:avLst/>
          </a:prstGeom>
          <a:noFill/>
          <a:ln w="9525">
            <a:solidFill>
              <a:srgbClr val="004364"/>
            </a:solidFill>
            <a:miter lim="800000"/>
            <a:headEnd/>
            <a:tailEnd/>
          </a:ln>
          <a:effectLst/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7000892" y="2071678"/>
            <a:ext cx="1214446" cy="0"/>
          </a:xfrm>
          <a:prstGeom prst="line">
            <a:avLst/>
          </a:prstGeom>
          <a:ln w="190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29256" y="85723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990000"/>
                </a:solidFill>
              </a:rPr>
              <a:t>ВНМУ  у </a:t>
            </a:r>
            <a:r>
              <a:rPr lang="en-US" b="1" dirty="0" smtClean="0">
                <a:solidFill>
                  <a:srgbClr val="990000"/>
                </a:solidFill>
              </a:rPr>
              <a:t>Google Scholar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2264" y="2285992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990000"/>
                </a:solidFill>
              </a:rPr>
              <a:t>H-</a:t>
            </a:r>
            <a:r>
              <a:rPr lang="uk-UA" sz="1600" b="1" dirty="0" smtClean="0">
                <a:solidFill>
                  <a:srgbClr val="990000"/>
                </a:solidFill>
              </a:rPr>
              <a:t>індекс - </a:t>
            </a:r>
            <a:r>
              <a:rPr lang="en-US" sz="1600" b="1" dirty="0" smtClean="0">
                <a:solidFill>
                  <a:srgbClr val="990000"/>
                </a:solidFill>
              </a:rPr>
              <a:t>74</a:t>
            </a:r>
            <a:endParaRPr lang="ru-RU" sz="1600" b="1" dirty="0">
              <a:solidFill>
                <a:srgbClr val="99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8000" t="23798" r="8999" b="12019"/>
          <a:stretch>
            <a:fillRect/>
          </a:stretch>
        </p:blipFill>
        <p:spPr bwMode="auto">
          <a:xfrm>
            <a:off x="1285852" y="2928934"/>
            <a:ext cx="5815636" cy="3143272"/>
          </a:xfrm>
          <a:prstGeom prst="rect">
            <a:avLst/>
          </a:prstGeom>
          <a:noFill/>
          <a:ln w="9525">
            <a:solidFill>
              <a:srgbClr val="004364"/>
            </a:solidFill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285852" y="6143644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rgbClr val="990000"/>
                </a:solidFill>
              </a:rPr>
              <a:t>На порталі </a:t>
            </a:r>
            <a:r>
              <a:rPr lang="uk-UA" sz="1600" dirty="0" err="1" smtClean="0">
                <a:solidFill>
                  <a:srgbClr val="990000"/>
                </a:solidFill>
              </a:rPr>
              <a:t>“Бібліометрика</a:t>
            </a:r>
            <a:r>
              <a:rPr lang="uk-UA" sz="1600" dirty="0" smtClean="0">
                <a:solidFill>
                  <a:srgbClr val="990000"/>
                </a:solidFill>
              </a:rPr>
              <a:t> української </a:t>
            </a:r>
            <a:r>
              <a:rPr lang="uk-UA" sz="1600" dirty="0" err="1" smtClean="0">
                <a:solidFill>
                  <a:srgbClr val="990000"/>
                </a:solidFill>
              </a:rPr>
              <a:t>науки”</a:t>
            </a:r>
            <a:r>
              <a:rPr lang="uk-UA" sz="1600" dirty="0" smtClean="0">
                <a:solidFill>
                  <a:srgbClr val="990000"/>
                </a:solidFill>
              </a:rPr>
              <a:t> </a:t>
            </a:r>
          </a:p>
          <a:p>
            <a:r>
              <a:rPr lang="uk-UA" sz="1600" dirty="0" smtClean="0">
                <a:solidFill>
                  <a:srgbClr val="990000"/>
                </a:solidFill>
              </a:rPr>
              <a:t>зареєстровано 957 науковців, 684 з них мають індекс цитування</a:t>
            </a:r>
            <a:endParaRPr lang="ru-RU" sz="1600" dirty="0">
              <a:solidFill>
                <a:srgbClr val="99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000364" y="4286256"/>
            <a:ext cx="2357454" cy="0"/>
          </a:xfrm>
          <a:prstGeom prst="line">
            <a:avLst/>
          </a:prstGeom>
          <a:ln w="190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8124</TotalTime>
  <Words>252</Words>
  <Application>Microsoft Office PowerPoint</Application>
  <PresentationFormat>Экран (4:3)</PresentationFormat>
  <Paragraphs>67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VNMU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Бібліотека ВНМУ ім Пирогова</dc:title>
  <dc:creator>USER</dc:creator>
  <cp:lastModifiedBy>lib3</cp:lastModifiedBy>
  <cp:revision>822</cp:revision>
  <dcterms:created xsi:type="dcterms:W3CDTF">2014-12-10T13:00:13Z</dcterms:created>
  <dcterms:modified xsi:type="dcterms:W3CDTF">2020-09-11T06:50:14Z</dcterms:modified>
</cp:coreProperties>
</file>