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65" r:id="rId3"/>
    <p:sldId id="266" r:id="rId4"/>
    <p:sldId id="274" r:id="rId5"/>
    <p:sldId id="267" r:id="rId6"/>
    <p:sldId id="273" r:id="rId7"/>
    <p:sldId id="257" r:id="rId8"/>
    <p:sldId id="256" r:id="rId9"/>
    <p:sldId id="260" r:id="rId10"/>
    <p:sldId id="261" r:id="rId11"/>
    <p:sldId id="268" r:id="rId12"/>
    <p:sldId id="278" r:id="rId13"/>
    <p:sldId id="262" r:id="rId14"/>
    <p:sldId id="279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 varScale="1">
        <p:scale>
          <a:sx n="108" d="100"/>
          <a:sy n="108" d="100"/>
        </p:scale>
        <p:origin x="15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47777-E21A-4507-8297-B071F4EEEA5A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83F7634F-1B0A-4DBE-BC8C-ED2D2245B176}">
      <dgm:prSet phldrT="[Текст]" custT="1"/>
      <dgm:spPr/>
      <dgm:t>
        <a:bodyPr/>
        <a:lstStyle/>
        <a:p>
          <a:r>
            <a:rPr lang="uk-UA" sz="3200" dirty="0"/>
            <a:t>США</a:t>
          </a:r>
        </a:p>
      </dgm:t>
    </dgm:pt>
    <dgm:pt modelId="{6B18E4ED-DD0D-4B1D-A7B6-51FB8A8060C5}" type="parTrans" cxnId="{274478A0-E889-4E24-89DE-1CEE87A6B24A}">
      <dgm:prSet/>
      <dgm:spPr/>
      <dgm:t>
        <a:bodyPr/>
        <a:lstStyle/>
        <a:p>
          <a:endParaRPr lang="uk-UA"/>
        </a:p>
      </dgm:t>
    </dgm:pt>
    <dgm:pt modelId="{70D17714-C17E-4DB0-A39B-27C4C8F82331}" type="sibTrans" cxnId="{274478A0-E889-4E24-89DE-1CEE87A6B24A}">
      <dgm:prSet/>
      <dgm:spPr/>
      <dgm:t>
        <a:bodyPr/>
        <a:lstStyle/>
        <a:p>
          <a:endParaRPr lang="uk-UA"/>
        </a:p>
      </dgm:t>
    </dgm:pt>
    <dgm:pt modelId="{6A02F4CD-0336-427B-9580-F0BC9FE2BCBE}">
      <dgm:prSet phldrT="[Текст]"/>
      <dgm:spPr/>
      <dgm:t>
        <a:bodyPr/>
        <a:lstStyle/>
        <a:p>
          <a:r>
            <a:rPr lang="uk-UA" dirty="0"/>
            <a:t>Поширеність серед населення 1:1500</a:t>
          </a:r>
        </a:p>
      </dgm:t>
    </dgm:pt>
    <dgm:pt modelId="{200BEDD3-4346-4442-BCD4-84811AC844C9}" type="parTrans" cxnId="{A3C899EA-76E0-449E-B203-519A13F37162}">
      <dgm:prSet/>
      <dgm:spPr/>
      <dgm:t>
        <a:bodyPr/>
        <a:lstStyle/>
        <a:p>
          <a:endParaRPr lang="uk-UA"/>
        </a:p>
      </dgm:t>
    </dgm:pt>
    <dgm:pt modelId="{F4ADFBE5-6839-4943-B612-F3A17D76018A}" type="sibTrans" cxnId="{A3C899EA-76E0-449E-B203-519A13F37162}">
      <dgm:prSet/>
      <dgm:spPr/>
      <dgm:t>
        <a:bodyPr/>
        <a:lstStyle/>
        <a:p>
          <a:endParaRPr lang="uk-UA"/>
        </a:p>
      </dgm:t>
    </dgm:pt>
    <dgm:pt modelId="{729B6E6E-462C-4FF8-9EE6-A52EA52FA664}">
      <dgm:prSet phldrT="[Текст]" custT="1"/>
      <dgm:spPr/>
      <dgm:t>
        <a:bodyPr/>
        <a:lstStyle/>
        <a:p>
          <a:r>
            <a:rPr lang="uk-UA" sz="3200" dirty="0"/>
            <a:t>Євросоюз</a:t>
          </a:r>
        </a:p>
      </dgm:t>
    </dgm:pt>
    <dgm:pt modelId="{56E6EB8D-1F38-4A60-B040-35AE5090C566}" type="parTrans" cxnId="{35816C7F-5DEA-4D5E-8FCD-E296EB215591}">
      <dgm:prSet/>
      <dgm:spPr/>
      <dgm:t>
        <a:bodyPr/>
        <a:lstStyle/>
        <a:p>
          <a:endParaRPr lang="uk-UA"/>
        </a:p>
      </dgm:t>
    </dgm:pt>
    <dgm:pt modelId="{5A548647-C627-473D-A8CB-7F1C29093950}" type="sibTrans" cxnId="{35816C7F-5DEA-4D5E-8FCD-E296EB215591}">
      <dgm:prSet/>
      <dgm:spPr/>
      <dgm:t>
        <a:bodyPr/>
        <a:lstStyle/>
        <a:p>
          <a:endParaRPr lang="uk-UA"/>
        </a:p>
      </dgm:t>
    </dgm:pt>
    <dgm:pt modelId="{6B210472-E357-4EB2-9273-9CB53FC62810}">
      <dgm:prSet phldrT="[Текст]"/>
      <dgm:spPr/>
      <dgm:t>
        <a:bodyPr/>
        <a:lstStyle/>
        <a:p>
          <a:r>
            <a:rPr lang="uk-UA" dirty="0"/>
            <a:t>Поширеність серед населення 1:2000</a:t>
          </a:r>
        </a:p>
      </dgm:t>
    </dgm:pt>
    <dgm:pt modelId="{D8DEC96C-E11B-45D4-8F07-F4941C1332E9}" type="parTrans" cxnId="{FF4ECD15-3AA3-4B60-B1A4-6D7D5C2751F0}">
      <dgm:prSet/>
      <dgm:spPr/>
      <dgm:t>
        <a:bodyPr/>
        <a:lstStyle/>
        <a:p>
          <a:endParaRPr lang="uk-UA"/>
        </a:p>
      </dgm:t>
    </dgm:pt>
    <dgm:pt modelId="{69516D15-45A8-4437-9B45-D24EDF9B133E}" type="sibTrans" cxnId="{FF4ECD15-3AA3-4B60-B1A4-6D7D5C2751F0}">
      <dgm:prSet/>
      <dgm:spPr/>
      <dgm:t>
        <a:bodyPr/>
        <a:lstStyle/>
        <a:p>
          <a:endParaRPr lang="uk-UA"/>
        </a:p>
      </dgm:t>
    </dgm:pt>
    <dgm:pt modelId="{3F49C3AE-EEC6-4623-881B-E1B428CF9086}">
      <dgm:prSet phldrT="[Текст]" custT="1"/>
      <dgm:spPr/>
      <dgm:t>
        <a:bodyPr/>
        <a:lstStyle/>
        <a:p>
          <a:r>
            <a:rPr lang="uk-UA" sz="3200" dirty="0"/>
            <a:t>Японія</a:t>
          </a:r>
        </a:p>
      </dgm:t>
    </dgm:pt>
    <dgm:pt modelId="{7F868FAC-24CF-42E1-AA2F-CA16879A0CC1}" type="parTrans" cxnId="{54F989F5-ED32-4B9E-AFBF-CE25B3ABB32B}">
      <dgm:prSet/>
      <dgm:spPr/>
      <dgm:t>
        <a:bodyPr/>
        <a:lstStyle/>
        <a:p>
          <a:endParaRPr lang="uk-UA"/>
        </a:p>
      </dgm:t>
    </dgm:pt>
    <dgm:pt modelId="{E7A37509-3151-44DD-91BD-5A59F506AA3B}" type="sibTrans" cxnId="{54F989F5-ED32-4B9E-AFBF-CE25B3ABB32B}">
      <dgm:prSet/>
      <dgm:spPr/>
      <dgm:t>
        <a:bodyPr/>
        <a:lstStyle/>
        <a:p>
          <a:endParaRPr lang="uk-UA"/>
        </a:p>
      </dgm:t>
    </dgm:pt>
    <dgm:pt modelId="{25E62C79-6DA0-4B74-8661-72B544BD3DB7}">
      <dgm:prSet phldrT="[Текст]"/>
      <dgm:spPr/>
      <dgm:t>
        <a:bodyPr/>
        <a:lstStyle/>
        <a:p>
          <a:r>
            <a:rPr lang="uk-UA" dirty="0"/>
            <a:t>Поширеність серед населення 1:50000</a:t>
          </a:r>
        </a:p>
      </dgm:t>
    </dgm:pt>
    <dgm:pt modelId="{954BD5C9-95BB-432C-A11C-8AF2FDCA56D9}" type="parTrans" cxnId="{12C3A487-9388-47A4-AB8E-EAD3452F8D16}">
      <dgm:prSet/>
      <dgm:spPr/>
      <dgm:t>
        <a:bodyPr/>
        <a:lstStyle/>
        <a:p>
          <a:endParaRPr lang="uk-UA"/>
        </a:p>
      </dgm:t>
    </dgm:pt>
    <dgm:pt modelId="{AA29E93B-5104-46FB-9E19-54B7447C9A96}" type="sibTrans" cxnId="{12C3A487-9388-47A4-AB8E-EAD3452F8D16}">
      <dgm:prSet/>
      <dgm:spPr/>
      <dgm:t>
        <a:bodyPr/>
        <a:lstStyle/>
        <a:p>
          <a:endParaRPr lang="uk-UA"/>
        </a:p>
      </dgm:t>
    </dgm:pt>
    <dgm:pt modelId="{6D51C50A-21E2-41FD-AE5F-29A004F9FAE3}" type="pres">
      <dgm:prSet presAssocID="{FFA47777-E21A-4507-8297-B071F4EEEA5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91B6FBC-E29B-40AA-85A7-4377969043EE}" type="pres">
      <dgm:prSet presAssocID="{83F7634F-1B0A-4DBE-BC8C-ED2D2245B176}" presName="horFlow" presStyleCnt="0"/>
      <dgm:spPr/>
    </dgm:pt>
    <dgm:pt modelId="{A064EC5B-B290-4787-98B1-E6E1A69E9968}" type="pres">
      <dgm:prSet presAssocID="{83F7634F-1B0A-4DBE-BC8C-ED2D2245B176}" presName="bigChev" presStyleLbl="node1" presStyleIdx="0" presStyleCnt="3" custScaleX="134560" custScaleY="87207" custLinFactX="-78742" custLinFactNeighborX="-100000" custLinFactNeighborY="8465"/>
      <dgm:spPr/>
    </dgm:pt>
    <dgm:pt modelId="{3701FF42-CF5F-44C5-9D41-BC3CE45BE41A}" type="pres">
      <dgm:prSet presAssocID="{200BEDD3-4346-4442-BCD4-84811AC844C9}" presName="parTrans" presStyleCnt="0"/>
      <dgm:spPr/>
    </dgm:pt>
    <dgm:pt modelId="{DB4E0A53-9232-41B8-BA32-2495E4519286}" type="pres">
      <dgm:prSet presAssocID="{6A02F4CD-0336-427B-9580-F0BC9FE2BCBE}" presName="node" presStyleLbl="alignAccFollowNode1" presStyleIdx="0" presStyleCnt="3" custScaleX="248584" custLinFactNeighborX="-5726" custLinFactNeighborY="7349">
        <dgm:presLayoutVars>
          <dgm:bulletEnabled val="1"/>
        </dgm:presLayoutVars>
      </dgm:prSet>
      <dgm:spPr/>
    </dgm:pt>
    <dgm:pt modelId="{6E628DBB-65D4-4990-AB56-8BD4EFC1CFA4}" type="pres">
      <dgm:prSet presAssocID="{83F7634F-1B0A-4DBE-BC8C-ED2D2245B176}" presName="vSp" presStyleCnt="0"/>
      <dgm:spPr/>
    </dgm:pt>
    <dgm:pt modelId="{2FBBAAF0-DEB1-4DB9-97CC-6B80C5CF3A42}" type="pres">
      <dgm:prSet presAssocID="{729B6E6E-462C-4FF8-9EE6-A52EA52FA664}" presName="horFlow" presStyleCnt="0"/>
      <dgm:spPr/>
    </dgm:pt>
    <dgm:pt modelId="{4065E2D2-B615-40E0-9033-59ED2C82B42A}" type="pres">
      <dgm:prSet presAssocID="{729B6E6E-462C-4FF8-9EE6-A52EA52FA664}" presName="bigChev" presStyleLbl="node1" presStyleIdx="1" presStyleCnt="3" custScaleX="140774" custScaleY="88393" custLinFactX="-78742" custLinFactNeighborX="-100000" custLinFactNeighborY="4895"/>
      <dgm:spPr/>
    </dgm:pt>
    <dgm:pt modelId="{888EB1EE-8D6F-43E1-A64F-673506DAED94}" type="pres">
      <dgm:prSet presAssocID="{D8DEC96C-E11B-45D4-8F07-F4941C1332E9}" presName="parTrans" presStyleCnt="0"/>
      <dgm:spPr/>
    </dgm:pt>
    <dgm:pt modelId="{3DEB371C-2438-4C85-ADCC-71BD2DF5729E}" type="pres">
      <dgm:prSet presAssocID="{6B210472-E357-4EB2-9273-9CB53FC62810}" presName="node" presStyleLbl="alignAccFollowNode1" presStyleIdx="1" presStyleCnt="3" custScaleX="295146" custLinFactNeighborX="-413" custLinFactNeighborY="5183">
        <dgm:presLayoutVars>
          <dgm:bulletEnabled val="1"/>
        </dgm:presLayoutVars>
      </dgm:prSet>
      <dgm:spPr/>
    </dgm:pt>
    <dgm:pt modelId="{AED21338-2D8B-4ACF-859E-4A40D92F00D9}" type="pres">
      <dgm:prSet presAssocID="{729B6E6E-462C-4FF8-9EE6-A52EA52FA664}" presName="vSp" presStyleCnt="0"/>
      <dgm:spPr/>
    </dgm:pt>
    <dgm:pt modelId="{DD1B5CFC-81C0-4BB8-9A5C-48B5C728D07B}" type="pres">
      <dgm:prSet presAssocID="{3F49C3AE-EEC6-4623-881B-E1B428CF9086}" presName="horFlow" presStyleCnt="0"/>
      <dgm:spPr/>
    </dgm:pt>
    <dgm:pt modelId="{FDF53D78-4B8D-48BB-9A47-B372C3A05360}" type="pres">
      <dgm:prSet presAssocID="{3F49C3AE-EEC6-4623-881B-E1B428CF9086}" presName="bigChev" presStyleLbl="node1" presStyleIdx="2" presStyleCnt="3" custScaleX="133978" custScaleY="88175" custLinFactX="-78742" custLinFactNeighborX="-100000" custLinFactNeighborY="30"/>
      <dgm:spPr/>
    </dgm:pt>
    <dgm:pt modelId="{E0BE4EFD-0D8F-4058-91D1-044A090B6347}" type="pres">
      <dgm:prSet presAssocID="{954BD5C9-95BB-432C-A11C-8AF2FDCA56D9}" presName="parTrans" presStyleCnt="0"/>
      <dgm:spPr/>
    </dgm:pt>
    <dgm:pt modelId="{52A216DD-2D21-4C96-B9D0-4D585C521105}" type="pres">
      <dgm:prSet presAssocID="{25E62C79-6DA0-4B74-8661-72B544BD3DB7}" presName="node" presStyleLbl="alignAccFollowNode1" presStyleIdx="2" presStyleCnt="3" custScaleX="349180" custScaleY="100000" custLinFactNeighborX="25307" custLinFactNeighborY="-3082">
        <dgm:presLayoutVars>
          <dgm:bulletEnabled val="1"/>
        </dgm:presLayoutVars>
      </dgm:prSet>
      <dgm:spPr/>
    </dgm:pt>
  </dgm:ptLst>
  <dgm:cxnLst>
    <dgm:cxn modelId="{10350D0C-017A-4CAC-BD5C-BE3354C4ED2B}" type="presOf" srcId="{25E62C79-6DA0-4B74-8661-72B544BD3DB7}" destId="{52A216DD-2D21-4C96-B9D0-4D585C521105}" srcOrd="0" destOrd="0" presId="urn:microsoft.com/office/officeart/2005/8/layout/lProcess3"/>
    <dgm:cxn modelId="{FF4ECD15-3AA3-4B60-B1A4-6D7D5C2751F0}" srcId="{729B6E6E-462C-4FF8-9EE6-A52EA52FA664}" destId="{6B210472-E357-4EB2-9273-9CB53FC62810}" srcOrd="0" destOrd="0" parTransId="{D8DEC96C-E11B-45D4-8F07-F4941C1332E9}" sibTransId="{69516D15-45A8-4437-9B45-D24EDF9B133E}"/>
    <dgm:cxn modelId="{3F0D4B1F-AC96-4758-990B-CA01397F8BAB}" type="presOf" srcId="{3F49C3AE-EEC6-4623-881B-E1B428CF9086}" destId="{FDF53D78-4B8D-48BB-9A47-B372C3A05360}" srcOrd="0" destOrd="0" presId="urn:microsoft.com/office/officeart/2005/8/layout/lProcess3"/>
    <dgm:cxn modelId="{AA940348-7ED8-4721-951C-940D71AFD7EB}" type="presOf" srcId="{83F7634F-1B0A-4DBE-BC8C-ED2D2245B176}" destId="{A064EC5B-B290-4787-98B1-E6E1A69E9968}" srcOrd="0" destOrd="0" presId="urn:microsoft.com/office/officeart/2005/8/layout/lProcess3"/>
    <dgm:cxn modelId="{35816C7F-5DEA-4D5E-8FCD-E296EB215591}" srcId="{FFA47777-E21A-4507-8297-B071F4EEEA5A}" destId="{729B6E6E-462C-4FF8-9EE6-A52EA52FA664}" srcOrd="1" destOrd="0" parTransId="{56E6EB8D-1F38-4A60-B040-35AE5090C566}" sibTransId="{5A548647-C627-473D-A8CB-7F1C29093950}"/>
    <dgm:cxn modelId="{0316A782-3EA3-4E85-8372-B14B212B9E37}" type="presOf" srcId="{729B6E6E-462C-4FF8-9EE6-A52EA52FA664}" destId="{4065E2D2-B615-40E0-9033-59ED2C82B42A}" srcOrd="0" destOrd="0" presId="urn:microsoft.com/office/officeart/2005/8/layout/lProcess3"/>
    <dgm:cxn modelId="{12C3A487-9388-47A4-AB8E-EAD3452F8D16}" srcId="{3F49C3AE-EEC6-4623-881B-E1B428CF9086}" destId="{25E62C79-6DA0-4B74-8661-72B544BD3DB7}" srcOrd="0" destOrd="0" parTransId="{954BD5C9-95BB-432C-A11C-8AF2FDCA56D9}" sibTransId="{AA29E93B-5104-46FB-9E19-54B7447C9A96}"/>
    <dgm:cxn modelId="{F4071188-D8F4-4879-AEB7-E2BAEE5B06C0}" type="presOf" srcId="{6A02F4CD-0336-427B-9580-F0BC9FE2BCBE}" destId="{DB4E0A53-9232-41B8-BA32-2495E4519286}" srcOrd="0" destOrd="0" presId="urn:microsoft.com/office/officeart/2005/8/layout/lProcess3"/>
    <dgm:cxn modelId="{274478A0-E889-4E24-89DE-1CEE87A6B24A}" srcId="{FFA47777-E21A-4507-8297-B071F4EEEA5A}" destId="{83F7634F-1B0A-4DBE-BC8C-ED2D2245B176}" srcOrd="0" destOrd="0" parTransId="{6B18E4ED-DD0D-4B1D-A7B6-51FB8A8060C5}" sibTransId="{70D17714-C17E-4DB0-A39B-27C4C8F82331}"/>
    <dgm:cxn modelId="{C6438CAD-36FB-4141-A705-6C39BB129C93}" type="presOf" srcId="{6B210472-E357-4EB2-9273-9CB53FC62810}" destId="{3DEB371C-2438-4C85-ADCC-71BD2DF5729E}" srcOrd="0" destOrd="0" presId="urn:microsoft.com/office/officeart/2005/8/layout/lProcess3"/>
    <dgm:cxn modelId="{036D6FB2-1EEF-4AA0-887D-1216C5F1D6DF}" type="presOf" srcId="{FFA47777-E21A-4507-8297-B071F4EEEA5A}" destId="{6D51C50A-21E2-41FD-AE5F-29A004F9FAE3}" srcOrd="0" destOrd="0" presId="urn:microsoft.com/office/officeart/2005/8/layout/lProcess3"/>
    <dgm:cxn modelId="{A3C899EA-76E0-449E-B203-519A13F37162}" srcId="{83F7634F-1B0A-4DBE-BC8C-ED2D2245B176}" destId="{6A02F4CD-0336-427B-9580-F0BC9FE2BCBE}" srcOrd="0" destOrd="0" parTransId="{200BEDD3-4346-4442-BCD4-84811AC844C9}" sibTransId="{F4ADFBE5-6839-4943-B612-F3A17D76018A}"/>
    <dgm:cxn modelId="{54F989F5-ED32-4B9E-AFBF-CE25B3ABB32B}" srcId="{FFA47777-E21A-4507-8297-B071F4EEEA5A}" destId="{3F49C3AE-EEC6-4623-881B-E1B428CF9086}" srcOrd="2" destOrd="0" parTransId="{7F868FAC-24CF-42E1-AA2F-CA16879A0CC1}" sibTransId="{E7A37509-3151-44DD-91BD-5A59F506AA3B}"/>
    <dgm:cxn modelId="{434AC80B-4435-421C-9CD5-2708C25A5A7E}" type="presParOf" srcId="{6D51C50A-21E2-41FD-AE5F-29A004F9FAE3}" destId="{791B6FBC-E29B-40AA-85A7-4377969043EE}" srcOrd="0" destOrd="0" presId="urn:microsoft.com/office/officeart/2005/8/layout/lProcess3"/>
    <dgm:cxn modelId="{C619E60D-AD61-4273-B3E8-116E93F0829C}" type="presParOf" srcId="{791B6FBC-E29B-40AA-85A7-4377969043EE}" destId="{A064EC5B-B290-4787-98B1-E6E1A69E9968}" srcOrd="0" destOrd="0" presId="urn:microsoft.com/office/officeart/2005/8/layout/lProcess3"/>
    <dgm:cxn modelId="{F2315190-F4E8-442E-8E41-1A6F0EE87B1D}" type="presParOf" srcId="{791B6FBC-E29B-40AA-85A7-4377969043EE}" destId="{3701FF42-CF5F-44C5-9D41-BC3CE45BE41A}" srcOrd="1" destOrd="0" presId="urn:microsoft.com/office/officeart/2005/8/layout/lProcess3"/>
    <dgm:cxn modelId="{107CC63A-C3C3-4936-9C5A-EE5710DE67D8}" type="presParOf" srcId="{791B6FBC-E29B-40AA-85A7-4377969043EE}" destId="{DB4E0A53-9232-41B8-BA32-2495E4519286}" srcOrd="2" destOrd="0" presId="urn:microsoft.com/office/officeart/2005/8/layout/lProcess3"/>
    <dgm:cxn modelId="{B85A2D0D-87F9-4F40-8BCF-0BFDE8688EF3}" type="presParOf" srcId="{6D51C50A-21E2-41FD-AE5F-29A004F9FAE3}" destId="{6E628DBB-65D4-4990-AB56-8BD4EFC1CFA4}" srcOrd="1" destOrd="0" presId="urn:microsoft.com/office/officeart/2005/8/layout/lProcess3"/>
    <dgm:cxn modelId="{5BF1C9E8-E031-487E-8DA9-07812964CE8A}" type="presParOf" srcId="{6D51C50A-21E2-41FD-AE5F-29A004F9FAE3}" destId="{2FBBAAF0-DEB1-4DB9-97CC-6B80C5CF3A42}" srcOrd="2" destOrd="0" presId="urn:microsoft.com/office/officeart/2005/8/layout/lProcess3"/>
    <dgm:cxn modelId="{153A5836-A7D9-4E4E-818A-EEC85B64F2DC}" type="presParOf" srcId="{2FBBAAF0-DEB1-4DB9-97CC-6B80C5CF3A42}" destId="{4065E2D2-B615-40E0-9033-59ED2C82B42A}" srcOrd="0" destOrd="0" presId="urn:microsoft.com/office/officeart/2005/8/layout/lProcess3"/>
    <dgm:cxn modelId="{534B848C-A556-415D-A4DD-D420788228AE}" type="presParOf" srcId="{2FBBAAF0-DEB1-4DB9-97CC-6B80C5CF3A42}" destId="{888EB1EE-8D6F-43E1-A64F-673506DAED94}" srcOrd="1" destOrd="0" presId="urn:microsoft.com/office/officeart/2005/8/layout/lProcess3"/>
    <dgm:cxn modelId="{0791CF59-2C33-46A6-9F59-51FB506444CB}" type="presParOf" srcId="{2FBBAAF0-DEB1-4DB9-97CC-6B80C5CF3A42}" destId="{3DEB371C-2438-4C85-ADCC-71BD2DF5729E}" srcOrd="2" destOrd="0" presId="urn:microsoft.com/office/officeart/2005/8/layout/lProcess3"/>
    <dgm:cxn modelId="{78DC9446-7FC6-4B2B-A3EB-D736A7657912}" type="presParOf" srcId="{6D51C50A-21E2-41FD-AE5F-29A004F9FAE3}" destId="{AED21338-2D8B-4ACF-859E-4A40D92F00D9}" srcOrd="3" destOrd="0" presId="urn:microsoft.com/office/officeart/2005/8/layout/lProcess3"/>
    <dgm:cxn modelId="{F51E91EC-62CA-4535-B5F2-AFB99475B18D}" type="presParOf" srcId="{6D51C50A-21E2-41FD-AE5F-29A004F9FAE3}" destId="{DD1B5CFC-81C0-4BB8-9A5C-48B5C728D07B}" srcOrd="4" destOrd="0" presId="urn:microsoft.com/office/officeart/2005/8/layout/lProcess3"/>
    <dgm:cxn modelId="{6B63D8CC-0530-49BB-9D4C-84F5021C21DB}" type="presParOf" srcId="{DD1B5CFC-81C0-4BB8-9A5C-48B5C728D07B}" destId="{FDF53D78-4B8D-48BB-9A47-B372C3A05360}" srcOrd="0" destOrd="0" presId="urn:microsoft.com/office/officeart/2005/8/layout/lProcess3"/>
    <dgm:cxn modelId="{F6ED927B-D122-42C4-AC15-3FE304FD78EE}" type="presParOf" srcId="{DD1B5CFC-81C0-4BB8-9A5C-48B5C728D07B}" destId="{E0BE4EFD-0D8F-4058-91D1-044A090B6347}" srcOrd="1" destOrd="0" presId="urn:microsoft.com/office/officeart/2005/8/layout/lProcess3"/>
    <dgm:cxn modelId="{D8C345D7-EC8A-4569-A2EC-677F524E90D4}" type="presParOf" srcId="{DD1B5CFC-81C0-4BB8-9A5C-48B5C728D07B}" destId="{52A216DD-2D21-4C96-B9D0-4D585C52110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3041C-7CBE-4E63-846B-1101A740D578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F1B89E8F-E306-41B8-8293-0DF82ABAEE8C}">
      <dgm:prSet phldrT="[Текст]" custT="1"/>
      <dgm:spPr/>
      <dgm:t>
        <a:bodyPr/>
        <a:lstStyle/>
        <a:p>
          <a:r>
            <a:rPr lang="uk-UA" sz="2800" dirty="0"/>
            <a:t>5% хворих на рідкісні захворювання - діти</a:t>
          </a:r>
        </a:p>
      </dgm:t>
    </dgm:pt>
    <dgm:pt modelId="{1B80CD15-B4BE-4DB1-9F29-F896A7747BB1}" type="parTrans" cxnId="{8B0C0CB4-DCD6-4793-BD7F-6AEDDB153E1D}">
      <dgm:prSet/>
      <dgm:spPr/>
      <dgm:t>
        <a:bodyPr/>
        <a:lstStyle/>
        <a:p>
          <a:endParaRPr lang="uk-UA"/>
        </a:p>
      </dgm:t>
    </dgm:pt>
    <dgm:pt modelId="{142722B5-10B0-4C44-B91E-8F2DF943AAB4}" type="sibTrans" cxnId="{8B0C0CB4-DCD6-4793-BD7F-6AEDDB153E1D}">
      <dgm:prSet/>
      <dgm:spPr/>
      <dgm:t>
        <a:bodyPr/>
        <a:lstStyle/>
        <a:p>
          <a:endParaRPr lang="uk-UA"/>
        </a:p>
      </dgm:t>
    </dgm:pt>
    <dgm:pt modelId="{78A1421C-7C76-43FF-B5F6-CA4C168CDF6E}">
      <dgm:prSet phldrT="[Текст]" custT="1"/>
      <dgm:spPr/>
      <dgm:t>
        <a:bodyPr/>
        <a:lstStyle/>
        <a:p>
          <a:r>
            <a:rPr lang="uk-UA" sz="2800" dirty="0"/>
            <a:t>10% доживають  лише до п’яти років </a:t>
          </a:r>
        </a:p>
      </dgm:t>
    </dgm:pt>
    <dgm:pt modelId="{B24F3A88-EDC9-403B-8685-645F2D5C8587}" type="parTrans" cxnId="{3505BADA-7114-405D-BA88-BBAEDEF7B485}">
      <dgm:prSet/>
      <dgm:spPr/>
      <dgm:t>
        <a:bodyPr/>
        <a:lstStyle/>
        <a:p>
          <a:endParaRPr lang="uk-UA"/>
        </a:p>
      </dgm:t>
    </dgm:pt>
    <dgm:pt modelId="{248FE061-09CC-4210-88DF-8CA4EA0EA328}" type="sibTrans" cxnId="{3505BADA-7114-405D-BA88-BBAEDEF7B485}">
      <dgm:prSet/>
      <dgm:spPr/>
      <dgm:t>
        <a:bodyPr/>
        <a:lstStyle/>
        <a:p>
          <a:endParaRPr lang="uk-UA"/>
        </a:p>
      </dgm:t>
    </dgm:pt>
    <dgm:pt modelId="{4D9B7A29-3292-4E74-8883-A0D39FD5727D}">
      <dgm:prSet phldrT="[Текст]" custT="1"/>
      <dgm:spPr/>
      <dgm:t>
        <a:bodyPr/>
        <a:lstStyle/>
        <a:p>
          <a:r>
            <a:rPr lang="uk-UA" sz="2800" dirty="0"/>
            <a:t>12% доживають до 15 років</a:t>
          </a:r>
        </a:p>
      </dgm:t>
    </dgm:pt>
    <dgm:pt modelId="{19F2D58B-7DB4-48C6-B236-1C95E80A46E3}" type="parTrans" cxnId="{A14B3145-8920-4377-9E8F-7A045622E610}">
      <dgm:prSet/>
      <dgm:spPr/>
      <dgm:t>
        <a:bodyPr/>
        <a:lstStyle/>
        <a:p>
          <a:endParaRPr lang="uk-UA"/>
        </a:p>
      </dgm:t>
    </dgm:pt>
    <dgm:pt modelId="{66E1DA7B-8FBE-4966-A118-5F45AB6F7641}" type="sibTrans" cxnId="{A14B3145-8920-4377-9E8F-7A045622E610}">
      <dgm:prSet/>
      <dgm:spPr/>
      <dgm:t>
        <a:bodyPr/>
        <a:lstStyle/>
        <a:p>
          <a:endParaRPr lang="uk-UA"/>
        </a:p>
      </dgm:t>
    </dgm:pt>
    <dgm:pt modelId="{7C53A180-CE9C-4F8E-B607-E03E5EEB61E1}">
      <dgm:prSet phldrT="[Текст]" custT="1"/>
      <dgm:spPr/>
      <dgm:t>
        <a:bodyPr/>
        <a:lstStyle/>
        <a:p>
          <a:r>
            <a:rPr lang="uk-UA" sz="2800" dirty="0"/>
            <a:t>50% рідкісних хвороб призводять до </a:t>
          </a:r>
          <a:r>
            <a:rPr lang="uk-UA" sz="2800" dirty="0" err="1"/>
            <a:t>інвалідизації</a:t>
          </a:r>
          <a:endParaRPr lang="uk-UA" sz="2800" dirty="0"/>
        </a:p>
      </dgm:t>
    </dgm:pt>
    <dgm:pt modelId="{13DCB6B3-EBCC-4482-AE53-E3423F4093E0}" type="parTrans" cxnId="{283FC47A-4A9A-4C38-83B4-05B9CC7F498C}">
      <dgm:prSet/>
      <dgm:spPr/>
      <dgm:t>
        <a:bodyPr/>
        <a:lstStyle/>
        <a:p>
          <a:endParaRPr lang="uk-UA"/>
        </a:p>
      </dgm:t>
    </dgm:pt>
    <dgm:pt modelId="{CA0C5569-8499-4642-9BC6-C444CAFAC908}" type="sibTrans" cxnId="{283FC47A-4A9A-4C38-83B4-05B9CC7F498C}">
      <dgm:prSet/>
      <dgm:spPr/>
      <dgm:t>
        <a:bodyPr/>
        <a:lstStyle/>
        <a:p>
          <a:endParaRPr lang="uk-UA"/>
        </a:p>
      </dgm:t>
    </dgm:pt>
    <dgm:pt modelId="{AD68A458-1064-4774-BEE2-C84B708BCE07}">
      <dgm:prSet phldrT="[Текст]" custT="1"/>
      <dgm:spPr/>
      <dgm:t>
        <a:bodyPr/>
        <a:lstStyle/>
        <a:p>
          <a:r>
            <a:rPr lang="uk-UA" sz="2800" dirty="0"/>
            <a:t>Кожен п’ятий страждає від болю,  кожен третій не може вести самостійне життя</a:t>
          </a:r>
        </a:p>
      </dgm:t>
    </dgm:pt>
    <dgm:pt modelId="{97FFC6CB-D692-4D06-817E-155D70F03DE7}" type="parTrans" cxnId="{BB9DD6D7-DD7A-4D2D-81B3-0336F9149583}">
      <dgm:prSet/>
      <dgm:spPr/>
      <dgm:t>
        <a:bodyPr/>
        <a:lstStyle/>
        <a:p>
          <a:endParaRPr lang="uk-UA"/>
        </a:p>
      </dgm:t>
    </dgm:pt>
    <dgm:pt modelId="{AD64C272-FB65-4203-BDD6-076566EF51FF}" type="sibTrans" cxnId="{BB9DD6D7-DD7A-4D2D-81B3-0336F9149583}">
      <dgm:prSet/>
      <dgm:spPr/>
      <dgm:t>
        <a:bodyPr/>
        <a:lstStyle/>
        <a:p>
          <a:endParaRPr lang="uk-UA"/>
        </a:p>
      </dgm:t>
    </dgm:pt>
    <dgm:pt modelId="{16963557-19C6-4DF2-9C5E-889EBE5BA649}" type="pres">
      <dgm:prSet presAssocID="{E1B3041C-7CBE-4E63-846B-1101A740D578}" presName="linearFlow" presStyleCnt="0">
        <dgm:presLayoutVars>
          <dgm:resizeHandles val="exact"/>
        </dgm:presLayoutVars>
      </dgm:prSet>
      <dgm:spPr/>
    </dgm:pt>
    <dgm:pt modelId="{6C95C174-29AF-4BFE-A2F6-3BD18CA09A0F}" type="pres">
      <dgm:prSet presAssocID="{F1B89E8F-E306-41B8-8293-0DF82ABAEE8C}" presName="node" presStyleLbl="node1" presStyleIdx="0" presStyleCnt="5" custScaleX="259937">
        <dgm:presLayoutVars>
          <dgm:bulletEnabled val="1"/>
        </dgm:presLayoutVars>
      </dgm:prSet>
      <dgm:spPr/>
    </dgm:pt>
    <dgm:pt modelId="{4A87ED48-C3AB-46DA-A497-CEEB55397E28}" type="pres">
      <dgm:prSet presAssocID="{142722B5-10B0-4C44-B91E-8F2DF943AAB4}" presName="sibTrans" presStyleLbl="sibTrans2D1" presStyleIdx="0" presStyleCnt="4"/>
      <dgm:spPr/>
    </dgm:pt>
    <dgm:pt modelId="{A1F4A411-3C48-43B4-9EF8-8890436F012E}" type="pres">
      <dgm:prSet presAssocID="{142722B5-10B0-4C44-B91E-8F2DF943AAB4}" presName="connectorText" presStyleLbl="sibTrans2D1" presStyleIdx="0" presStyleCnt="4"/>
      <dgm:spPr/>
    </dgm:pt>
    <dgm:pt modelId="{FE160EC9-A181-48ED-BE1C-2207F34F8EC2}" type="pres">
      <dgm:prSet presAssocID="{78A1421C-7C76-43FF-B5F6-CA4C168CDF6E}" presName="node" presStyleLbl="node1" presStyleIdx="1" presStyleCnt="5" custScaleX="259700">
        <dgm:presLayoutVars>
          <dgm:bulletEnabled val="1"/>
        </dgm:presLayoutVars>
      </dgm:prSet>
      <dgm:spPr/>
    </dgm:pt>
    <dgm:pt modelId="{D59919BB-BF47-49EB-BBE4-FBD204AED308}" type="pres">
      <dgm:prSet presAssocID="{248FE061-09CC-4210-88DF-8CA4EA0EA328}" presName="sibTrans" presStyleLbl="sibTrans2D1" presStyleIdx="1" presStyleCnt="4"/>
      <dgm:spPr/>
    </dgm:pt>
    <dgm:pt modelId="{ED1CC73C-5736-4E78-9BC9-F2FE062569A5}" type="pres">
      <dgm:prSet presAssocID="{248FE061-09CC-4210-88DF-8CA4EA0EA328}" presName="connectorText" presStyleLbl="sibTrans2D1" presStyleIdx="1" presStyleCnt="4"/>
      <dgm:spPr/>
    </dgm:pt>
    <dgm:pt modelId="{60163892-D506-4194-ACF0-F5836F757F08}" type="pres">
      <dgm:prSet presAssocID="{4D9B7A29-3292-4E74-8883-A0D39FD5727D}" presName="node" presStyleLbl="node1" presStyleIdx="2" presStyleCnt="5" custScaleX="257074">
        <dgm:presLayoutVars>
          <dgm:bulletEnabled val="1"/>
        </dgm:presLayoutVars>
      </dgm:prSet>
      <dgm:spPr/>
    </dgm:pt>
    <dgm:pt modelId="{CEAD2CC4-1C9C-4AE9-8A7A-0D52AEA5B460}" type="pres">
      <dgm:prSet presAssocID="{66E1DA7B-8FBE-4966-A118-5F45AB6F7641}" presName="sibTrans" presStyleLbl="sibTrans2D1" presStyleIdx="2" presStyleCnt="4"/>
      <dgm:spPr/>
    </dgm:pt>
    <dgm:pt modelId="{BE2BC4C0-B160-46BB-B57B-64F959BF2084}" type="pres">
      <dgm:prSet presAssocID="{66E1DA7B-8FBE-4966-A118-5F45AB6F7641}" presName="connectorText" presStyleLbl="sibTrans2D1" presStyleIdx="2" presStyleCnt="4"/>
      <dgm:spPr/>
    </dgm:pt>
    <dgm:pt modelId="{E22080A1-DBD1-4335-998E-0E70C558BD32}" type="pres">
      <dgm:prSet presAssocID="{7C53A180-CE9C-4F8E-B607-E03E5EEB61E1}" presName="node" presStyleLbl="node1" presStyleIdx="3" presStyleCnt="5" custScaleX="257074">
        <dgm:presLayoutVars>
          <dgm:bulletEnabled val="1"/>
        </dgm:presLayoutVars>
      </dgm:prSet>
      <dgm:spPr/>
    </dgm:pt>
    <dgm:pt modelId="{A95CE557-779A-4397-9D44-4EA85258ADA0}" type="pres">
      <dgm:prSet presAssocID="{CA0C5569-8499-4642-9BC6-C444CAFAC908}" presName="sibTrans" presStyleLbl="sibTrans2D1" presStyleIdx="3" presStyleCnt="4"/>
      <dgm:spPr/>
    </dgm:pt>
    <dgm:pt modelId="{44F73469-F7AB-4246-AA06-CB4DB360A1F7}" type="pres">
      <dgm:prSet presAssocID="{CA0C5569-8499-4642-9BC6-C444CAFAC908}" presName="connectorText" presStyleLbl="sibTrans2D1" presStyleIdx="3" presStyleCnt="4"/>
      <dgm:spPr/>
    </dgm:pt>
    <dgm:pt modelId="{EC7C76DD-04B9-4757-BB2E-745E1CBB631E}" type="pres">
      <dgm:prSet presAssocID="{AD68A458-1064-4774-BEE2-C84B708BCE07}" presName="node" presStyleLbl="node1" presStyleIdx="4" presStyleCnt="5" custScaleX="256379">
        <dgm:presLayoutVars>
          <dgm:bulletEnabled val="1"/>
        </dgm:presLayoutVars>
      </dgm:prSet>
      <dgm:spPr/>
    </dgm:pt>
  </dgm:ptLst>
  <dgm:cxnLst>
    <dgm:cxn modelId="{31C90912-5C6D-4DEC-9F97-52CC90F1BF79}" type="presOf" srcId="{AD68A458-1064-4774-BEE2-C84B708BCE07}" destId="{EC7C76DD-04B9-4757-BB2E-745E1CBB631E}" srcOrd="0" destOrd="0" presId="urn:microsoft.com/office/officeart/2005/8/layout/process2"/>
    <dgm:cxn modelId="{08851C31-F382-4403-994A-FBC77AC8077F}" type="presOf" srcId="{CA0C5569-8499-4642-9BC6-C444CAFAC908}" destId="{A95CE557-779A-4397-9D44-4EA85258ADA0}" srcOrd="0" destOrd="0" presId="urn:microsoft.com/office/officeart/2005/8/layout/process2"/>
    <dgm:cxn modelId="{4AA3485B-9CDD-4694-8A6B-1B54873164A4}" type="presOf" srcId="{4D9B7A29-3292-4E74-8883-A0D39FD5727D}" destId="{60163892-D506-4194-ACF0-F5836F757F08}" srcOrd="0" destOrd="0" presId="urn:microsoft.com/office/officeart/2005/8/layout/process2"/>
    <dgm:cxn modelId="{56BA305F-C355-45E5-92E1-D30500C4773B}" type="presOf" srcId="{248FE061-09CC-4210-88DF-8CA4EA0EA328}" destId="{ED1CC73C-5736-4E78-9BC9-F2FE062569A5}" srcOrd="1" destOrd="0" presId="urn:microsoft.com/office/officeart/2005/8/layout/process2"/>
    <dgm:cxn modelId="{A14B3145-8920-4377-9E8F-7A045622E610}" srcId="{E1B3041C-7CBE-4E63-846B-1101A740D578}" destId="{4D9B7A29-3292-4E74-8883-A0D39FD5727D}" srcOrd="2" destOrd="0" parTransId="{19F2D58B-7DB4-48C6-B236-1C95E80A46E3}" sibTransId="{66E1DA7B-8FBE-4966-A118-5F45AB6F7641}"/>
    <dgm:cxn modelId="{8B1E0056-B934-47F0-8B0C-7ECF5AFA992C}" type="presOf" srcId="{66E1DA7B-8FBE-4966-A118-5F45AB6F7641}" destId="{CEAD2CC4-1C9C-4AE9-8A7A-0D52AEA5B460}" srcOrd="0" destOrd="0" presId="urn:microsoft.com/office/officeart/2005/8/layout/process2"/>
    <dgm:cxn modelId="{283FC47A-4A9A-4C38-83B4-05B9CC7F498C}" srcId="{E1B3041C-7CBE-4E63-846B-1101A740D578}" destId="{7C53A180-CE9C-4F8E-B607-E03E5EEB61E1}" srcOrd="3" destOrd="0" parTransId="{13DCB6B3-EBCC-4482-AE53-E3423F4093E0}" sibTransId="{CA0C5569-8499-4642-9BC6-C444CAFAC908}"/>
    <dgm:cxn modelId="{08CB6082-4F67-475E-8331-13FB1F25A53F}" type="presOf" srcId="{66E1DA7B-8FBE-4966-A118-5F45AB6F7641}" destId="{BE2BC4C0-B160-46BB-B57B-64F959BF2084}" srcOrd="1" destOrd="0" presId="urn:microsoft.com/office/officeart/2005/8/layout/process2"/>
    <dgm:cxn modelId="{A670B793-A1FC-4FB2-A2E1-449E1E041648}" type="presOf" srcId="{7C53A180-CE9C-4F8E-B607-E03E5EEB61E1}" destId="{E22080A1-DBD1-4335-998E-0E70C558BD32}" srcOrd="0" destOrd="0" presId="urn:microsoft.com/office/officeart/2005/8/layout/process2"/>
    <dgm:cxn modelId="{590A9F9D-2E61-488A-B3C1-3EC830145428}" type="presOf" srcId="{F1B89E8F-E306-41B8-8293-0DF82ABAEE8C}" destId="{6C95C174-29AF-4BFE-A2F6-3BD18CA09A0F}" srcOrd="0" destOrd="0" presId="urn:microsoft.com/office/officeart/2005/8/layout/process2"/>
    <dgm:cxn modelId="{F1A92EB1-18DF-419B-8B69-1C963B38DA2E}" type="presOf" srcId="{E1B3041C-7CBE-4E63-846B-1101A740D578}" destId="{16963557-19C6-4DF2-9C5E-889EBE5BA649}" srcOrd="0" destOrd="0" presId="urn:microsoft.com/office/officeart/2005/8/layout/process2"/>
    <dgm:cxn modelId="{8B0C0CB4-DCD6-4793-BD7F-6AEDDB153E1D}" srcId="{E1B3041C-7CBE-4E63-846B-1101A740D578}" destId="{F1B89E8F-E306-41B8-8293-0DF82ABAEE8C}" srcOrd="0" destOrd="0" parTransId="{1B80CD15-B4BE-4DB1-9F29-F896A7747BB1}" sibTransId="{142722B5-10B0-4C44-B91E-8F2DF943AAB4}"/>
    <dgm:cxn modelId="{3CCDF1D2-5159-452D-853D-7BC53BE70FA8}" type="presOf" srcId="{CA0C5569-8499-4642-9BC6-C444CAFAC908}" destId="{44F73469-F7AB-4246-AA06-CB4DB360A1F7}" srcOrd="1" destOrd="0" presId="urn:microsoft.com/office/officeart/2005/8/layout/process2"/>
    <dgm:cxn modelId="{26E594D4-A127-4452-AA2B-E63D11AB5C22}" type="presOf" srcId="{78A1421C-7C76-43FF-B5F6-CA4C168CDF6E}" destId="{FE160EC9-A181-48ED-BE1C-2207F34F8EC2}" srcOrd="0" destOrd="0" presId="urn:microsoft.com/office/officeart/2005/8/layout/process2"/>
    <dgm:cxn modelId="{BB9DD6D7-DD7A-4D2D-81B3-0336F9149583}" srcId="{E1B3041C-7CBE-4E63-846B-1101A740D578}" destId="{AD68A458-1064-4774-BEE2-C84B708BCE07}" srcOrd="4" destOrd="0" parTransId="{97FFC6CB-D692-4D06-817E-155D70F03DE7}" sibTransId="{AD64C272-FB65-4203-BDD6-076566EF51FF}"/>
    <dgm:cxn modelId="{3505BADA-7114-405D-BA88-BBAEDEF7B485}" srcId="{E1B3041C-7CBE-4E63-846B-1101A740D578}" destId="{78A1421C-7C76-43FF-B5F6-CA4C168CDF6E}" srcOrd="1" destOrd="0" parTransId="{B24F3A88-EDC9-403B-8685-645F2D5C8587}" sibTransId="{248FE061-09CC-4210-88DF-8CA4EA0EA328}"/>
    <dgm:cxn modelId="{5915DCDC-DBAF-4259-B62F-8BAF640C0793}" type="presOf" srcId="{248FE061-09CC-4210-88DF-8CA4EA0EA328}" destId="{D59919BB-BF47-49EB-BBE4-FBD204AED308}" srcOrd="0" destOrd="0" presId="urn:microsoft.com/office/officeart/2005/8/layout/process2"/>
    <dgm:cxn modelId="{F5440DDD-78A5-4BF4-BDC8-1A6AAA7A90F4}" type="presOf" srcId="{142722B5-10B0-4C44-B91E-8F2DF943AAB4}" destId="{4A87ED48-C3AB-46DA-A497-CEEB55397E28}" srcOrd="0" destOrd="0" presId="urn:microsoft.com/office/officeart/2005/8/layout/process2"/>
    <dgm:cxn modelId="{5EB379E1-3331-42BA-B73C-91B46B6EFA52}" type="presOf" srcId="{142722B5-10B0-4C44-B91E-8F2DF943AAB4}" destId="{A1F4A411-3C48-43B4-9EF8-8890436F012E}" srcOrd="1" destOrd="0" presId="urn:microsoft.com/office/officeart/2005/8/layout/process2"/>
    <dgm:cxn modelId="{AAC746C2-D61D-4374-812A-47EEC7A2F419}" type="presParOf" srcId="{16963557-19C6-4DF2-9C5E-889EBE5BA649}" destId="{6C95C174-29AF-4BFE-A2F6-3BD18CA09A0F}" srcOrd="0" destOrd="0" presId="urn:microsoft.com/office/officeart/2005/8/layout/process2"/>
    <dgm:cxn modelId="{436140B6-1F50-40AC-A193-DE45B2077398}" type="presParOf" srcId="{16963557-19C6-4DF2-9C5E-889EBE5BA649}" destId="{4A87ED48-C3AB-46DA-A497-CEEB55397E28}" srcOrd="1" destOrd="0" presId="urn:microsoft.com/office/officeart/2005/8/layout/process2"/>
    <dgm:cxn modelId="{8DC59861-76AE-4985-834D-746BD3CBD20F}" type="presParOf" srcId="{4A87ED48-C3AB-46DA-A497-CEEB55397E28}" destId="{A1F4A411-3C48-43B4-9EF8-8890436F012E}" srcOrd="0" destOrd="0" presId="urn:microsoft.com/office/officeart/2005/8/layout/process2"/>
    <dgm:cxn modelId="{024A13B3-361A-46DC-B905-74F033CDCF4F}" type="presParOf" srcId="{16963557-19C6-4DF2-9C5E-889EBE5BA649}" destId="{FE160EC9-A181-48ED-BE1C-2207F34F8EC2}" srcOrd="2" destOrd="0" presId="urn:microsoft.com/office/officeart/2005/8/layout/process2"/>
    <dgm:cxn modelId="{C0F02FBD-FA84-4581-A322-957A427DFA29}" type="presParOf" srcId="{16963557-19C6-4DF2-9C5E-889EBE5BA649}" destId="{D59919BB-BF47-49EB-BBE4-FBD204AED308}" srcOrd="3" destOrd="0" presId="urn:microsoft.com/office/officeart/2005/8/layout/process2"/>
    <dgm:cxn modelId="{53CA03E6-FF3F-49C3-A882-EC155997C5DE}" type="presParOf" srcId="{D59919BB-BF47-49EB-BBE4-FBD204AED308}" destId="{ED1CC73C-5736-4E78-9BC9-F2FE062569A5}" srcOrd="0" destOrd="0" presId="urn:microsoft.com/office/officeart/2005/8/layout/process2"/>
    <dgm:cxn modelId="{1641A165-12AF-43D9-85DD-6D6887E419AA}" type="presParOf" srcId="{16963557-19C6-4DF2-9C5E-889EBE5BA649}" destId="{60163892-D506-4194-ACF0-F5836F757F08}" srcOrd="4" destOrd="0" presId="urn:microsoft.com/office/officeart/2005/8/layout/process2"/>
    <dgm:cxn modelId="{82EC79F1-B20A-4295-BF8A-4AF788C4F5CC}" type="presParOf" srcId="{16963557-19C6-4DF2-9C5E-889EBE5BA649}" destId="{CEAD2CC4-1C9C-4AE9-8A7A-0D52AEA5B460}" srcOrd="5" destOrd="0" presId="urn:microsoft.com/office/officeart/2005/8/layout/process2"/>
    <dgm:cxn modelId="{4CF86F32-95DB-45CE-94DA-60F11A43F435}" type="presParOf" srcId="{CEAD2CC4-1C9C-4AE9-8A7A-0D52AEA5B460}" destId="{BE2BC4C0-B160-46BB-B57B-64F959BF2084}" srcOrd="0" destOrd="0" presId="urn:microsoft.com/office/officeart/2005/8/layout/process2"/>
    <dgm:cxn modelId="{8916B42C-BA64-44E7-85C9-E569CA75AE30}" type="presParOf" srcId="{16963557-19C6-4DF2-9C5E-889EBE5BA649}" destId="{E22080A1-DBD1-4335-998E-0E70C558BD32}" srcOrd="6" destOrd="0" presId="urn:microsoft.com/office/officeart/2005/8/layout/process2"/>
    <dgm:cxn modelId="{17BD7CA1-7568-4476-9828-CCA660DAA6FF}" type="presParOf" srcId="{16963557-19C6-4DF2-9C5E-889EBE5BA649}" destId="{A95CE557-779A-4397-9D44-4EA85258ADA0}" srcOrd="7" destOrd="0" presId="urn:microsoft.com/office/officeart/2005/8/layout/process2"/>
    <dgm:cxn modelId="{CF296B14-DB55-4776-A510-17E23D74D372}" type="presParOf" srcId="{A95CE557-779A-4397-9D44-4EA85258ADA0}" destId="{44F73469-F7AB-4246-AA06-CB4DB360A1F7}" srcOrd="0" destOrd="0" presId="urn:microsoft.com/office/officeart/2005/8/layout/process2"/>
    <dgm:cxn modelId="{B672C214-8471-4DAA-86F5-367EB6E13C67}" type="presParOf" srcId="{16963557-19C6-4DF2-9C5E-889EBE5BA649}" destId="{EC7C76DD-04B9-4757-BB2E-745E1CBB631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D4BECD-43B9-4C39-88FD-3F6CE7FAD368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1AD53907-ABCF-47CA-9A5E-D73C80B8A68B}">
      <dgm:prSet phldrT="[Текст]" custT="1"/>
      <dgm:spPr/>
      <dgm:t>
        <a:bodyPr/>
        <a:lstStyle/>
        <a:p>
          <a:r>
            <a:rPr lang="uk-UA" sz="2200" b="1" dirty="0"/>
            <a:t>Нормативно-правове регулювання в Україні: </a:t>
          </a:r>
        </a:p>
      </dgm:t>
    </dgm:pt>
    <dgm:pt modelId="{0225869E-6E1D-4BF4-AA92-95944256CB7D}" type="parTrans" cxnId="{D0395256-A21C-46CC-8206-614FFEAD536B}">
      <dgm:prSet/>
      <dgm:spPr/>
      <dgm:t>
        <a:bodyPr/>
        <a:lstStyle/>
        <a:p>
          <a:endParaRPr lang="uk-UA"/>
        </a:p>
      </dgm:t>
    </dgm:pt>
    <dgm:pt modelId="{4AE6B8DF-8D34-458B-80ED-C49CAE746E29}" type="sibTrans" cxnId="{D0395256-A21C-46CC-8206-614FFEAD536B}">
      <dgm:prSet/>
      <dgm:spPr/>
      <dgm:t>
        <a:bodyPr/>
        <a:lstStyle/>
        <a:p>
          <a:endParaRPr lang="uk-UA"/>
        </a:p>
      </dgm:t>
    </dgm:pt>
    <dgm:pt modelId="{409B890E-9285-45E1-8CF5-F706F5C10451}">
      <dgm:prSet phldrT="[Текст]" custT="1"/>
      <dgm:spPr/>
      <dgm:t>
        <a:bodyPr/>
        <a:lstStyle/>
        <a:p>
          <a:r>
            <a:rPr lang="uk-UA" sz="1600" dirty="0"/>
            <a:t>з 01.01.15 р. набрав чинності Наказ МОЗ України </a:t>
          </a:r>
          <a:r>
            <a:rPr lang="ru-RU" sz="1600" dirty="0"/>
            <a:t>№778 </a:t>
          </a:r>
          <a:r>
            <a:rPr lang="uk-UA" sz="1600" dirty="0"/>
            <a:t>від</a:t>
          </a:r>
          <a:r>
            <a:rPr lang="ru-RU" sz="1600" dirty="0"/>
            <a:t> 27.10.14 </a:t>
          </a:r>
          <a:r>
            <a:rPr lang="uk-UA" sz="1600" dirty="0"/>
            <a:t>року </a:t>
          </a:r>
          <a:r>
            <a:rPr lang="ru-RU" sz="1600" b="1" dirty="0"/>
            <a:t>«</a:t>
          </a:r>
          <a:r>
            <a:rPr lang="uk-UA" sz="1600" b="1" dirty="0"/>
            <a:t>П</a:t>
          </a:r>
          <a:r>
            <a:rPr lang="ru-RU" sz="1600" b="1" dirty="0" err="1"/>
            <a:t>ро</a:t>
          </a:r>
          <a:r>
            <a:rPr lang="ru-RU" sz="1600" b="1" dirty="0"/>
            <a:t> </a:t>
          </a:r>
          <a:r>
            <a:rPr lang="ru-RU" sz="1600" b="1" dirty="0" err="1"/>
            <a:t>затвердження</a:t>
          </a:r>
          <a:r>
            <a:rPr lang="ru-RU" sz="1600" b="1" dirty="0"/>
            <a:t> </a:t>
          </a:r>
          <a:r>
            <a:rPr lang="ru-RU" sz="1600" b="1" dirty="0" err="1"/>
            <a:t>переліку</a:t>
          </a:r>
          <a:r>
            <a:rPr lang="ru-RU" sz="1600" b="1" dirty="0"/>
            <a:t> </a:t>
          </a:r>
          <a:r>
            <a:rPr lang="ru-RU" sz="1600" b="1" dirty="0" err="1"/>
            <a:t>рідкісних</a:t>
          </a:r>
          <a:r>
            <a:rPr lang="ru-RU" sz="1600" b="1" dirty="0"/>
            <a:t> (</a:t>
          </a:r>
          <a:r>
            <a:rPr lang="ru-RU" sz="1600" b="1" dirty="0" err="1"/>
            <a:t>орфанних</a:t>
          </a:r>
          <a:r>
            <a:rPr lang="ru-RU" sz="1600" b="1" dirty="0"/>
            <a:t>) </a:t>
          </a:r>
          <a:r>
            <a:rPr lang="ru-RU" sz="1600" b="1" dirty="0" err="1"/>
            <a:t>захворювань</a:t>
          </a:r>
          <a:r>
            <a:rPr lang="ru-RU" sz="1600" b="1" dirty="0"/>
            <a:t>»</a:t>
          </a:r>
          <a:endParaRPr lang="uk-UA" sz="1600" dirty="0"/>
        </a:p>
      </dgm:t>
    </dgm:pt>
    <dgm:pt modelId="{BDF0A046-B033-4758-B55B-49DA48F65301}" type="parTrans" cxnId="{E1957EEE-7734-4E23-BEDB-549165344F70}">
      <dgm:prSet/>
      <dgm:spPr/>
      <dgm:t>
        <a:bodyPr/>
        <a:lstStyle/>
        <a:p>
          <a:endParaRPr lang="uk-UA"/>
        </a:p>
      </dgm:t>
    </dgm:pt>
    <dgm:pt modelId="{5B01D504-CEDA-40FE-8D01-A1E81A76F015}" type="sibTrans" cxnId="{E1957EEE-7734-4E23-BEDB-549165344F70}">
      <dgm:prSet/>
      <dgm:spPr/>
      <dgm:t>
        <a:bodyPr/>
        <a:lstStyle/>
        <a:p>
          <a:endParaRPr lang="uk-UA"/>
        </a:p>
      </dgm:t>
    </dgm:pt>
    <dgm:pt modelId="{73E74966-A5C1-4A6F-8311-A377B30E9D34}">
      <dgm:prSet phldrT="[Текст]" custT="1"/>
      <dgm:spPr/>
      <dgm:t>
        <a:bodyPr/>
        <a:lstStyle/>
        <a:p>
          <a:r>
            <a:rPr lang="uk-UA" sz="1600" dirty="0">
              <a:solidFill>
                <a:schemeClr val="tx1"/>
              </a:solidFill>
            </a:rPr>
            <a:t>Закон України від 15.04.14 р. №1213-</a:t>
          </a:r>
          <a:r>
            <a:rPr lang="en-US" sz="1600" dirty="0">
              <a:solidFill>
                <a:schemeClr val="tx1"/>
              </a:solidFill>
            </a:rPr>
            <a:t>VII </a:t>
          </a:r>
          <a:r>
            <a:rPr lang="uk-UA" sz="1600" b="1" dirty="0">
              <a:solidFill>
                <a:schemeClr val="tx1"/>
              </a:solidFill>
            </a:rPr>
            <a:t>«Про внесення змін до основ законодавства України про охорону здоров’я щодо забезпечення профілактики та лікування рідкісних (</a:t>
          </a:r>
          <a:r>
            <a:rPr lang="uk-UA" sz="1600" b="1" dirty="0" err="1">
              <a:solidFill>
                <a:schemeClr val="tx1"/>
              </a:solidFill>
            </a:rPr>
            <a:t>орфанних</a:t>
          </a:r>
          <a:r>
            <a:rPr lang="uk-UA" sz="1600" b="1" dirty="0">
              <a:solidFill>
                <a:schemeClr val="tx1"/>
              </a:solidFill>
            </a:rPr>
            <a:t>) захворювань</a:t>
          </a:r>
          <a:r>
            <a:rPr lang="uk-UA" sz="1400" b="1" dirty="0">
              <a:solidFill>
                <a:schemeClr val="tx1"/>
              </a:solidFill>
            </a:rPr>
            <a:t>»</a:t>
          </a:r>
          <a:endParaRPr lang="uk-UA" sz="1400" dirty="0"/>
        </a:p>
      </dgm:t>
    </dgm:pt>
    <dgm:pt modelId="{B17DE67F-9B23-4B54-888D-DA0B5279F918}" type="parTrans" cxnId="{9FAAF6AE-826A-44B9-83DA-D676E8540A72}">
      <dgm:prSet/>
      <dgm:spPr/>
      <dgm:t>
        <a:bodyPr/>
        <a:lstStyle/>
        <a:p>
          <a:endParaRPr lang="uk-UA"/>
        </a:p>
      </dgm:t>
    </dgm:pt>
    <dgm:pt modelId="{6978C585-B3E5-4502-884D-806DB3578E0D}" type="sibTrans" cxnId="{9FAAF6AE-826A-44B9-83DA-D676E8540A72}">
      <dgm:prSet/>
      <dgm:spPr/>
      <dgm:t>
        <a:bodyPr/>
        <a:lstStyle/>
        <a:p>
          <a:endParaRPr lang="uk-UA"/>
        </a:p>
      </dgm:t>
    </dgm:pt>
    <dgm:pt modelId="{83C80DE5-B6D7-4557-9ABC-9CCE09583A00}" type="pres">
      <dgm:prSet presAssocID="{0ED4BECD-43B9-4C39-88FD-3F6CE7FAD368}" presName="Name0" presStyleCnt="0">
        <dgm:presLayoutVars>
          <dgm:dir/>
          <dgm:animLvl val="lvl"/>
          <dgm:resizeHandles val="exact"/>
        </dgm:presLayoutVars>
      </dgm:prSet>
      <dgm:spPr/>
    </dgm:pt>
    <dgm:pt modelId="{396845E2-87EC-4D9F-988B-A2943568F1C8}" type="pres">
      <dgm:prSet presAssocID="{1AD53907-ABCF-47CA-9A5E-D73C80B8A68B}" presName="composite" presStyleCnt="0"/>
      <dgm:spPr/>
    </dgm:pt>
    <dgm:pt modelId="{CC7EF4B4-8550-422A-94DA-1DE1562C7E26}" type="pres">
      <dgm:prSet presAssocID="{1AD53907-ABCF-47CA-9A5E-D73C80B8A68B}" presName="parTx" presStyleLbl="alignNode1" presStyleIdx="0" presStyleCnt="1" custScaleY="88903" custLinFactNeighborY="-66241">
        <dgm:presLayoutVars>
          <dgm:chMax val="0"/>
          <dgm:chPref val="0"/>
          <dgm:bulletEnabled val="1"/>
        </dgm:presLayoutVars>
      </dgm:prSet>
      <dgm:spPr/>
    </dgm:pt>
    <dgm:pt modelId="{D7BD6DDE-9A68-4278-8BEE-65DE2B8AEEF8}" type="pres">
      <dgm:prSet presAssocID="{1AD53907-ABCF-47CA-9A5E-D73C80B8A68B}" presName="desTx" presStyleLbl="alignAccFollowNode1" presStyleIdx="0" presStyleCnt="1" custScaleY="98057" custLinFactNeighborY="-1916">
        <dgm:presLayoutVars>
          <dgm:bulletEnabled val="1"/>
        </dgm:presLayoutVars>
      </dgm:prSet>
      <dgm:spPr/>
    </dgm:pt>
  </dgm:ptLst>
  <dgm:cxnLst>
    <dgm:cxn modelId="{6B88DA26-EE6E-4B44-B4A0-54BCB3012DBB}" type="presOf" srcId="{73E74966-A5C1-4A6F-8311-A377B30E9D34}" destId="{D7BD6DDE-9A68-4278-8BEE-65DE2B8AEEF8}" srcOrd="0" destOrd="1" presId="urn:microsoft.com/office/officeart/2005/8/layout/hList1"/>
    <dgm:cxn modelId="{D0395256-A21C-46CC-8206-614FFEAD536B}" srcId="{0ED4BECD-43B9-4C39-88FD-3F6CE7FAD368}" destId="{1AD53907-ABCF-47CA-9A5E-D73C80B8A68B}" srcOrd="0" destOrd="0" parTransId="{0225869E-6E1D-4BF4-AA92-95944256CB7D}" sibTransId="{4AE6B8DF-8D34-458B-80ED-C49CAE746E29}"/>
    <dgm:cxn modelId="{9FAAF6AE-826A-44B9-83DA-D676E8540A72}" srcId="{1AD53907-ABCF-47CA-9A5E-D73C80B8A68B}" destId="{73E74966-A5C1-4A6F-8311-A377B30E9D34}" srcOrd="1" destOrd="0" parTransId="{B17DE67F-9B23-4B54-888D-DA0B5279F918}" sibTransId="{6978C585-B3E5-4502-884D-806DB3578E0D}"/>
    <dgm:cxn modelId="{66FF81B6-8381-4888-A52B-90B0C2F0B773}" type="presOf" srcId="{1AD53907-ABCF-47CA-9A5E-D73C80B8A68B}" destId="{CC7EF4B4-8550-422A-94DA-1DE1562C7E26}" srcOrd="0" destOrd="0" presId="urn:microsoft.com/office/officeart/2005/8/layout/hList1"/>
    <dgm:cxn modelId="{2E7AD8B6-402C-486D-82C0-E26331A3951E}" type="presOf" srcId="{409B890E-9285-45E1-8CF5-F706F5C10451}" destId="{D7BD6DDE-9A68-4278-8BEE-65DE2B8AEEF8}" srcOrd="0" destOrd="0" presId="urn:microsoft.com/office/officeart/2005/8/layout/hList1"/>
    <dgm:cxn modelId="{2BF54EED-85B1-4F64-BBB6-DDE6CB28940A}" type="presOf" srcId="{0ED4BECD-43B9-4C39-88FD-3F6CE7FAD368}" destId="{83C80DE5-B6D7-4557-9ABC-9CCE09583A00}" srcOrd="0" destOrd="0" presId="urn:microsoft.com/office/officeart/2005/8/layout/hList1"/>
    <dgm:cxn modelId="{E1957EEE-7734-4E23-BEDB-549165344F70}" srcId="{1AD53907-ABCF-47CA-9A5E-D73C80B8A68B}" destId="{409B890E-9285-45E1-8CF5-F706F5C10451}" srcOrd="0" destOrd="0" parTransId="{BDF0A046-B033-4758-B55B-49DA48F65301}" sibTransId="{5B01D504-CEDA-40FE-8D01-A1E81A76F015}"/>
    <dgm:cxn modelId="{59D4BA9D-8F80-407D-BE24-A22DB55589C2}" type="presParOf" srcId="{83C80DE5-B6D7-4557-9ABC-9CCE09583A00}" destId="{396845E2-87EC-4D9F-988B-A2943568F1C8}" srcOrd="0" destOrd="0" presId="urn:microsoft.com/office/officeart/2005/8/layout/hList1"/>
    <dgm:cxn modelId="{0E56B65E-4C92-488B-8625-5C3DAEC3AC13}" type="presParOf" srcId="{396845E2-87EC-4D9F-988B-A2943568F1C8}" destId="{CC7EF4B4-8550-422A-94DA-1DE1562C7E26}" srcOrd="0" destOrd="0" presId="urn:microsoft.com/office/officeart/2005/8/layout/hList1"/>
    <dgm:cxn modelId="{360829C8-ABE3-463D-8686-3AB170B773E3}" type="presParOf" srcId="{396845E2-87EC-4D9F-988B-A2943568F1C8}" destId="{D7BD6DDE-9A68-4278-8BEE-65DE2B8AEE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4EC5B-B290-4787-98B1-E6E1A69E9968}">
      <dsp:nvSpPr>
        <dsp:cNvPr id="0" name=""/>
        <dsp:cNvSpPr/>
      </dsp:nvSpPr>
      <dsp:spPr>
        <a:xfrm>
          <a:off x="0" y="243946"/>
          <a:ext cx="2806589" cy="72756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США</a:t>
          </a:r>
        </a:p>
      </dsp:txBody>
      <dsp:txXfrm>
        <a:off x="363785" y="243946"/>
        <a:ext cx="2079020" cy="727569"/>
      </dsp:txXfrm>
    </dsp:sp>
    <dsp:sp modelId="{DB4E0A53-9232-41B8-BA32-2495E4519286}">
      <dsp:nvSpPr>
        <dsp:cNvPr id="0" name=""/>
        <dsp:cNvSpPr/>
      </dsp:nvSpPr>
      <dsp:spPr>
        <a:xfrm>
          <a:off x="2520281" y="241761"/>
          <a:ext cx="4303424" cy="692470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Поширеність серед населення 1:1500</a:t>
          </a:r>
        </a:p>
      </dsp:txBody>
      <dsp:txXfrm>
        <a:off x="2866516" y="241761"/>
        <a:ext cx="3610954" cy="692470"/>
      </dsp:txXfrm>
    </dsp:sp>
    <dsp:sp modelId="{4065E2D2-B615-40E0-9033-59ED2C82B42A}">
      <dsp:nvSpPr>
        <dsp:cNvPr id="0" name=""/>
        <dsp:cNvSpPr/>
      </dsp:nvSpPr>
      <dsp:spPr>
        <a:xfrm>
          <a:off x="0" y="1058533"/>
          <a:ext cx="2936198" cy="7374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Євросоюз</a:t>
          </a:r>
        </a:p>
      </dsp:txBody>
      <dsp:txXfrm>
        <a:off x="368732" y="1058533"/>
        <a:ext cx="2198735" cy="737463"/>
      </dsp:txXfrm>
    </dsp:sp>
    <dsp:sp modelId="{3DEB371C-2438-4C85-ADCC-71BD2DF5729E}">
      <dsp:nvSpPr>
        <dsp:cNvPr id="0" name=""/>
        <dsp:cNvSpPr/>
      </dsp:nvSpPr>
      <dsp:spPr>
        <a:xfrm>
          <a:off x="2664296" y="1076081"/>
          <a:ext cx="5109494" cy="692470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Поширеність серед населення 1:2000</a:t>
          </a:r>
        </a:p>
      </dsp:txBody>
      <dsp:txXfrm>
        <a:off x="3010531" y="1076081"/>
        <a:ext cx="4417024" cy="692470"/>
      </dsp:txXfrm>
    </dsp:sp>
    <dsp:sp modelId="{FDF53D78-4B8D-48BB-9A47-B372C3A05360}">
      <dsp:nvSpPr>
        <dsp:cNvPr id="0" name=""/>
        <dsp:cNvSpPr/>
      </dsp:nvSpPr>
      <dsp:spPr>
        <a:xfrm>
          <a:off x="0" y="1872210"/>
          <a:ext cx="2794450" cy="73564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Японія</a:t>
          </a:r>
        </a:p>
      </dsp:txBody>
      <dsp:txXfrm>
        <a:off x="367823" y="1872210"/>
        <a:ext cx="2058805" cy="735645"/>
      </dsp:txXfrm>
    </dsp:sp>
    <dsp:sp modelId="{52A216DD-2D21-4C96-B9D0-4D585C521105}">
      <dsp:nvSpPr>
        <dsp:cNvPr id="0" name=""/>
        <dsp:cNvSpPr/>
      </dsp:nvSpPr>
      <dsp:spPr>
        <a:xfrm>
          <a:off x="2524034" y="1872205"/>
          <a:ext cx="6044917" cy="692470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Поширеність серед населення 1:50000</a:t>
          </a:r>
        </a:p>
      </dsp:txBody>
      <dsp:txXfrm>
        <a:off x="2870269" y="1872205"/>
        <a:ext cx="5352447" cy="692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5C174-29AF-4BFE-A2F6-3BD18CA09A0F}">
      <dsp:nvSpPr>
        <dsp:cNvPr id="0" name=""/>
        <dsp:cNvSpPr/>
      </dsp:nvSpPr>
      <dsp:spPr>
        <a:xfrm>
          <a:off x="535357" y="3217"/>
          <a:ext cx="7821764" cy="752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5% хворих на рідкісні захворювання - діти</a:t>
          </a:r>
        </a:p>
      </dsp:txBody>
      <dsp:txXfrm>
        <a:off x="557390" y="25250"/>
        <a:ext cx="7777698" cy="708209"/>
      </dsp:txXfrm>
    </dsp:sp>
    <dsp:sp modelId="{4A87ED48-C3AB-46DA-A497-CEEB55397E28}">
      <dsp:nvSpPr>
        <dsp:cNvPr id="0" name=""/>
        <dsp:cNvSpPr/>
      </dsp:nvSpPr>
      <dsp:spPr>
        <a:xfrm rot="5400000">
          <a:off x="4305188" y="774299"/>
          <a:ext cx="282103" cy="338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/>
        </a:p>
      </dsp:txBody>
      <dsp:txXfrm rot="-5400000">
        <a:off x="4344684" y="802509"/>
        <a:ext cx="203113" cy="197472"/>
      </dsp:txXfrm>
    </dsp:sp>
    <dsp:sp modelId="{FE160EC9-A181-48ED-BE1C-2207F34F8EC2}">
      <dsp:nvSpPr>
        <dsp:cNvPr id="0" name=""/>
        <dsp:cNvSpPr/>
      </dsp:nvSpPr>
      <dsp:spPr>
        <a:xfrm>
          <a:off x="538923" y="1131629"/>
          <a:ext cx="7814633" cy="752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10% доживають  лише до п’яти років </a:t>
          </a:r>
        </a:p>
      </dsp:txBody>
      <dsp:txXfrm>
        <a:off x="560956" y="1153662"/>
        <a:ext cx="7770567" cy="708209"/>
      </dsp:txXfrm>
    </dsp:sp>
    <dsp:sp modelId="{D59919BB-BF47-49EB-BBE4-FBD204AED308}">
      <dsp:nvSpPr>
        <dsp:cNvPr id="0" name=""/>
        <dsp:cNvSpPr/>
      </dsp:nvSpPr>
      <dsp:spPr>
        <a:xfrm rot="5400000">
          <a:off x="4305188" y="1902711"/>
          <a:ext cx="282103" cy="338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/>
        </a:p>
      </dsp:txBody>
      <dsp:txXfrm rot="-5400000">
        <a:off x="4344684" y="1930921"/>
        <a:ext cx="203113" cy="197472"/>
      </dsp:txXfrm>
    </dsp:sp>
    <dsp:sp modelId="{60163892-D506-4194-ACF0-F5836F757F08}">
      <dsp:nvSpPr>
        <dsp:cNvPr id="0" name=""/>
        <dsp:cNvSpPr/>
      </dsp:nvSpPr>
      <dsp:spPr>
        <a:xfrm>
          <a:off x="578432" y="2260042"/>
          <a:ext cx="7735614" cy="752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12% доживають до 15 років</a:t>
          </a:r>
        </a:p>
      </dsp:txBody>
      <dsp:txXfrm>
        <a:off x="600465" y="2282075"/>
        <a:ext cx="7691548" cy="708209"/>
      </dsp:txXfrm>
    </dsp:sp>
    <dsp:sp modelId="{CEAD2CC4-1C9C-4AE9-8A7A-0D52AEA5B460}">
      <dsp:nvSpPr>
        <dsp:cNvPr id="0" name=""/>
        <dsp:cNvSpPr/>
      </dsp:nvSpPr>
      <dsp:spPr>
        <a:xfrm rot="5400000">
          <a:off x="4305188" y="3031124"/>
          <a:ext cx="282103" cy="338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/>
        </a:p>
      </dsp:txBody>
      <dsp:txXfrm rot="-5400000">
        <a:off x="4344684" y="3059334"/>
        <a:ext cx="203113" cy="197472"/>
      </dsp:txXfrm>
    </dsp:sp>
    <dsp:sp modelId="{E22080A1-DBD1-4335-998E-0E70C558BD32}">
      <dsp:nvSpPr>
        <dsp:cNvPr id="0" name=""/>
        <dsp:cNvSpPr/>
      </dsp:nvSpPr>
      <dsp:spPr>
        <a:xfrm>
          <a:off x="578432" y="3388455"/>
          <a:ext cx="7735614" cy="752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50% рідкісних хвороб призводять до </a:t>
          </a:r>
          <a:r>
            <a:rPr lang="uk-UA" sz="2800" kern="1200" dirty="0" err="1"/>
            <a:t>інвалідизації</a:t>
          </a:r>
          <a:endParaRPr lang="uk-UA" sz="2800" kern="1200" dirty="0"/>
        </a:p>
      </dsp:txBody>
      <dsp:txXfrm>
        <a:off x="600465" y="3410488"/>
        <a:ext cx="7691548" cy="708209"/>
      </dsp:txXfrm>
    </dsp:sp>
    <dsp:sp modelId="{A95CE557-779A-4397-9D44-4EA85258ADA0}">
      <dsp:nvSpPr>
        <dsp:cNvPr id="0" name=""/>
        <dsp:cNvSpPr/>
      </dsp:nvSpPr>
      <dsp:spPr>
        <a:xfrm rot="5400000">
          <a:off x="4305188" y="4159536"/>
          <a:ext cx="282103" cy="338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/>
        </a:p>
      </dsp:txBody>
      <dsp:txXfrm rot="-5400000">
        <a:off x="4344684" y="4187746"/>
        <a:ext cx="203113" cy="197472"/>
      </dsp:txXfrm>
    </dsp:sp>
    <dsp:sp modelId="{EC7C76DD-04B9-4757-BB2E-745E1CBB631E}">
      <dsp:nvSpPr>
        <dsp:cNvPr id="0" name=""/>
        <dsp:cNvSpPr/>
      </dsp:nvSpPr>
      <dsp:spPr>
        <a:xfrm>
          <a:off x="588889" y="4516867"/>
          <a:ext cx="7714700" cy="752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Кожен п’ятий страждає від болю,  кожен третій не може вести самостійне життя</a:t>
          </a:r>
        </a:p>
      </dsp:txBody>
      <dsp:txXfrm>
        <a:off x="610922" y="4538900"/>
        <a:ext cx="7670634" cy="708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EF4B4-8550-422A-94DA-1DE1562C7E26}">
      <dsp:nvSpPr>
        <dsp:cNvPr id="0" name=""/>
        <dsp:cNvSpPr/>
      </dsp:nvSpPr>
      <dsp:spPr>
        <a:xfrm>
          <a:off x="0" y="0"/>
          <a:ext cx="5568280" cy="728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/>
            <a:t>Нормативно-правове регулювання в Україні: </a:t>
          </a:r>
        </a:p>
      </dsp:txBody>
      <dsp:txXfrm>
        <a:off x="0" y="0"/>
        <a:ext cx="5568280" cy="728408"/>
      </dsp:txXfrm>
    </dsp:sp>
    <dsp:sp modelId="{D7BD6DDE-9A68-4278-8BEE-65DE2B8AEEF8}">
      <dsp:nvSpPr>
        <dsp:cNvPr id="0" name=""/>
        <dsp:cNvSpPr/>
      </dsp:nvSpPr>
      <dsp:spPr>
        <a:xfrm>
          <a:off x="0" y="842389"/>
          <a:ext cx="5568280" cy="177365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/>
            <a:t>з 01.01.15 р. набрав чинності Наказ МОЗ України </a:t>
          </a:r>
          <a:r>
            <a:rPr lang="ru-RU" sz="1600" kern="1200" dirty="0"/>
            <a:t>№778 </a:t>
          </a:r>
          <a:r>
            <a:rPr lang="uk-UA" sz="1600" kern="1200" dirty="0"/>
            <a:t>від</a:t>
          </a:r>
          <a:r>
            <a:rPr lang="ru-RU" sz="1600" kern="1200" dirty="0"/>
            <a:t> 27.10.14 </a:t>
          </a:r>
          <a:r>
            <a:rPr lang="uk-UA" sz="1600" kern="1200" dirty="0"/>
            <a:t>року </a:t>
          </a:r>
          <a:r>
            <a:rPr lang="ru-RU" sz="1600" b="1" kern="1200" dirty="0"/>
            <a:t>«</a:t>
          </a:r>
          <a:r>
            <a:rPr lang="uk-UA" sz="1600" b="1" kern="1200" dirty="0"/>
            <a:t>П</a:t>
          </a:r>
          <a:r>
            <a:rPr lang="ru-RU" sz="1600" b="1" kern="1200" dirty="0" err="1"/>
            <a:t>ро</a:t>
          </a:r>
          <a:r>
            <a:rPr lang="ru-RU" sz="1600" b="1" kern="1200" dirty="0"/>
            <a:t> </a:t>
          </a:r>
          <a:r>
            <a:rPr lang="ru-RU" sz="1600" b="1" kern="1200" dirty="0" err="1"/>
            <a:t>затвердження</a:t>
          </a:r>
          <a:r>
            <a:rPr lang="ru-RU" sz="1600" b="1" kern="1200" dirty="0"/>
            <a:t> </a:t>
          </a:r>
          <a:r>
            <a:rPr lang="ru-RU" sz="1600" b="1" kern="1200" dirty="0" err="1"/>
            <a:t>переліку</a:t>
          </a:r>
          <a:r>
            <a:rPr lang="ru-RU" sz="1600" b="1" kern="1200" dirty="0"/>
            <a:t> </a:t>
          </a:r>
          <a:r>
            <a:rPr lang="ru-RU" sz="1600" b="1" kern="1200" dirty="0" err="1"/>
            <a:t>рідкісних</a:t>
          </a:r>
          <a:r>
            <a:rPr lang="ru-RU" sz="1600" b="1" kern="1200" dirty="0"/>
            <a:t> (</a:t>
          </a:r>
          <a:r>
            <a:rPr lang="ru-RU" sz="1600" b="1" kern="1200" dirty="0" err="1"/>
            <a:t>орфанних</a:t>
          </a:r>
          <a:r>
            <a:rPr lang="ru-RU" sz="1600" b="1" kern="1200" dirty="0"/>
            <a:t>) </a:t>
          </a:r>
          <a:r>
            <a:rPr lang="ru-RU" sz="1600" b="1" kern="1200" dirty="0" err="1"/>
            <a:t>захворювань</a:t>
          </a:r>
          <a:r>
            <a:rPr lang="ru-RU" sz="1600" b="1" kern="1200" dirty="0"/>
            <a:t>»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/>
              </a:solidFill>
            </a:rPr>
            <a:t>Закон України від 15.04.14 р. №1213-</a:t>
          </a:r>
          <a:r>
            <a:rPr lang="en-US" sz="1600" kern="1200" dirty="0">
              <a:solidFill>
                <a:schemeClr val="tx1"/>
              </a:solidFill>
            </a:rPr>
            <a:t>VII </a:t>
          </a:r>
          <a:r>
            <a:rPr lang="uk-UA" sz="1600" b="1" kern="1200" dirty="0">
              <a:solidFill>
                <a:schemeClr val="tx1"/>
              </a:solidFill>
            </a:rPr>
            <a:t>«Про внесення змін до основ законодавства України про охорону здоров’я щодо забезпечення профілактики та лікування рідкісних (</a:t>
          </a:r>
          <a:r>
            <a:rPr lang="uk-UA" sz="1600" b="1" kern="1200" dirty="0" err="1">
              <a:solidFill>
                <a:schemeClr val="tx1"/>
              </a:solidFill>
            </a:rPr>
            <a:t>орфанних</a:t>
          </a:r>
          <a:r>
            <a:rPr lang="uk-UA" sz="1600" b="1" kern="1200" dirty="0">
              <a:solidFill>
                <a:schemeClr val="tx1"/>
              </a:solidFill>
            </a:rPr>
            <a:t>) захворювань</a:t>
          </a:r>
          <a:r>
            <a:rPr lang="uk-UA" sz="1400" b="1" kern="1200" dirty="0">
              <a:solidFill>
                <a:schemeClr val="tx1"/>
              </a:solidFill>
            </a:rPr>
            <a:t>»</a:t>
          </a:r>
          <a:endParaRPr lang="uk-UA" sz="1400" kern="1200" dirty="0"/>
        </a:p>
      </dsp:txBody>
      <dsp:txXfrm>
        <a:off x="0" y="842389"/>
        <a:ext cx="5568280" cy="1773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7B56B-5C2B-49FB-AF29-B387FD3732A8}" type="datetimeFigureOut">
              <a:rPr lang="uk-UA" smtClean="0"/>
              <a:pPr/>
              <a:t>14.06.2021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99731-AFC2-4B77-93CB-AF8A9BB3022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53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5"/>
          <p:cNvSpPr>
            <a:spLocks noGrp="1"/>
          </p:cNvSpPr>
          <p:nvPr>
            <p:ph type="ctrTitle"/>
          </p:nvPr>
        </p:nvSpPr>
        <p:spPr>
          <a:xfrm>
            <a:off x="1285875" y="428625"/>
            <a:ext cx="7858125" cy="1571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200" b="1" dirty="0"/>
              <a:t>Вінницький національний медичний університет  ім. М.І. Пирогова</a:t>
            </a:r>
            <a:br>
              <a:rPr lang="uk-UA" sz="3200" b="1" dirty="0"/>
            </a:br>
            <a:r>
              <a:rPr lang="uk-UA" sz="3200" b="1" dirty="0"/>
              <a:t>Кафедра педіатрії № 2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075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7888316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300" b="1" i="1" dirty="0">
                <a:solidFill>
                  <a:schemeClr val="tx1"/>
                </a:solidFill>
              </a:rPr>
              <a:t>професор В.М. Дудник</a:t>
            </a:r>
            <a:endParaRPr lang="ru-RU" sz="2800" b="1" i="1" dirty="0">
              <a:solidFill>
                <a:schemeClr val="tx1"/>
              </a:solidFill>
            </a:endParaRPr>
          </a:p>
          <a:p>
            <a:pPr eaLnBrk="1" hangingPunct="1"/>
            <a:endParaRPr lang="ru-RU" dirty="0">
              <a:solidFill>
                <a:srgbClr val="898989"/>
              </a:solidFill>
            </a:endParaRPr>
          </a:p>
        </p:txBody>
      </p:sp>
      <p:pic>
        <p:nvPicPr>
          <p:cNvPr id="3076" name="Picture 5" descr="Gerb_RJ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0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306896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ПРОБЛЕМИ ОРФАННИХ ЗАХВОРЮВАНЬ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В УКРАЇНІ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C00000"/>
                </a:solidFill>
              </a:rPr>
              <a:t>Положення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про </a:t>
            </a:r>
            <a:r>
              <a:rPr lang="ru-RU" sz="2000" b="1" dirty="0" err="1">
                <a:solidFill>
                  <a:srgbClr val="C00000"/>
                </a:solidFill>
              </a:rPr>
              <a:t>Експертно-консультативний</a:t>
            </a:r>
            <a:r>
              <a:rPr lang="ru-RU" sz="2000" b="1" dirty="0">
                <a:solidFill>
                  <a:srgbClr val="C00000"/>
                </a:solidFill>
              </a:rPr>
              <a:t> Центр </a:t>
            </a:r>
            <a:r>
              <a:rPr lang="ru-RU" sz="2000" b="1" dirty="0" err="1">
                <a:solidFill>
                  <a:srgbClr val="C00000"/>
                </a:solidFill>
              </a:rPr>
              <a:t>орфанних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захворювань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err="1">
                <a:solidFill>
                  <a:srgbClr val="C00000"/>
                </a:solidFill>
              </a:rPr>
              <a:t>Вінницького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національного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медичного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університету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ім.М.І.Пирогова</a:t>
            </a:r>
            <a:r>
              <a:rPr lang="ru-RU" sz="2000" b="1" dirty="0">
                <a:solidFill>
                  <a:srgbClr val="C00000"/>
                </a:solidFill>
              </a:rPr>
              <a:t> (</a:t>
            </a:r>
            <a:r>
              <a:rPr lang="ru-RU" sz="2000" b="1" dirty="0" err="1">
                <a:solidFill>
                  <a:srgbClr val="C00000"/>
                </a:solidFill>
              </a:rPr>
              <a:t>клінічна</a:t>
            </a:r>
            <a:r>
              <a:rPr lang="ru-RU" sz="2000" b="1" dirty="0">
                <a:solidFill>
                  <a:srgbClr val="C00000"/>
                </a:solidFill>
              </a:rPr>
              <a:t> база </a:t>
            </a:r>
            <a:r>
              <a:rPr lang="ru-RU" sz="2000" b="1" dirty="0" err="1">
                <a:solidFill>
                  <a:srgbClr val="C00000"/>
                </a:solidFill>
              </a:rPr>
              <a:t>Вінницька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обласна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дитяча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клінічна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лікарня</a:t>
            </a:r>
            <a:r>
              <a:rPr lang="ru-RU" sz="2000" b="1" dirty="0">
                <a:solidFill>
                  <a:srgbClr val="C00000"/>
                </a:solidFill>
              </a:rPr>
              <a:t>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II. </a:t>
            </a:r>
            <a:r>
              <a:rPr lang="ru-RU" dirty="0" err="1"/>
              <a:t>Завдання</a:t>
            </a:r>
            <a:r>
              <a:rPr lang="ru-RU" dirty="0"/>
              <a:t> та </a:t>
            </a:r>
            <a:r>
              <a:rPr lang="ru-RU" dirty="0" err="1"/>
              <a:t>функції</a:t>
            </a:r>
            <a:r>
              <a:rPr lang="ru-RU" dirty="0"/>
              <a:t> Центру Центр </a:t>
            </a:r>
            <a:r>
              <a:rPr lang="ru-RU" dirty="0" err="1"/>
              <a:t>здійснює</a:t>
            </a:r>
            <a:r>
              <a:rPr lang="ru-RU" dirty="0"/>
              <a:t>:</a:t>
            </a:r>
          </a:p>
          <a:p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спеціалізованої</a:t>
            </a:r>
            <a:r>
              <a:rPr lang="ru-RU" dirty="0"/>
              <a:t> </a:t>
            </a:r>
            <a:r>
              <a:rPr lang="ru-RU" dirty="0" err="1"/>
              <a:t>діагностичної</a:t>
            </a:r>
            <a:r>
              <a:rPr lang="ru-RU" dirty="0"/>
              <a:t>, </a:t>
            </a:r>
            <a:r>
              <a:rPr lang="ru-RU" dirty="0" err="1"/>
              <a:t>лікувальної</a:t>
            </a:r>
            <a:r>
              <a:rPr lang="ru-RU" dirty="0"/>
              <a:t>, </a:t>
            </a:r>
            <a:r>
              <a:rPr lang="ru-RU" dirty="0" err="1"/>
              <a:t>реабілітаційної</a:t>
            </a:r>
            <a:r>
              <a:rPr lang="ru-RU" dirty="0"/>
              <a:t> та </a:t>
            </a:r>
            <a:r>
              <a:rPr lang="ru-RU" dirty="0" err="1"/>
              <a:t>консультативно-методичної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/</a:t>
            </a:r>
            <a:r>
              <a:rPr lang="ru-RU" dirty="0" err="1"/>
              <a:t>громадянам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страждають</a:t>
            </a:r>
            <a:r>
              <a:rPr lang="ru-RU" dirty="0"/>
              <a:t> на </a:t>
            </a:r>
            <a:r>
              <a:rPr lang="ru-RU" dirty="0" err="1"/>
              <a:t>рідкісні</a:t>
            </a:r>
            <a:r>
              <a:rPr lang="ru-RU" dirty="0"/>
              <a:t> (</a:t>
            </a:r>
            <a:r>
              <a:rPr lang="ru-RU" dirty="0" err="1"/>
              <a:t>орфанні</a:t>
            </a:r>
            <a:r>
              <a:rPr lang="ru-RU" dirty="0"/>
              <a:t>) </a:t>
            </a:r>
            <a:r>
              <a:rPr lang="ru-RU" dirty="0" err="1"/>
              <a:t>захворювання</a:t>
            </a:r>
            <a:endParaRPr lang="ru-RU" dirty="0"/>
          </a:p>
          <a:p>
            <a:pPr lvl="0"/>
            <a:r>
              <a:rPr lang="ru-RU" dirty="0" err="1"/>
              <a:t>Організаційно-методичне</a:t>
            </a:r>
            <a:r>
              <a:rPr lang="ru-RU" dirty="0"/>
              <a:t> </a:t>
            </a:r>
            <a:r>
              <a:rPr lang="ru-RU" dirty="0" err="1"/>
              <a:t>керівництво</a:t>
            </a:r>
            <a:r>
              <a:rPr lang="ru-RU" dirty="0"/>
              <a:t> та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закладами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громадянам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страждають</a:t>
            </a:r>
            <a:r>
              <a:rPr lang="ru-RU" dirty="0"/>
              <a:t> на </a:t>
            </a:r>
            <a:r>
              <a:rPr lang="ru-RU" dirty="0" err="1"/>
              <a:t>рідкісні</a:t>
            </a:r>
            <a:r>
              <a:rPr lang="ru-RU" dirty="0"/>
              <a:t> (</a:t>
            </a:r>
            <a:r>
              <a:rPr lang="ru-RU" dirty="0" err="1"/>
              <a:t>орфанні</a:t>
            </a:r>
            <a:r>
              <a:rPr lang="ru-RU" dirty="0"/>
              <a:t>) </a:t>
            </a:r>
            <a:r>
              <a:rPr lang="ru-RU" dirty="0" err="1"/>
              <a:t>захворювання</a:t>
            </a:r>
            <a:endParaRPr lang="ru-RU" dirty="0"/>
          </a:p>
          <a:p>
            <a:pPr lvl="0"/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та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/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страждають</a:t>
            </a:r>
            <a:r>
              <a:rPr lang="ru-RU" dirty="0"/>
              <a:t> на </a:t>
            </a:r>
            <a:r>
              <a:rPr lang="ru-RU" dirty="0" err="1"/>
              <a:t>рідкісні</a:t>
            </a:r>
            <a:r>
              <a:rPr lang="ru-RU" dirty="0"/>
              <a:t> (</a:t>
            </a:r>
            <a:r>
              <a:rPr lang="ru-RU" dirty="0" err="1"/>
              <a:t>орфанні</a:t>
            </a:r>
            <a:r>
              <a:rPr lang="ru-RU" dirty="0"/>
              <a:t>) </a:t>
            </a:r>
            <a:r>
              <a:rPr lang="ru-RU" dirty="0" err="1"/>
              <a:t>захворювання</a:t>
            </a:r>
            <a:endParaRPr lang="ru-RU" dirty="0"/>
          </a:p>
          <a:p>
            <a:pPr lvl="0"/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мультидисциплінарної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endParaRPr lang="ru-RU" dirty="0"/>
          </a:p>
          <a:p>
            <a:pPr lvl="0"/>
            <a:r>
              <a:rPr lang="ru-RU" dirty="0" err="1"/>
              <a:t>Координацію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,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діагнозу</a:t>
            </a:r>
            <a:r>
              <a:rPr lang="ru-RU" dirty="0"/>
              <a:t>, </a:t>
            </a:r>
            <a:r>
              <a:rPr lang="ru-RU" dirty="0" err="1"/>
              <a:t>лікування</a:t>
            </a:r>
            <a:r>
              <a:rPr lang="ru-RU" dirty="0"/>
              <a:t>, диспансерного </a:t>
            </a:r>
            <a:r>
              <a:rPr lang="ru-RU" dirty="0" err="1"/>
              <a:t>нагляду</a:t>
            </a:r>
            <a:r>
              <a:rPr lang="ru-RU" dirty="0"/>
              <a:t> та </a:t>
            </a:r>
            <a:r>
              <a:rPr lang="ru-RU" dirty="0" err="1"/>
              <a:t>реабілітації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страждають</a:t>
            </a:r>
            <a:r>
              <a:rPr lang="ru-RU" dirty="0"/>
              <a:t> на </a:t>
            </a:r>
            <a:r>
              <a:rPr lang="ru-RU" dirty="0" err="1"/>
              <a:t>рідкісні</a:t>
            </a:r>
            <a:r>
              <a:rPr lang="ru-RU" dirty="0"/>
              <a:t> (</a:t>
            </a:r>
            <a:r>
              <a:rPr lang="ru-RU" dirty="0" err="1"/>
              <a:t>орфанні</a:t>
            </a:r>
            <a:r>
              <a:rPr lang="ru-RU" dirty="0"/>
              <a:t>) </a:t>
            </a:r>
            <a:r>
              <a:rPr lang="ru-RU" dirty="0" err="1"/>
              <a:t>захворювання</a:t>
            </a:r>
            <a:r>
              <a:rPr lang="ru-RU" dirty="0"/>
              <a:t> в </a:t>
            </a:r>
            <a:r>
              <a:rPr lang="ru-RU" dirty="0" err="1"/>
              <a:t>районних</a:t>
            </a:r>
            <a:r>
              <a:rPr lang="ru-RU" dirty="0"/>
              <a:t> закладах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971600" y="188640"/>
            <a:ext cx="6984776" cy="9807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Структурні підрозділи Експертно-консультативного центру 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орфанних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захворювань ВНМУ ім. М.І. Пирогова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 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на базі ВОДКЛ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4788024" y="2204864"/>
            <a:ext cx="3960440" cy="37444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Лабораторії ВНМУ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Tx/>
              <a:buFont typeface="Symbol" pitchFamily="18" charset="2"/>
              <a:buChar char="·"/>
              <a:tabLst/>
            </a:pP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Науково-дослідна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лабораторія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функціональної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морфології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та генетики </a:t>
            </a: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розвитку</a:t>
            </a:r>
            <a:endParaRPr kumimoji="0" lang="uk-UA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Tx/>
              <a:buFont typeface="Symbol" pitchFamily="18" charset="2"/>
              <a:buChar char="·"/>
              <a:tabLst/>
            </a:pP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Навчально-наукова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клініко-діагностична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лабораторія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ПЛР</a:t>
            </a:r>
            <a:endParaRPr kumimoji="0" lang="uk-UA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Tx/>
              <a:buFont typeface="Symbol" pitchFamily="18" charset="2"/>
              <a:buChar char="·"/>
              <a:tabLst/>
            </a:pP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Клініко-діагностична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гастроентерологічна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лабораторія</a:t>
            </a:r>
            <a:endParaRPr kumimoji="0" lang="uk-UA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Tx/>
              <a:buFont typeface="Symbol" pitchFamily="18" charset="2"/>
              <a:buChar char="·"/>
              <a:tabLst/>
            </a:pP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Бактеріологічна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лабораторія</a:t>
            </a:r>
            <a:endParaRPr kumimoji="0" lang="uk-UA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1" indent="15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25"/>
              </a:spcAft>
              <a:buClr>
                <a:srgbClr val="000000"/>
              </a:buClr>
              <a:buSzTx/>
              <a:buFont typeface="Symbol" pitchFamily="18" charset="2"/>
              <a:buChar char="·"/>
            </a:pP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Науково-дослідна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клініко-діагностична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лабораторія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27584" y="2204864"/>
            <a:ext cx="3168352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Кафедра педіатрії №2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827584" y="3212976"/>
            <a:ext cx="3168352" cy="795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Кафедра дитячої хірургії</a:t>
            </a:r>
            <a:endParaRPr kumimoji="0" 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827584" y="4221088"/>
            <a:ext cx="3168352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Кафедри отолярингології</a:t>
            </a:r>
            <a:endParaRPr kumimoji="0" 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827584" y="5229200"/>
            <a:ext cx="3168352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Кафедри очних хвороб</a:t>
            </a:r>
            <a:endParaRPr kumimoji="0" 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Стрелка углом вверх 21"/>
          <p:cNvSpPr/>
          <p:nvPr/>
        </p:nvSpPr>
        <p:spPr>
          <a:xfrm rot="10800000">
            <a:off x="1907704" y="1412776"/>
            <a:ext cx="1944216" cy="576064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елка углом вверх 22"/>
          <p:cNvSpPr/>
          <p:nvPr/>
        </p:nvSpPr>
        <p:spPr>
          <a:xfrm rot="10800000" flipH="1">
            <a:off x="4860032" y="1412776"/>
            <a:ext cx="1944216" cy="576064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Тройная стрелка влево/вправо/вверх 23"/>
          <p:cNvSpPr/>
          <p:nvPr/>
        </p:nvSpPr>
        <p:spPr>
          <a:xfrm flipV="1">
            <a:off x="3635896" y="1268760"/>
            <a:ext cx="1512168" cy="1008112"/>
          </a:xfrm>
          <a:prstGeom prst="leftRight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115616" y="188640"/>
            <a:ext cx="6984776" cy="10527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2000" b="1" dirty="0">
                <a:solidFill>
                  <a:schemeClr val="bg1"/>
                </a:solidFill>
                <a:cs typeface="Arial" pitchFamily="34" charset="0"/>
              </a:rPr>
              <a:t>Структурні підрозділи Експертно-консультативного центру </a:t>
            </a:r>
            <a:r>
              <a:rPr lang="uk-UA" sz="2000" b="1" dirty="0" err="1">
                <a:solidFill>
                  <a:schemeClr val="bg1"/>
                </a:solidFill>
                <a:cs typeface="Arial" pitchFamily="34" charset="0"/>
              </a:rPr>
              <a:t>орфанних</a:t>
            </a:r>
            <a:r>
              <a:rPr lang="uk-UA" sz="2000" b="1" dirty="0">
                <a:solidFill>
                  <a:schemeClr val="bg1"/>
                </a:solidFill>
                <a:cs typeface="Arial" pitchFamily="34" charset="0"/>
              </a:rPr>
              <a:t> захворювань ВНМУ ім. М.І. Пирогова</a:t>
            </a:r>
            <a:r>
              <a:rPr lang="uk-UA" sz="2000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uk-UA" sz="2000" b="1" dirty="0">
                <a:solidFill>
                  <a:schemeClr val="bg1"/>
                </a:solidFill>
                <a:cs typeface="Arial" pitchFamily="34" charset="0"/>
              </a:rPr>
              <a:t>на базі ВОДКЛ</a:t>
            </a:r>
            <a:endParaRPr lang="ru-RU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95536" y="4221088"/>
            <a:ext cx="2651125" cy="936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Відділення  педіатрії №1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(кардіологічні,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нефрологічні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ліжка)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347864" y="1772817"/>
            <a:ext cx="2651125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Пульмонологічне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відділення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347864" y="2636911"/>
            <a:ext cx="2651125" cy="6480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Онко-гематологічне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відділення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95536" y="5301208"/>
            <a:ext cx="2651125" cy="1008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Відділення педіатрії №2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(гастроентерологічні, імунологічні ліжка)</a:t>
            </a:r>
            <a:endParaRPr kumimoji="0" 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228184" y="3140968"/>
            <a:ext cx="2651125" cy="8227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Фізіотерапевтичне відділення</a:t>
            </a:r>
            <a:endParaRPr kumimoji="0" 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95536" y="3356992"/>
            <a:ext cx="2651125" cy="707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Інформаційний центр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Ведення реєстру хворих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228184" y="5013176"/>
            <a:ext cx="2651125" cy="11521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Лабораторія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загальноклінічна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біохімічна, бактеріологічна)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95536" y="2420888"/>
            <a:ext cx="2651125" cy="6880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Приймальне відділення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228184" y="4077072"/>
            <a:ext cx="2628900" cy="86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КФД  (ЕКГ,  спірометрія, УЗД, доплер-Ехо-графія)</a:t>
            </a:r>
            <a:endParaRPr kumimoji="0" 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228184" y="2348880"/>
            <a:ext cx="2651125" cy="6163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Маніпуляційна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347864" y="3356993"/>
            <a:ext cx="2651125" cy="936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Інфекційно-боксоване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відділення для дітей раннього віку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347864" y="4221087"/>
            <a:ext cx="2651125" cy="8640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Відділення анестезіології та інтенсивної терапії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3347864" y="5157192"/>
            <a:ext cx="2651125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Неврологічне  відділення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3347864" y="5921358"/>
            <a:ext cx="2651125" cy="9366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Відділення хірургії 1,2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Травматологічне відділення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7380312" y="1340768"/>
            <a:ext cx="720080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елка углом вверх 29"/>
          <p:cNvSpPr/>
          <p:nvPr/>
        </p:nvSpPr>
        <p:spPr>
          <a:xfrm flipH="1" flipV="1">
            <a:off x="1547664" y="1340768"/>
            <a:ext cx="720080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Тройная стрелка влево/вправо/вверх 27"/>
          <p:cNvSpPr/>
          <p:nvPr/>
        </p:nvSpPr>
        <p:spPr>
          <a:xfrm flipV="1">
            <a:off x="1835696" y="1268760"/>
            <a:ext cx="5904656" cy="5760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86750" cy="9286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/>
              <a:t>Структура центру </a:t>
            </a:r>
            <a:r>
              <a:rPr lang="ru-RU" sz="2800" b="1" dirty="0" err="1"/>
              <a:t>муковісцидозу</a:t>
            </a:r>
            <a:r>
              <a:rPr lang="ru-RU" sz="2800" b="1" dirty="0"/>
              <a:t> на </a:t>
            </a:r>
            <a:r>
              <a:rPr lang="ru-RU" sz="2800" b="1" dirty="0" err="1"/>
              <a:t>базі</a:t>
            </a:r>
            <a:r>
              <a:rPr lang="ru-RU" sz="2800" b="1" dirty="0"/>
              <a:t> </a:t>
            </a:r>
            <a:r>
              <a:rPr lang="ru-RU" sz="2800" b="1" dirty="0" err="1"/>
              <a:t>пульмонологічного</a:t>
            </a:r>
            <a:r>
              <a:rPr lang="ru-RU" sz="2800" b="1" dirty="0"/>
              <a:t> </a:t>
            </a:r>
            <a:r>
              <a:rPr lang="ru-RU" sz="2800" b="1" dirty="0" err="1"/>
              <a:t>відділення</a:t>
            </a:r>
            <a:r>
              <a:rPr lang="ru-RU" sz="2800" b="1" dirty="0"/>
              <a:t> ВОДКЛ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285875"/>
            <a:ext cx="2286000" cy="15001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Зав. центром МВ,</a:t>
            </a:r>
          </a:p>
          <a:p>
            <a:pPr algn="ctr">
              <a:defRPr/>
            </a:pPr>
            <a:r>
              <a:rPr lang="ru-RU" dirty="0" err="1"/>
              <a:t>Зав.кафедри</a:t>
            </a:r>
            <a:r>
              <a:rPr lang="ru-RU" dirty="0"/>
              <a:t> </a:t>
            </a:r>
            <a:r>
              <a:rPr lang="ru-RU" dirty="0" err="1"/>
              <a:t>педіатрії</a:t>
            </a:r>
            <a:r>
              <a:rPr lang="ru-RU" dirty="0"/>
              <a:t>  </a:t>
            </a:r>
            <a:r>
              <a:rPr lang="en-US" sz="1200" dirty="0"/>
              <a:t>N</a:t>
            </a:r>
            <a:r>
              <a:rPr lang="en-US" dirty="0"/>
              <a:t> 2</a:t>
            </a:r>
            <a:r>
              <a:rPr lang="ru-RU" dirty="0"/>
              <a:t>  </a:t>
            </a:r>
          </a:p>
          <a:p>
            <a:pPr algn="ctr">
              <a:defRPr/>
            </a:pPr>
            <a:r>
              <a:rPr lang="uk-UA" b="1" dirty="0"/>
              <a:t>проф. Дудник В.М</a:t>
            </a:r>
            <a:r>
              <a:rPr lang="uk-UA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4857750"/>
            <a:ext cx="2357437" cy="1571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/>
              <a:t>Начмед</a:t>
            </a:r>
            <a:r>
              <a:rPr lang="uk-UA" dirty="0"/>
              <a:t> ВОДКЛ</a:t>
            </a:r>
            <a:endParaRPr lang="en-US" dirty="0"/>
          </a:p>
          <a:p>
            <a:pPr algn="ctr">
              <a:defRPr/>
            </a:pPr>
            <a:r>
              <a:rPr lang="uk-UA" b="1" dirty="0"/>
              <a:t>доцент Моравська О.А.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75" y="3071813"/>
            <a:ext cx="2214563" cy="1500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Координатор</a:t>
            </a:r>
          </a:p>
          <a:p>
            <a:pPr algn="ctr">
              <a:defRPr/>
            </a:pPr>
            <a:r>
              <a:rPr lang="uk-UA" b="1" dirty="0"/>
              <a:t>доц. </a:t>
            </a:r>
            <a:r>
              <a:rPr lang="uk-UA" b="1" dirty="0" err="1"/>
              <a:t>Сінчук</a:t>
            </a:r>
            <a:r>
              <a:rPr lang="uk-UA" b="1" dirty="0"/>
              <a:t> Н.І.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1357298"/>
            <a:ext cx="642942" cy="47863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2800" b="1" dirty="0"/>
              <a:t>Хворий на </a:t>
            </a:r>
            <a:r>
              <a:rPr lang="uk-UA" sz="2800" b="1" dirty="0" err="1"/>
              <a:t>муковісцидоз</a:t>
            </a:r>
            <a:endParaRPr lang="ru-RU" sz="2800" b="1" dirty="0"/>
          </a:p>
        </p:txBody>
      </p:sp>
      <p:cxnSp>
        <p:nvCxnSpPr>
          <p:cNvPr id="23" name="Прямая со стрелкой 22"/>
          <p:cNvCxnSpPr>
            <a:stCxn id="6" idx="3"/>
          </p:cNvCxnSpPr>
          <p:nvPr/>
        </p:nvCxnSpPr>
        <p:spPr>
          <a:xfrm flipV="1">
            <a:off x="2571750" y="4714875"/>
            <a:ext cx="785813" cy="9286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4643438" y="3500438"/>
            <a:ext cx="642937" cy="2143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>
            <a:off x="4643438" y="4071938"/>
            <a:ext cx="642937" cy="21431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43663" y="981075"/>
            <a:ext cx="2500312" cy="928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/>
              <a:t>ПОЛІКЛІНІКА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uk-UA" dirty="0" err="1"/>
              <a:t>лікар-пульмонолог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29375" y="1989138"/>
            <a:ext cx="2571750" cy="41036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/>
              <a:t>ПУЛЬМОНОЛОГІЧНЕ ВІДДІЛЕННЯ</a:t>
            </a:r>
          </a:p>
          <a:p>
            <a:pPr algn="ctr">
              <a:defRPr/>
            </a:pPr>
            <a:r>
              <a:rPr lang="ru-RU" sz="1600" dirty="0" err="1"/>
              <a:t>Зав.відділення</a:t>
            </a:r>
            <a:endParaRPr lang="ru-RU" sz="16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/>
              <a:t>Пульмонолог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 err="1"/>
              <a:t>Фізіотерапевт</a:t>
            </a:r>
            <a:endParaRPr lang="ru-RU" sz="16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/>
              <a:t>Медсестра по </a:t>
            </a:r>
            <a:r>
              <a:rPr lang="ru-RU" sz="1600" dirty="0" err="1"/>
              <a:t>масажу</a:t>
            </a:r>
            <a:endParaRPr lang="ru-RU" sz="16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 err="1"/>
              <a:t>Гастроентеролог</a:t>
            </a:r>
            <a:endParaRPr lang="ru-RU" sz="16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/>
              <a:t>Психолог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 err="1">
                <a:solidFill>
                  <a:schemeClr val="tx1"/>
                </a:solidFill>
              </a:rPr>
              <a:t>Дієтолог</a:t>
            </a:r>
            <a:endParaRPr lang="ru-RU" sz="1600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 err="1">
                <a:solidFill>
                  <a:schemeClr val="tx1"/>
                </a:solidFill>
              </a:rPr>
              <a:t>Статист-секретар</a:t>
            </a: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dirty="0"/>
              <a:t>За </a:t>
            </a:r>
            <a:r>
              <a:rPr lang="ru-RU" sz="1600" dirty="0" err="1"/>
              <a:t>необхідністю</a:t>
            </a:r>
            <a:endParaRPr lang="ru-RU" sz="16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 err="1"/>
              <a:t>Кардіолог</a:t>
            </a:r>
            <a:endParaRPr lang="ru-RU" sz="16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 err="1"/>
              <a:t>Хірург</a:t>
            </a:r>
            <a:endParaRPr lang="en-US" sz="16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 err="1"/>
              <a:t>Обласний</a:t>
            </a:r>
            <a:r>
              <a:rPr lang="ru-RU" sz="1600" dirty="0"/>
              <a:t> пульмонолог (</a:t>
            </a:r>
            <a:r>
              <a:rPr lang="ru-RU" sz="1600" dirty="0" err="1"/>
              <a:t>розрахунок</a:t>
            </a:r>
            <a:r>
              <a:rPr lang="ru-RU" sz="1600" dirty="0"/>
              <a:t> та </a:t>
            </a:r>
            <a:r>
              <a:rPr lang="ru-RU" sz="1600" dirty="0" err="1"/>
              <a:t>отримання</a:t>
            </a:r>
            <a:r>
              <a:rPr lang="ru-RU" sz="1600" dirty="0"/>
              <a:t> </a:t>
            </a:r>
            <a:r>
              <a:rPr lang="ru-RU" sz="1600" dirty="0" err="1"/>
              <a:t>препаратів</a:t>
            </a:r>
            <a:r>
              <a:rPr lang="ru-RU" sz="1600" dirty="0"/>
              <a:t>) 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6000750" y="1785938"/>
            <a:ext cx="428625" cy="2143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6000750" y="3714750"/>
            <a:ext cx="428625" cy="2143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3663" y="6281738"/>
            <a:ext cx="2376487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Спірограф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Окрема</a:t>
            </a:r>
            <a:r>
              <a:rPr lang="ru-RU" dirty="0">
                <a:solidFill>
                  <a:schemeClr val="tx1"/>
                </a:solidFill>
              </a:rPr>
              <a:t> палата</a:t>
            </a:r>
          </a:p>
        </p:txBody>
      </p:sp>
      <p:cxnSp>
        <p:nvCxnSpPr>
          <p:cNvPr id="18" name="Прямая со стрелкой 17"/>
          <p:cNvCxnSpPr>
            <a:stCxn id="16" idx="0"/>
          </p:cNvCxnSpPr>
          <p:nvPr/>
        </p:nvCxnSpPr>
        <p:spPr>
          <a:xfrm flipV="1">
            <a:off x="7632700" y="5876925"/>
            <a:ext cx="34925" cy="4048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6" idx="0"/>
          </p:cNvCxnSpPr>
          <p:nvPr/>
        </p:nvCxnSpPr>
        <p:spPr>
          <a:xfrm>
            <a:off x="1357313" y="2786063"/>
            <a:ext cx="35719" cy="20716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3"/>
            <a:endCxn id="7" idx="0"/>
          </p:cNvCxnSpPr>
          <p:nvPr/>
        </p:nvCxnSpPr>
        <p:spPr>
          <a:xfrm>
            <a:off x="2500313" y="2035969"/>
            <a:ext cx="1035844" cy="10358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«ШКОЛА МУКОВІСЦИДОЗУ»</a:t>
            </a:r>
            <a:br>
              <a:rPr lang="uk-UA" sz="3600" dirty="0">
                <a:solidFill>
                  <a:srgbClr val="C00000"/>
                </a:solidFill>
              </a:rPr>
            </a:br>
            <a:r>
              <a:rPr lang="uk-UA" sz="3600" dirty="0">
                <a:solidFill>
                  <a:srgbClr val="C00000"/>
                </a:solidFill>
              </a:rPr>
              <a:t>6 квітня 2018 року</a:t>
            </a:r>
          </a:p>
        </p:txBody>
      </p:sp>
      <p:pic>
        <p:nvPicPr>
          <p:cNvPr id="1026" name="Picture 2" descr="H:\конференция 6.04.18\фото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4010095"/>
            <a:ext cx="5065415" cy="2847905"/>
          </a:xfrm>
          <a:prstGeom prst="rect">
            <a:avLst/>
          </a:prstGeom>
          <a:noFill/>
        </p:spPr>
      </p:pic>
      <p:pic>
        <p:nvPicPr>
          <p:cNvPr id="1027" name="Picture 3" descr="H:\конференция 6.04.18\фото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5065415" cy="2847905"/>
          </a:xfrm>
          <a:prstGeom prst="rect">
            <a:avLst/>
          </a:prstGeom>
          <a:noFill/>
        </p:spPr>
      </p:pic>
      <p:pic>
        <p:nvPicPr>
          <p:cNvPr id="1028" name="Picture 4" descr="H:\конференция 6.04.18\фото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10095"/>
            <a:ext cx="5065415" cy="2847905"/>
          </a:xfrm>
          <a:prstGeom prst="rect">
            <a:avLst/>
          </a:prstGeom>
          <a:noFill/>
        </p:spPr>
      </p:pic>
      <p:pic>
        <p:nvPicPr>
          <p:cNvPr id="1029" name="Picture 5" descr="H:\конференция 6.04.18\фото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412776"/>
            <a:ext cx="4860032" cy="2732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Лера\Desktop\54729631_354706312054073_80727860409742131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933056"/>
            <a:ext cx="2192542" cy="2924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«</a:t>
            </a:r>
            <a:r>
              <a:rPr lang="uk-UA" sz="3200" b="1" dirty="0" err="1">
                <a:solidFill>
                  <a:srgbClr val="C00000"/>
                </a:solidFill>
              </a:rPr>
              <a:t>Орфанні</a:t>
            </a:r>
            <a:r>
              <a:rPr lang="uk-UA" sz="3200" b="1" dirty="0">
                <a:solidFill>
                  <a:srgbClr val="C00000"/>
                </a:solidFill>
              </a:rPr>
              <a:t>  захворювання в практиці педіатра: фокус на муковісцидоз»</a:t>
            </a:r>
            <a:br>
              <a:rPr lang="uk-UA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02</a:t>
            </a:r>
            <a:r>
              <a:rPr lang="uk-UA" sz="3200" b="1" dirty="0">
                <a:solidFill>
                  <a:srgbClr val="C00000"/>
                </a:solidFill>
              </a:rPr>
              <a:t>.0</a:t>
            </a:r>
            <a:r>
              <a:rPr lang="en-US" sz="3200" b="1" dirty="0">
                <a:solidFill>
                  <a:srgbClr val="C00000"/>
                </a:solidFill>
              </a:rPr>
              <a:t>4</a:t>
            </a:r>
            <a:r>
              <a:rPr lang="uk-UA" sz="3200" b="1" dirty="0">
                <a:solidFill>
                  <a:srgbClr val="C00000"/>
                </a:solidFill>
              </a:rPr>
              <a:t>.201</a:t>
            </a:r>
            <a:r>
              <a:rPr lang="en-US" sz="3200" b="1" dirty="0">
                <a:solidFill>
                  <a:srgbClr val="C00000"/>
                </a:solidFill>
              </a:rPr>
              <a:t>9 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2055" name="Picture 7" descr="C:\Users\Лера\Desktop\56742661_354706175387420_767603908984124211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2592518" cy="3458529"/>
          </a:xfrm>
          <a:prstGeom prst="rect">
            <a:avLst/>
          </a:prstGeom>
          <a:noFill/>
        </p:spPr>
      </p:pic>
      <p:pic>
        <p:nvPicPr>
          <p:cNvPr id="2054" name="Picture 6" descr="C:\Users\Лера\Desktop\56440136_354706278720743_34891066195207782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528" y="3727896"/>
            <a:ext cx="4173472" cy="3130104"/>
          </a:xfrm>
          <a:prstGeom prst="rect">
            <a:avLst/>
          </a:prstGeom>
          <a:noFill/>
        </p:spPr>
      </p:pic>
      <p:pic>
        <p:nvPicPr>
          <p:cNvPr id="2052" name="Picture 4" descr="C:\Users\Лера\Desktop\56424404_354706078720763_781450143523563110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84784"/>
            <a:ext cx="2592288" cy="3458221"/>
          </a:xfrm>
          <a:prstGeom prst="rect">
            <a:avLst/>
          </a:prstGeom>
          <a:noFill/>
        </p:spPr>
      </p:pic>
      <p:pic>
        <p:nvPicPr>
          <p:cNvPr id="2056" name="Picture 8" descr="C:\Users\Лера\Desktop\56182390_354705915387446_2768128932195598336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0085" y="1484784"/>
            <a:ext cx="3803915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«</a:t>
            </a:r>
            <a:r>
              <a:rPr lang="uk-UA" sz="2800" b="1" dirty="0" err="1">
                <a:solidFill>
                  <a:srgbClr val="C00000"/>
                </a:solidFill>
              </a:rPr>
              <a:t>Орфанні</a:t>
            </a:r>
            <a:r>
              <a:rPr lang="uk-UA" sz="2800" b="1" dirty="0">
                <a:solidFill>
                  <a:srgbClr val="C00000"/>
                </a:solidFill>
              </a:rPr>
              <a:t>  захворювання в практиці педіатра: фокус на муковісцидоз»</a:t>
            </a:r>
            <a:br>
              <a:rPr lang="uk-UA" sz="2800" b="1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2</a:t>
            </a:r>
            <a:r>
              <a:rPr lang="ru-RU" sz="2800" dirty="0">
                <a:solidFill>
                  <a:srgbClr val="C00000"/>
                </a:solidFill>
              </a:rPr>
              <a:t>5</a:t>
            </a:r>
            <a:r>
              <a:rPr lang="uk-UA" sz="2800" dirty="0">
                <a:solidFill>
                  <a:srgbClr val="C00000"/>
                </a:solidFill>
              </a:rPr>
              <a:t>.0</a:t>
            </a:r>
            <a:r>
              <a:rPr lang="ru-RU" sz="2800" dirty="0">
                <a:solidFill>
                  <a:srgbClr val="C00000"/>
                </a:solidFill>
              </a:rPr>
              <a:t>2</a:t>
            </a:r>
            <a:r>
              <a:rPr lang="uk-UA" sz="2800" dirty="0">
                <a:solidFill>
                  <a:srgbClr val="C00000"/>
                </a:solidFill>
              </a:rPr>
              <a:t>.20</a:t>
            </a:r>
            <a:r>
              <a:rPr lang="ru-RU" sz="2800" dirty="0">
                <a:solidFill>
                  <a:srgbClr val="C00000"/>
                </a:solidFill>
              </a:rPr>
              <a:t>20 року</a:t>
            </a:r>
            <a:br>
              <a:rPr lang="uk-UA" sz="2800" dirty="0">
                <a:solidFill>
                  <a:srgbClr val="C00000"/>
                </a:solidFill>
              </a:rPr>
            </a:br>
            <a:endParaRPr lang="uk-UA" sz="28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Лера\Desktop\87491165_578309126360456_698722807045318246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89040"/>
            <a:ext cx="4225280" cy="3168960"/>
          </a:xfrm>
          <a:prstGeom prst="rect">
            <a:avLst/>
          </a:prstGeom>
          <a:noFill/>
        </p:spPr>
      </p:pic>
      <p:pic>
        <p:nvPicPr>
          <p:cNvPr id="1029" name="Picture 5" descr="C:\Users\Лера\Desktop\87370306_578309529693749_330238362499678208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27730"/>
            <a:ext cx="3240360" cy="2430270"/>
          </a:xfrm>
          <a:prstGeom prst="rect">
            <a:avLst/>
          </a:prstGeom>
          <a:noFill/>
        </p:spPr>
      </p:pic>
      <p:pic>
        <p:nvPicPr>
          <p:cNvPr id="1026" name="Picture 2" descr="C:\Users\Лера\Desktop\87419958_578309323027103_282650905255555891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3923928" cy="2942946"/>
          </a:xfrm>
          <a:prstGeom prst="rect">
            <a:avLst/>
          </a:prstGeom>
          <a:noFill/>
        </p:spPr>
      </p:pic>
      <p:pic>
        <p:nvPicPr>
          <p:cNvPr id="1027" name="Picture 3" descr="C:\Users\Лера\Desktop\87328072_578309646360404_119112584000018841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484784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CFDA8C-85E5-4661-9F33-39CB03101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орфанних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захворювань ВНМУ ім.. М.І. Пирогова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педіатрії №2 на базі КНП «ВОДКЛ ВОР»</a:t>
            </a: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Вінниця</a:t>
            </a: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вул. Хмельницьке шосе, 108</a:t>
            </a: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0432 56 08 19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 на консультацію: пн-пт  9:00-15:00 </a:t>
            </a: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телефоном 0432-56-08-19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073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889248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/>
              <a:t>З 2014 р. у Верховній Раді України в урядовому кварталі м. </a:t>
            </a:r>
            <a:r>
              <a:rPr lang="uk-UA" sz="2800" b="1" dirty="0" err="1"/>
              <a:t>Київа</a:t>
            </a:r>
            <a:r>
              <a:rPr lang="uk-UA" sz="2800" b="1" dirty="0"/>
              <a:t> Ви могли побачити ці банери</a:t>
            </a:r>
            <a:endParaRPr lang="ru-RU" sz="2800" b="1" dirty="0"/>
          </a:p>
        </p:txBody>
      </p:sp>
      <p:pic>
        <p:nvPicPr>
          <p:cNvPr id="6" name="Picture 2" descr="G:\работа\293A6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491880" cy="261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работа\293A6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429000"/>
            <a:ext cx="39233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Prime\Desktop\IMG_20170314_135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704" y="3284984"/>
            <a:ext cx="2664296" cy="3573016"/>
          </a:xfrm>
          <a:prstGeom prst="rect">
            <a:avLst/>
          </a:prstGeom>
          <a:noFill/>
        </p:spPr>
      </p:pic>
      <p:pic>
        <p:nvPicPr>
          <p:cNvPr id="1028" name="Picture 4" descr="C:\Users\Prime\Desktop\25395869_1943596319233755_537342909580964769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80728"/>
            <a:ext cx="237626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uk-UA" sz="4000" b="1" kern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рфанне</a:t>
            </a:r>
            <a:r>
              <a:rPr lang="ru-RU" sz="4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4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рідкісне захворювання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5"/>
            <a:ext cx="7921625" cy="2808312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/>
                </a:solidFill>
              </a:rPr>
              <a:t>– це захворювання, яке загрожує життю людини або яке хронічно прогресує, призводить до скорочення тривалості життя громадянина або до його інвалідності, поширеність якого серед населення не частіше ніж 1:2000.</a:t>
            </a:r>
          </a:p>
          <a:p>
            <a:pPr algn="l"/>
            <a:r>
              <a:rPr lang="uk-UA" sz="1100" dirty="0">
                <a:solidFill>
                  <a:schemeClr val="tx1"/>
                </a:solidFill>
              </a:rPr>
              <a:t>Закон України від 15.04.14 р. №1213-</a:t>
            </a:r>
            <a:r>
              <a:rPr lang="en-US" sz="1100" dirty="0">
                <a:solidFill>
                  <a:schemeClr val="tx1"/>
                </a:solidFill>
              </a:rPr>
              <a:t>VII </a:t>
            </a:r>
            <a:r>
              <a:rPr lang="uk-UA" sz="1100" b="1" dirty="0">
                <a:solidFill>
                  <a:schemeClr val="tx1"/>
                </a:solidFill>
              </a:rPr>
              <a:t>«Про внесення змін до основ законодавства України про охорону здоров’я щодо забезпечення профілактики та лікування рідкісних (</a:t>
            </a:r>
            <a:r>
              <a:rPr lang="uk-UA" sz="1100" b="1" dirty="0" err="1">
                <a:solidFill>
                  <a:schemeClr val="tx1"/>
                </a:solidFill>
              </a:rPr>
              <a:t>орфанних</a:t>
            </a:r>
            <a:r>
              <a:rPr lang="uk-UA" sz="1100" b="1" dirty="0">
                <a:solidFill>
                  <a:schemeClr val="tx1"/>
                </a:solidFill>
              </a:rPr>
              <a:t>) захворювань»</a:t>
            </a:r>
            <a:endParaRPr lang="ru-RU" sz="1100" dirty="0">
              <a:solidFill>
                <a:schemeClr val="tx1"/>
              </a:solidFill>
            </a:endParaRPr>
          </a:p>
          <a:p>
            <a:pPr eaLnBrk="1" hangingPunct="1"/>
            <a:endParaRPr lang="ru-RU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4077072"/>
          <a:ext cx="8568952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Світова статистика </a:t>
            </a:r>
            <a:r>
              <a:rPr lang="uk-UA" sz="3600" b="1" dirty="0" err="1">
                <a:solidFill>
                  <a:srgbClr val="C00000"/>
                </a:solidFill>
              </a:rPr>
              <a:t>орфанних</a:t>
            </a:r>
            <a:r>
              <a:rPr lang="uk-UA" sz="3600" b="1" dirty="0">
                <a:solidFill>
                  <a:srgbClr val="C00000"/>
                </a:solidFill>
              </a:rPr>
              <a:t> захворювань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397000"/>
          <a:ext cx="889248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У Вінницькій області, за даними статистичного відділу ВОДКЛ, на обліку перебуває: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 20 дітей, хворих на </a:t>
            </a:r>
            <a:r>
              <a:rPr lang="uk-UA" dirty="0" err="1"/>
              <a:t>муковісцидоз</a:t>
            </a:r>
            <a:r>
              <a:rPr lang="uk-UA" dirty="0"/>
              <a:t>,</a:t>
            </a:r>
          </a:p>
          <a:p>
            <a:r>
              <a:rPr lang="uk-UA" dirty="0"/>
              <a:t> 92 дитини із ЮРА, </a:t>
            </a:r>
          </a:p>
          <a:p>
            <a:r>
              <a:rPr lang="uk-UA" dirty="0"/>
              <a:t>2 дитини з хворобою </a:t>
            </a:r>
            <a:r>
              <a:rPr lang="uk-UA" dirty="0" err="1"/>
              <a:t>Гоше</a:t>
            </a:r>
            <a:r>
              <a:rPr lang="uk-UA" dirty="0"/>
              <a:t>, </a:t>
            </a:r>
          </a:p>
          <a:p>
            <a:r>
              <a:rPr lang="uk-UA" dirty="0"/>
              <a:t>хвороба </a:t>
            </a:r>
            <a:r>
              <a:rPr lang="uk-UA" dirty="0" err="1"/>
              <a:t>Німана-Піка</a:t>
            </a:r>
            <a:r>
              <a:rPr lang="uk-UA" dirty="0"/>
              <a:t> – 1 дитина, </a:t>
            </a:r>
          </a:p>
          <a:p>
            <a:r>
              <a:rPr lang="uk-UA" dirty="0" err="1"/>
              <a:t>мукополісахаридоз</a:t>
            </a:r>
            <a:r>
              <a:rPr lang="uk-UA" dirty="0"/>
              <a:t> ІІ типу – 1 дитина, </a:t>
            </a:r>
          </a:p>
          <a:p>
            <a:r>
              <a:rPr lang="uk-UA" dirty="0"/>
              <a:t>хвороба </a:t>
            </a:r>
            <a:r>
              <a:rPr lang="uk-UA" dirty="0" err="1"/>
              <a:t>Помпе</a:t>
            </a:r>
            <a:r>
              <a:rPr lang="uk-UA" dirty="0"/>
              <a:t> – 2 </a:t>
            </a:r>
            <a:r>
              <a:rPr lang="uk-UA" dirty="0" err="1"/>
              <a:t>діагностовані</a:t>
            </a:r>
            <a:r>
              <a:rPr lang="uk-UA" dirty="0"/>
              <a:t> випадки з летальним закінченням,</a:t>
            </a:r>
          </a:p>
          <a:p>
            <a:r>
              <a:rPr lang="uk-UA" dirty="0"/>
              <a:t> 42 хворих дітей з гемофілією А та 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99992" y="4221088"/>
            <a:ext cx="2088232" cy="1944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 (1991 р.) Сінгапур</a:t>
            </a:r>
          </a:p>
          <a:p>
            <a:pPr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(1993 р.) Японія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(1997 р.) Австралія</a:t>
            </a:r>
          </a:p>
          <a:p>
            <a:pPr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(2012 р.) Росія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Нормативно-правове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забезпечення</a:t>
            </a:r>
            <a:r>
              <a:rPr lang="ru-RU" sz="3600" b="1" dirty="0">
                <a:solidFill>
                  <a:srgbClr val="C00000"/>
                </a:solidFill>
              </a:rPr>
              <a:t> в </a:t>
            </a:r>
            <a:r>
              <a:rPr lang="ru-RU" sz="3600" b="1" dirty="0" err="1">
                <a:solidFill>
                  <a:srgbClr val="C00000"/>
                </a:solidFill>
              </a:rPr>
              <a:t>країнах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світу</a:t>
            </a:r>
            <a:r>
              <a:rPr lang="ru-RU" sz="3600" b="1" dirty="0">
                <a:solidFill>
                  <a:srgbClr val="C00000"/>
                </a:solidFill>
              </a:rPr>
              <a:t> та в </a:t>
            </a:r>
            <a:r>
              <a:rPr lang="ru-RU" sz="3600" b="1" dirty="0" err="1">
                <a:solidFill>
                  <a:srgbClr val="C00000"/>
                </a:solidFill>
              </a:rPr>
              <a:t>Україні</a:t>
            </a:r>
            <a:endParaRPr lang="uk-UA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75856" y="1340768"/>
          <a:ext cx="556828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1268760"/>
            <a:ext cx="2952328" cy="2376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1983 рік (США)</a:t>
            </a:r>
          </a:p>
          <a:p>
            <a:pPr algn="ctr"/>
            <a:r>
              <a:rPr lang="uk-UA" sz="2400" dirty="0">
                <a:solidFill>
                  <a:schemeClr val="tx1"/>
                </a:solidFill>
              </a:rPr>
              <a:t>Прийнято перший Закон про </a:t>
            </a:r>
            <a:r>
              <a:rPr lang="uk-UA" sz="2400" dirty="0" err="1">
                <a:solidFill>
                  <a:schemeClr val="tx1"/>
                </a:solidFill>
              </a:rPr>
              <a:t>орфанні</a:t>
            </a:r>
            <a:r>
              <a:rPr lang="uk-UA" sz="2400" dirty="0">
                <a:solidFill>
                  <a:schemeClr val="tx1"/>
                </a:solidFill>
              </a:rPr>
              <a:t> препарати (</a:t>
            </a:r>
            <a:r>
              <a:rPr lang="en-US" sz="2400" dirty="0">
                <a:solidFill>
                  <a:schemeClr val="tx1"/>
                </a:solidFill>
              </a:rPr>
              <a:t>Orphan Drug Act)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4005064"/>
            <a:ext cx="3096344" cy="2376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/>
                </a:solidFill>
              </a:rPr>
              <a:t>Закони, що регламентую розробку, виробництво  та використання  </a:t>
            </a:r>
            <a:r>
              <a:rPr lang="uk-UA" sz="2200" b="1" dirty="0" err="1">
                <a:solidFill>
                  <a:schemeClr val="tx1"/>
                </a:solidFill>
              </a:rPr>
              <a:t>орфанних</a:t>
            </a:r>
            <a:r>
              <a:rPr lang="uk-UA" sz="2200" b="1" dirty="0">
                <a:solidFill>
                  <a:schemeClr val="tx1"/>
                </a:solidFill>
              </a:rPr>
              <a:t> препаратів</a:t>
            </a:r>
          </a:p>
        </p:txBody>
      </p:sp>
      <p:sp>
        <p:nvSpPr>
          <p:cNvPr id="6" name="Стрелка углом вверх 5"/>
          <p:cNvSpPr/>
          <p:nvPr/>
        </p:nvSpPr>
        <p:spPr>
          <a:xfrm rot="5400000">
            <a:off x="251520" y="3717032"/>
            <a:ext cx="1440160" cy="1440160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dirty="0">
                <a:solidFill>
                  <a:srgbClr val="C00000"/>
                </a:solidFill>
              </a:rPr>
              <a:t>В Україні з 01.01.15 р. набрав чинності Наказ МОЗ України </a:t>
            </a:r>
            <a:r>
              <a:rPr lang="ru-RU" sz="2700" dirty="0">
                <a:solidFill>
                  <a:srgbClr val="C00000"/>
                </a:solidFill>
              </a:rPr>
              <a:t>№778 </a:t>
            </a:r>
            <a:r>
              <a:rPr lang="uk-UA" sz="2700" dirty="0">
                <a:solidFill>
                  <a:srgbClr val="C00000"/>
                </a:solidFill>
              </a:rPr>
              <a:t>від</a:t>
            </a:r>
            <a:r>
              <a:rPr lang="ru-RU" sz="2700" dirty="0">
                <a:solidFill>
                  <a:srgbClr val="C00000"/>
                </a:solidFill>
              </a:rPr>
              <a:t> 27.10.14 </a:t>
            </a:r>
            <a:r>
              <a:rPr lang="uk-UA" sz="2700" dirty="0">
                <a:solidFill>
                  <a:srgbClr val="C00000"/>
                </a:solidFill>
              </a:rPr>
              <a:t>року </a:t>
            </a:r>
            <a:r>
              <a:rPr lang="ru-RU" sz="2700" b="1" dirty="0">
                <a:solidFill>
                  <a:srgbClr val="C00000"/>
                </a:solidFill>
              </a:rPr>
              <a:t>«</a:t>
            </a:r>
            <a:r>
              <a:rPr lang="uk-UA" sz="2700" b="1" dirty="0">
                <a:solidFill>
                  <a:srgbClr val="C00000"/>
                </a:solidFill>
              </a:rPr>
              <a:t>П</a:t>
            </a:r>
            <a:r>
              <a:rPr lang="ru-RU" sz="2700" b="1" dirty="0" err="1">
                <a:solidFill>
                  <a:srgbClr val="C00000"/>
                </a:solidFill>
              </a:rPr>
              <a:t>ро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err="1">
                <a:solidFill>
                  <a:srgbClr val="C00000"/>
                </a:solidFill>
              </a:rPr>
              <a:t>затвердження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err="1">
                <a:solidFill>
                  <a:srgbClr val="C00000"/>
                </a:solidFill>
              </a:rPr>
              <a:t>переліку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err="1">
                <a:solidFill>
                  <a:srgbClr val="C00000"/>
                </a:solidFill>
              </a:rPr>
              <a:t>рідкісних</a:t>
            </a:r>
            <a:r>
              <a:rPr lang="ru-RU" sz="2700" b="1" dirty="0">
                <a:solidFill>
                  <a:srgbClr val="C00000"/>
                </a:solidFill>
              </a:rPr>
              <a:t> (</a:t>
            </a:r>
            <a:r>
              <a:rPr lang="ru-RU" sz="2700" b="1" dirty="0" err="1">
                <a:solidFill>
                  <a:srgbClr val="C00000"/>
                </a:solidFill>
              </a:rPr>
              <a:t>орфанних</a:t>
            </a:r>
            <a:r>
              <a:rPr lang="ru-RU" sz="2700" b="1" dirty="0">
                <a:solidFill>
                  <a:srgbClr val="C00000"/>
                </a:solidFill>
              </a:rPr>
              <a:t>) </a:t>
            </a:r>
            <a:r>
              <a:rPr lang="ru-RU" sz="2700" b="1" dirty="0" err="1">
                <a:solidFill>
                  <a:srgbClr val="C00000"/>
                </a:solidFill>
              </a:rPr>
              <a:t>захворювань</a:t>
            </a:r>
            <a:r>
              <a:rPr lang="ru-RU" sz="2700" b="1" dirty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/>
              <a:t>Цей перелік включає різні групи захворювань, а саме:</a:t>
            </a:r>
            <a:endParaRPr lang="ru-RU" dirty="0"/>
          </a:p>
          <a:p>
            <a:endParaRPr lang="ru-RU" dirty="0"/>
          </a:p>
          <a:p>
            <a:pPr lvl="0"/>
            <a:r>
              <a:rPr lang="ru-RU" dirty="0" err="1"/>
              <a:t>Рідкісні</a:t>
            </a:r>
            <a:r>
              <a:rPr lang="ru-RU" dirty="0"/>
              <a:t> </a:t>
            </a:r>
            <a:r>
              <a:rPr lang="ru-RU" dirty="0" err="1"/>
              <a:t>ендокринні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розлади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та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Рідкісні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кровотворних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та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залученням</a:t>
            </a:r>
            <a:r>
              <a:rPr lang="ru-RU" dirty="0"/>
              <a:t> </a:t>
            </a:r>
            <a:r>
              <a:rPr lang="ru-RU" dirty="0" err="1"/>
              <a:t>іммунного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Рідкісні</a:t>
            </a:r>
            <a:r>
              <a:rPr lang="ru-RU" dirty="0"/>
              <a:t> хворо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Рідкісні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кровообігу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та </a:t>
            </a:r>
            <a:r>
              <a:rPr lang="ru-RU" dirty="0" err="1"/>
              <a:t>підшкірної</a:t>
            </a:r>
            <a:r>
              <a:rPr lang="ru-RU" dirty="0"/>
              <a:t> </a:t>
            </a:r>
            <a:r>
              <a:rPr lang="ru-RU" dirty="0" err="1"/>
              <a:t>клітковини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Рідкісні</a:t>
            </a:r>
            <a:r>
              <a:rPr lang="ru-RU" dirty="0"/>
              <a:t> </a:t>
            </a:r>
            <a:r>
              <a:rPr lang="ru-RU" dirty="0" err="1"/>
              <a:t>природжені</a:t>
            </a:r>
            <a:r>
              <a:rPr lang="ru-RU" dirty="0"/>
              <a:t> вади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деформації</a:t>
            </a:r>
            <a:r>
              <a:rPr lang="ru-RU" dirty="0"/>
              <a:t> та </a:t>
            </a:r>
            <a:r>
              <a:rPr lang="ru-RU" dirty="0" err="1"/>
              <a:t>хромосомні</a:t>
            </a:r>
            <a:r>
              <a:rPr lang="ru-RU" dirty="0"/>
              <a:t> </a:t>
            </a:r>
            <a:r>
              <a:rPr lang="ru-RU" dirty="0" err="1"/>
              <a:t>аномалії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Рідкісні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кістково-м’язовоїсистеми</a:t>
            </a:r>
            <a:r>
              <a:rPr lang="ru-RU" dirty="0"/>
              <a:t> та </a:t>
            </a:r>
            <a:r>
              <a:rPr lang="ru-RU" dirty="0" err="1"/>
              <a:t>сполучної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Рідкісні</a:t>
            </a:r>
            <a:r>
              <a:rPr lang="ru-RU" dirty="0"/>
              <a:t> </a:t>
            </a:r>
            <a:r>
              <a:rPr lang="ru-RU" dirty="0" err="1"/>
              <a:t>новоутворення</a:t>
            </a:r>
            <a:r>
              <a:rPr lang="uk-UA" dirty="0" err="1"/>
              <a:t>ва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Нормативні документи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uk-UA" dirty="0"/>
              <a:t>Про порядок спостереження, надання медичної допомоги, закупівлі лікарських засобів та продуктів для спеціального дієтичного споживання:</a:t>
            </a:r>
            <a:endParaRPr lang="ru-RU" dirty="0"/>
          </a:p>
          <a:p>
            <a:r>
              <a:rPr lang="uk-UA" dirty="0"/>
              <a:t>Наказ МОЗ України від 30.12.15 р. №919 </a:t>
            </a:r>
          </a:p>
          <a:p>
            <a:pPr indent="12700">
              <a:buNone/>
            </a:pPr>
            <a:r>
              <a:rPr lang="uk-UA" sz="1800" dirty="0"/>
              <a:t>«Про внесення змін до Переліку рідкісних (</a:t>
            </a:r>
            <a:r>
              <a:rPr lang="uk-UA" sz="1800" dirty="0" err="1"/>
              <a:t>орфанних</a:t>
            </a:r>
            <a:r>
              <a:rPr lang="uk-UA" sz="1800" dirty="0"/>
              <a:t>) захворювань, що призводять до скорочення тривалості життя хворих або </a:t>
            </a:r>
            <a:r>
              <a:rPr lang="uk-UA" sz="1800" dirty="0" err="1"/>
              <a:t>інвалідизації</a:t>
            </a:r>
            <a:r>
              <a:rPr lang="uk-UA" sz="1800" dirty="0"/>
              <a:t> та для яких існують визнані методи лікування»</a:t>
            </a:r>
            <a:endParaRPr lang="ru-RU" sz="3600" dirty="0"/>
          </a:p>
          <a:p>
            <a:r>
              <a:rPr lang="uk-UA" dirty="0"/>
              <a:t>Постанова Кабінету Міністрів України від 31.03.15 р. №160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C00000"/>
                </a:solidFill>
              </a:rPr>
              <a:t>Положення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про </a:t>
            </a:r>
            <a:r>
              <a:rPr lang="ru-RU" sz="2000" b="1" dirty="0" err="1">
                <a:solidFill>
                  <a:srgbClr val="C00000"/>
                </a:solidFill>
              </a:rPr>
              <a:t>Експертно-консультативний</a:t>
            </a:r>
            <a:r>
              <a:rPr lang="ru-RU" sz="2000" b="1" dirty="0">
                <a:solidFill>
                  <a:srgbClr val="C00000"/>
                </a:solidFill>
              </a:rPr>
              <a:t> Центр </a:t>
            </a:r>
            <a:r>
              <a:rPr lang="ru-RU" sz="2000" b="1" dirty="0" err="1">
                <a:solidFill>
                  <a:srgbClr val="C00000"/>
                </a:solidFill>
              </a:rPr>
              <a:t>орфанних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захворювань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err="1">
                <a:solidFill>
                  <a:srgbClr val="C00000"/>
                </a:solidFill>
              </a:rPr>
              <a:t>Вінницького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національного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медичного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університету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ім.М.І.Пирогова</a:t>
            </a:r>
            <a:r>
              <a:rPr lang="ru-RU" sz="2000" b="1" dirty="0">
                <a:solidFill>
                  <a:srgbClr val="C00000"/>
                </a:solidFill>
              </a:rPr>
              <a:t> (</a:t>
            </a:r>
            <a:r>
              <a:rPr lang="ru-RU" sz="2000" b="1" dirty="0" err="1">
                <a:solidFill>
                  <a:srgbClr val="C00000"/>
                </a:solidFill>
              </a:rPr>
              <a:t>клінічна</a:t>
            </a:r>
            <a:r>
              <a:rPr lang="ru-RU" sz="2000" b="1" dirty="0">
                <a:solidFill>
                  <a:srgbClr val="C00000"/>
                </a:solidFill>
              </a:rPr>
              <a:t> база </a:t>
            </a:r>
            <a:r>
              <a:rPr lang="ru-RU" sz="2000" b="1" dirty="0" err="1">
                <a:solidFill>
                  <a:srgbClr val="C00000"/>
                </a:solidFill>
              </a:rPr>
              <a:t>Вінницька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обласна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дитяча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клінічна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лікарня</a:t>
            </a:r>
            <a:r>
              <a:rPr lang="ru-RU" sz="2000" b="1" dirty="0">
                <a:solidFill>
                  <a:srgbClr val="C00000"/>
                </a:solidFill>
              </a:rPr>
              <a:t>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І.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endParaRPr lang="ru-RU" dirty="0"/>
          </a:p>
          <a:p>
            <a:pPr lvl="0"/>
            <a:r>
              <a:rPr lang="ru-RU" dirty="0"/>
              <a:t>Центр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структурним</a:t>
            </a:r>
            <a:r>
              <a:rPr lang="ru-RU" dirty="0"/>
              <a:t> </a:t>
            </a:r>
            <a:r>
              <a:rPr lang="ru-RU" dirty="0" err="1"/>
              <a:t>підрозділом</a:t>
            </a:r>
            <a:r>
              <a:rPr lang="ru-RU" dirty="0"/>
              <a:t> ВНМУ </a:t>
            </a:r>
            <a:r>
              <a:rPr lang="ru-RU" dirty="0" err="1"/>
              <a:t>ім.М.І.Пирогова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До складу центру </a:t>
            </a:r>
            <a:r>
              <a:rPr lang="ru-RU" dirty="0" err="1"/>
              <a:t>входять</a:t>
            </a:r>
            <a:r>
              <a:rPr lang="ru-RU" dirty="0"/>
              <a:t>: </a:t>
            </a:r>
            <a:r>
              <a:rPr lang="ru-RU" dirty="0" err="1"/>
              <a:t>консультативний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, методично- </a:t>
            </a:r>
            <a:r>
              <a:rPr lang="ru-RU" dirty="0" err="1"/>
              <a:t>моніторинговий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, </a:t>
            </a:r>
            <a:r>
              <a:rPr lang="ru-RU" dirty="0" err="1"/>
              <a:t>реабілітаційне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, </a:t>
            </a:r>
            <a:r>
              <a:rPr lang="ru-RU" dirty="0" err="1"/>
              <a:t>спеціалізований</a:t>
            </a:r>
            <a:r>
              <a:rPr lang="ru-RU" dirty="0"/>
              <a:t> </a:t>
            </a:r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муковісцидозом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Керівництво</a:t>
            </a:r>
            <a:r>
              <a:rPr lang="ru-RU" dirty="0"/>
              <a:t> Центру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завідувач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педіатрії</a:t>
            </a:r>
            <a:r>
              <a:rPr lang="ru-RU" dirty="0"/>
              <a:t> №2 </a:t>
            </a:r>
            <a:r>
              <a:rPr lang="ru-RU" dirty="0" err="1"/>
              <a:t>професор</a:t>
            </a:r>
            <a:r>
              <a:rPr lang="ru-RU" dirty="0"/>
              <a:t> Дудник В.М., яка </a:t>
            </a:r>
            <a:r>
              <a:rPr lang="ru-RU" dirty="0" err="1"/>
              <a:t>підпорядкована</a:t>
            </a:r>
            <a:r>
              <a:rPr lang="ru-RU" dirty="0"/>
              <a:t> проректору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лікувальної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ВНМУ </a:t>
            </a:r>
            <a:r>
              <a:rPr lang="ru-RU" dirty="0" err="1"/>
              <a:t>ім.М.І</a:t>
            </a:r>
            <a:r>
              <a:rPr lang="ru-RU" dirty="0"/>
              <a:t> Пирогова </a:t>
            </a:r>
            <a:r>
              <a:rPr lang="ru-RU" dirty="0" err="1"/>
              <a:t>професору</a:t>
            </a:r>
            <a:r>
              <a:rPr lang="ru-RU" dirty="0"/>
              <a:t> </a:t>
            </a:r>
            <a:r>
              <a:rPr lang="ru-RU" dirty="0" err="1"/>
              <a:t>Погорілому</a:t>
            </a:r>
            <a:r>
              <a:rPr lang="ru-RU" dirty="0"/>
              <a:t> В.В.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1073</Words>
  <Application>Microsoft Office PowerPoint</Application>
  <PresentationFormat>Екран (4:3)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Тема Office</vt:lpstr>
      <vt:lpstr>Вінницький національний медичний університет  ім. М.І. Пирогова Кафедра педіатрії № 2 </vt:lpstr>
      <vt:lpstr>Презентація PowerPoint</vt:lpstr>
      <vt:lpstr>Орфанне, рідкісне захворювання</vt:lpstr>
      <vt:lpstr>Світова статистика орфанних захворювань</vt:lpstr>
      <vt:lpstr>У Вінницькій області, за даними статистичного відділу ВОДКЛ, на обліку перебуває:</vt:lpstr>
      <vt:lpstr>Нормативно-правове забезпечення в країнах світу та в Україні</vt:lpstr>
      <vt:lpstr>В Україні з 01.01.15 р. набрав чинності Наказ МОЗ України №778 від 27.10.14 року «Про затвердження переліку рідкісних (орфанних) захворювань»</vt:lpstr>
      <vt:lpstr>Нормативні документи </vt:lpstr>
      <vt:lpstr>Положення про Експертно-консультативний Центр орфанних захворювань Вінницького національного медичного університету ім.М.І.Пирогова (клінічна база Вінницька обласна дитяча клінічна лікарня)</vt:lpstr>
      <vt:lpstr>Положення про Експертно-консультативний Центр орфанних захворювань Вінницького національного медичного університету ім.М.І.Пирогова (клінічна база Вінницька обласна дитяча клінічна лікарня)</vt:lpstr>
      <vt:lpstr>Презентація PowerPoint</vt:lpstr>
      <vt:lpstr>Презентація PowerPoint</vt:lpstr>
      <vt:lpstr>Структура центру муковісцидозу на базі пульмонологічного відділення ВОДКЛ</vt:lpstr>
      <vt:lpstr>«ШКОЛА МУКОВІСЦИДОЗУ» 6 квітня 2018 року</vt:lpstr>
      <vt:lpstr>«Орфанні  захворювання в практиці педіатра: фокус на муковісцидоз»  02.04.2019 </vt:lpstr>
      <vt:lpstr>«Орфанні  захворювання в практиці педіатра: фокус на муковісцидоз»  25.02.2020 року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ОБГРУНТУВАННЯ  СТВОРЕННЯ ОРФАННОГО ЦЕНТРУ ВНМУ ІМ.М.І ПИРОГОВА </dc:title>
  <dc:creator>Prime</dc:creator>
  <cp:lastModifiedBy>User</cp:lastModifiedBy>
  <cp:revision>49</cp:revision>
  <dcterms:created xsi:type="dcterms:W3CDTF">2018-04-17T09:19:37Z</dcterms:created>
  <dcterms:modified xsi:type="dcterms:W3CDTF">2021-06-14T11:44:08Z</dcterms:modified>
</cp:coreProperties>
</file>