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69"/>
  </p:notesMasterIdLst>
  <p:sldIdLst>
    <p:sldId id="256" r:id="rId2"/>
    <p:sldId id="257" r:id="rId3"/>
    <p:sldId id="258" r:id="rId4"/>
    <p:sldId id="288" r:id="rId5"/>
    <p:sldId id="289" r:id="rId6"/>
    <p:sldId id="29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5" r:id="rId15"/>
    <p:sldId id="276" r:id="rId16"/>
    <p:sldId id="278" r:id="rId17"/>
    <p:sldId id="277" r:id="rId18"/>
    <p:sldId id="260" r:id="rId19"/>
    <p:sldId id="295" r:id="rId20"/>
    <p:sldId id="296" r:id="rId21"/>
    <p:sldId id="270" r:id="rId22"/>
    <p:sldId id="279" r:id="rId23"/>
    <p:sldId id="271" r:id="rId24"/>
    <p:sldId id="274" r:id="rId25"/>
    <p:sldId id="283" r:id="rId26"/>
    <p:sldId id="286" r:id="rId27"/>
    <p:sldId id="287" r:id="rId28"/>
    <p:sldId id="273" r:id="rId29"/>
    <p:sldId id="280" r:id="rId30"/>
    <p:sldId id="281" r:id="rId31"/>
    <p:sldId id="282" r:id="rId32"/>
    <p:sldId id="284" r:id="rId33"/>
    <p:sldId id="285" r:id="rId34"/>
    <p:sldId id="291" r:id="rId35"/>
    <p:sldId id="292" r:id="rId36"/>
    <p:sldId id="293" r:id="rId37"/>
    <p:sldId id="294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5" r:id="rId46"/>
    <p:sldId id="306" r:id="rId47"/>
    <p:sldId id="308" r:id="rId48"/>
    <p:sldId id="307" r:id="rId49"/>
    <p:sldId id="309" r:id="rId50"/>
    <p:sldId id="310" r:id="rId51"/>
    <p:sldId id="311" r:id="rId52"/>
    <p:sldId id="312" r:id="rId53"/>
    <p:sldId id="313" r:id="rId54"/>
    <p:sldId id="314" r:id="rId55"/>
    <p:sldId id="315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16" r:id="rId6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9A9F2E-54E5-47D9-9B9F-56E63ABA192A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DFE4C6-4727-4398-8B23-A86931F455F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5337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DFE4C6-4727-4398-8B23-A86931F455F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412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0965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485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370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162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590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204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328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461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734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680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7817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7386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282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4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9" y="260648"/>
            <a:ext cx="8424936" cy="6192688"/>
          </a:xfrm>
        </p:spPr>
        <p:txBody>
          <a:bodyPr/>
          <a:lstStyle/>
          <a:p>
            <a:pPr marL="182880" indent="0" algn="ctr">
              <a:buNone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«Застосування 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технологій в </a:t>
            </a:r>
            <a:r>
              <a:rPr lang="uk-UA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ортопедичній стоматології»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394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260648"/>
            <a:ext cx="8424936" cy="633670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 таке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(Computer Assisted Design/Computer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Aided Manufacturing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дизайн/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управлінням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каркасів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зубних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протезів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моделювання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фрезерування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верстатах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числовим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керуванням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645024"/>
            <a:ext cx="7128792" cy="3037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8292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712968" cy="6480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Висока точність виготовлення (відхилення розмірів на 15-20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мкм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а при литті на 50-70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мкм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Краща естетика в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порінянні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металокерамічними конструкціями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Велика продуктивність (до 120 одиниць за добу, а можливо і більше)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Високий рівень автоматизації праці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Компактність обладнання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Менше забруднення робочого місця в порівнянні з литтям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310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784976" cy="6480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 які використовуються для системи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1.Оксид цирконію</a:t>
            </a:r>
          </a:p>
          <a:p>
            <a:pPr marL="45720" indent="0" algn="ctr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Переваги: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Висока міцність і твердість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Світлопроникність і колір як у емалі зуба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Його колір не змінюється під дією агресивного середовища</a:t>
            </a:r>
          </a:p>
          <a:p>
            <a:pPr algn="just"/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Біоінертність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Недоліки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процесі спікання дає велику усадку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639" y="4291539"/>
            <a:ext cx="2753109" cy="237782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252" y="4291539"/>
            <a:ext cx="2952328" cy="237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588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17854"/>
            <a:ext cx="8352928" cy="655272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 які використовуються для системи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2.Літій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Низьке теплове розширення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Велика механічна міцність, що дозволяє мінімальне препарування до 0,3 мм.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Великі естетичні якості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Можливе використання і для воскового моделювання і для системи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276442"/>
            <a:ext cx="3330116" cy="246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57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352856"/>
            <a:ext cx="8640960" cy="6480720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 які використовуються для системи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k-UA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Полівошпатна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кераміка, для облицювання каркасу з оксиду цирконію</a:t>
            </a:r>
          </a:p>
          <a:p>
            <a:pPr marL="45720" indent="0" algn="ctr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Міцність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полівошпатної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кераміки виросла з 30-40 МПа до 120 МПа у порівнянні з традиційною керамікою</a:t>
            </a:r>
          </a:p>
          <a:p>
            <a:pPr marL="45720" indent="0" algn="just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8"/>
          <a:stretch/>
        </p:blipFill>
        <p:spPr>
          <a:xfrm>
            <a:off x="887049" y="3284984"/>
            <a:ext cx="7297894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969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16632"/>
            <a:ext cx="8568952" cy="6552728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Складові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1.Сканер – для отримання 3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моделі </a:t>
            </a:r>
          </a:p>
          <a:p>
            <a:pPr marL="4572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0" y="1772816"/>
            <a:ext cx="4185740" cy="48965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772816"/>
            <a:ext cx="4860412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966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260648"/>
            <a:ext cx="8496944" cy="6480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-програма -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моделювання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конструювання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каркасів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вести базу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клієнтів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керувати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замовленнями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задавати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каркасів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кожного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клієнта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724" y="2924944"/>
            <a:ext cx="4968552" cy="334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75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332656"/>
            <a:ext cx="8568952" cy="6336704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Фрезерувальний станок – для отримання каркасу.</a:t>
            </a:r>
          </a:p>
          <a:p>
            <a:pPr marL="45720" indent="0" algn="just">
              <a:buNone/>
            </a:pP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3666372" cy="48245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1034" y="1325100"/>
            <a:ext cx="4681639" cy="466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56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60648"/>
            <a:ext cx="8208912" cy="626469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4.Витяжний пристрій -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видаляє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дрібний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пил</a:t>
            </a:r>
          </a:p>
          <a:p>
            <a:pPr marL="4572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оксиду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цирконію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серйозної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шкоди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дихальній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264201"/>
            <a:ext cx="4536504" cy="429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720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332656"/>
            <a:ext cx="8208912" cy="6264696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Агломераційна піч – для проведення спікання каркасу з оксиду цирконію, після фрезерування.</a:t>
            </a:r>
          </a:p>
          <a:p>
            <a:pPr marL="45720" indent="0" algn="just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521264"/>
            <a:ext cx="4608512" cy="530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033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404664"/>
            <a:ext cx="8705056" cy="5937840"/>
          </a:xfrm>
        </p:spPr>
        <p:txBody>
          <a:bodyPr/>
          <a:lstStyle/>
          <a:p>
            <a:pPr marL="45720" indent="0" algn="just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Заготовки з оксиду цирконію на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пластини круглої форми діаметром 98 мм. З однієї заготовки можна виготовити до 25 одиниць.</a:t>
            </a:r>
          </a:p>
          <a:p>
            <a:pPr marL="45720" indent="0" algn="just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Заготовки різної товщини від 10 до 25 мм.</a:t>
            </a:r>
          </a:p>
          <a:p>
            <a:pPr marL="45720" indent="0" algn="just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432" y="3173601"/>
            <a:ext cx="2693784" cy="22716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088" y="3142207"/>
            <a:ext cx="3876154" cy="201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317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417024" cy="6211024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Заготовки з титану на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 –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круглої форми діаметром 98 мм. І товщиною від 8 до 15 мм. З однієї пластинки можна виготовити до 23 одиниці.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276872"/>
            <a:ext cx="3914084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7364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60648"/>
            <a:ext cx="8280920" cy="62646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препарування </a:t>
            </a:r>
          </a:p>
          <a:p>
            <a:pPr marL="45720" indent="0" algn="ctr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1.Вініри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препарування без перекриття різального краю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Глибина препарування вестибулярної поверхні має бути не менше 0,6 мм.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препарування з перекриттям різального краю. Глибина препарування вестибулярної поверхні має бути не менше 0,6 мм., а на різальному краї не менше 0,7 мм.</a:t>
            </a:r>
          </a:p>
          <a:p>
            <a:pPr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861048"/>
            <a:ext cx="8928992" cy="279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7347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784976" cy="6480720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препарування</a:t>
            </a:r>
          </a:p>
          <a:p>
            <a:pPr marL="45720" indent="0" algn="ctr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2.Вкладки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оклюзійної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поверхні необхідно відпрепарувати не менше ніж 1,5 мм.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Уступ формується під кутом 90°</a:t>
            </a:r>
          </a:p>
          <a:p>
            <a:pPr marL="45720" indent="0" algn="just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66" y="2924944"/>
            <a:ext cx="7812787" cy="347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152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568952" cy="6336704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препарування</a:t>
            </a:r>
          </a:p>
          <a:p>
            <a:pPr marL="45720" indent="0" algn="ctr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3.Коронки на бічну групу зубів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оклюзійної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сторони необхідно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відпрепаровувати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1,5 мм.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оральної і вестибулярної сторони – 1,5 мм.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Циркулярний уступ 90° з заокругленим кутом, або уступ-скіс під кутом 10-30° до горизонталі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Ширина уступу не менше 1,0 мм.</a:t>
            </a:r>
          </a:p>
          <a:p>
            <a:pPr marL="45720" indent="0" algn="just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695085"/>
            <a:ext cx="3744416" cy="30230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695084"/>
            <a:ext cx="4077832" cy="302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1201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88640"/>
            <a:ext cx="9144000" cy="6336704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препарування</a:t>
            </a:r>
          </a:p>
          <a:p>
            <a:pPr marL="45720" indent="0" algn="ctr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3.Коронки на передню групу зубів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оклюзійної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сторони необхідно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відпрепаровувати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1,5 мм.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оральної і вестибулярної сторони – 1,2 мм.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Товщина відпрепарованого ріжучого краю повинна бути не менше 1 мм.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Циркулярний уступ 90° з заокругленим кутом, або уступ-скіс під кутом 10-30° до горизонталі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Ширина уступу 1,0 мм.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933057"/>
            <a:ext cx="3168352" cy="23762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985" y="3933057"/>
            <a:ext cx="3326308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6559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0"/>
            <a:ext cx="8208912" cy="685800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Технологія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CAD/CAM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720" indent="0">
              <a:buNone/>
            </a:pP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6007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кольору</a:t>
            </a:r>
          </a:p>
          <a:p>
            <a:pPr marL="56007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Сканування відбитку, воскової композиції, гіпсової моделі</a:t>
            </a:r>
          </a:p>
          <a:p>
            <a:pPr marL="560070" indent="-514350">
              <a:buFont typeface="+mj-lt"/>
              <a:buAutoNum type="arabicPeriod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моделювання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(CAD-модуль)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конструюється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каркас,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абатмент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супраструктура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6007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Фрезерування каркасу з заготовки і його шліфування</a:t>
            </a:r>
          </a:p>
          <a:p>
            <a:pPr marL="560070" indent="-514350">
              <a:buFont typeface="+mj-lt"/>
              <a:buAutoNum type="arabicPeriod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Агломерація (спікання )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9059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9532" y="980728"/>
            <a:ext cx="8424936" cy="46085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кольору</a:t>
            </a:r>
          </a:p>
          <a:p>
            <a:pPr marL="45720" indent="0" algn="just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Колір визначається при денному світлі, невідпрепарованого зуба або сусідніх інтактних зубів за допомогою спеціальної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розколірки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e.max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Press/CAD LT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645024"/>
            <a:ext cx="5544616" cy="265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0245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37320" y="548680"/>
            <a:ext cx="7669360" cy="396044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IPS Natural Die Material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культьовой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полегшення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відтворення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зуба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забарвлення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культьового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IPS Natural Die Material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колір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відпрепарованого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зуба.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Знаючи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колір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кукси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бажаний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колір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зуба,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підбирається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відповідний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блок.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996952"/>
            <a:ext cx="3504249" cy="2855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7713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47219" y="260648"/>
            <a:ext cx="8568952" cy="50405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Внутрішньоротове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сканування</a:t>
            </a:r>
          </a:p>
          <a:p>
            <a:pPr marL="45720" indent="0" algn="ctr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Переваги:</a:t>
            </a:r>
          </a:p>
          <a:p>
            <a:pPr algn="just"/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Нема помилок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язаних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зняттям відбитку</a:t>
            </a:r>
          </a:p>
          <a:p>
            <a:pPr algn="just"/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Нема потреби виготовлення гіпсових моделей</a:t>
            </a:r>
          </a:p>
          <a:p>
            <a:pPr marL="45720" indent="0" algn="ctr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Недоліки:</a:t>
            </a:r>
          </a:p>
          <a:p>
            <a:pPr algn="just"/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Опромінення пацієнта</a:t>
            </a:r>
          </a:p>
          <a:p>
            <a:pPr algn="just"/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Можлива будь-яка неточність при мінімальних рухах пацієнта</a:t>
            </a:r>
          </a:p>
          <a:p>
            <a:pPr algn="just"/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Неточність до 40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мкм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язаних</a:t>
            </a:r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покриванням відпрепарованих зубів непрозорим порошком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149080"/>
            <a:ext cx="4408167" cy="203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686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640960" cy="64087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Внутрішньоротове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сканування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Використовуємо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оптаргейт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Використовуємо контрастний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спрей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який вирівнює різні оптичні властивості тканин природних зубів (дентин і емаль)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Проводимо сканування </a:t>
            </a:r>
          </a:p>
          <a:p>
            <a:pPr marL="45720" indent="0" algn="just">
              <a:buNone/>
            </a:pP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93" y="2813979"/>
            <a:ext cx="2665803" cy="16231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022" y="4437112"/>
            <a:ext cx="2845956" cy="17766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018" y="2604817"/>
            <a:ext cx="3161789" cy="248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6652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404664"/>
            <a:ext cx="7128792" cy="4032448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Позаротове</a:t>
            </a: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сканування</a:t>
            </a:r>
          </a:p>
          <a:p>
            <a:pPr marL="45720" indent="0" algn="ctr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Переваги: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Точніше сканування в порівнянні з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внутрішньоротовим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Можливе сканування в лабораторії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Достатність часу для проведення процедури</a:t>
            </a:r>
          </a:p>
          <a:p>
            <a:pPr marL="45720" indent="0" algn="ctr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Недоліки: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Неточності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язані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зняттям відбитку</a:t>
            </a:r>
          </a:p>
          <a:p>
            <a:pPr algn="just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Неточності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язані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відливанням моделей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24944"/>
            <a:ext cx="3672408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796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332656"/>
            <a:ext cx="8640960" cy="633670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Позаротове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сканування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встановлюється на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предметгий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столик, який повертається. На модель подається структуроване біле світло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(structured white light)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Точність сканування складає до 20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мкм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579" b="11750"/>
          <a:stretch/>
        </p:blipFill>
        <p:spPr>
          <a:xfrm>
            <a:off x="755576" y="3068960"/>
            <a:ext cx="3312368" cy="266429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C4C8F49-2B48-4D20-9ECB-EDC3919474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105" b="6755"/>
          <a:stretch/>
        </p:blipFill>
        <p:spPr>
          <a:xfrm>
            <a:off x="4860032" y="3068960"/>
            <a:ext cx="3492162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0359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712968" cy="6480720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Позаротове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сканування моделі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Попереднє сканування моделі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Сканування сегмента моделі, на якій буде протезування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Сканування культі відпрепарованих зубів і беззубої ділянки</a:t>
            </a:r>
          </a:p>
          <a:p>
            <a:pPr marL="45720" indent="0" algn="just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140968"/>
            <a:ext cx="6480720" cy="2895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3290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836712"/>
            <a:ext cx="8640960" cy="403244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Позаротове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сканування відбитка</a:t>
            </a:r>
          </a:p>
          <a:p>
            <a:pPr marL="45720" indent="0" algn="ctr">
              <a:buNone/>
            </a:pPr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Технолологія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адаптивного сканування відбитків</a:t>
            </a:r>
          </a:p>
          <a:p>
            <a:pPr marL="45720" indent="0" algn="just"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Адаптивне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сканування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некоректно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відображені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автоматично вносить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45720" indent="0" algn="just"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циклу адаптивного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сканування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7368" y="3446019"/>
            <a:ext cx="3223265" cy="1999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630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54"/>
          <a:stretch/>
        </p:blipFill>
        <p:spPr>
          <a:xfrm>
            <a:off x="0" y="0"/>
            <a:ext cx="9144000" cy="2677656"/>
          </a:xfrm>
        </p:spPr>
      </p:pic>
      <p:sp>
        <p:nvSpPr>
          <p:cNvPr id="6" name="TextBox 5"/>
          <p:cNvSpPr txBox="1"/>
          <p:nvPr/>
        </p:nvSpPr>
        <p:spPr>
          <a:xfrm>
            <a:off x="0" y="3212976"/>
            <a:ext cx="41399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Перший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знімок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закінчений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апроксимальної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контакту.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ставлять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посадки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13103" y="3188039"/>
            <a:ext cx="44644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адаптивного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сканування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пропроблемної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ділянки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отримуємо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знімок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автоматичного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трьохосьового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обертання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чотирьох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камер.</a:t>
            </a:r>
          </a:p>
        </p:txBody>
      </p:sp>
    </p:spTree>
    <p:extLst>
      <p:ext uri="{BB962C8B-B14F-4D97-AF65-F5344CB8AC3E}">
        <p14:creationId xmlns:p14="http://schemas.microsoft.com/office/powerpoint/2010/main" val="42498993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60648"/>
            <a:ext cx="8712968" cy="482453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Етапи моделювання</a:t>
            </a:r>
          </a:p>
          <a:p>
            <a:pPr marL="45720" indent="0" algn="just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Визначаємо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товщину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каркаса,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товщину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технологічної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«юбки» каркаса,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простір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цемент.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660" y="2204864"/>
            <a:ext cx="6120680" cy="3251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26809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332656"/>
            <a:ext cx="8568952" cy="64087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Етапи моделювання</a:t>
            </a:r>
          </a:p>
          <a:p>
            <a:pPr marL="45720" indent="0" algn="just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Визначаємо шлях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каркасу.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Піднутрення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програма виділяє червоним світлом.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492896"/>
            <a:ext cx="5760640" cy="3481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07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980728"/>
            <a:ext cx="8424936" cy="489654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Етапи моделювання</a:t>
            </a:r>
          </a:p>
          <a:p>
            <a:pPr marL="45720" indent="0" algn="just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Програма пропонує дизайн. Ми вносимо корекцію відповідно до клінічної ситуації. Можна повернути зуб по трьох осях, ввести в контакт з антагоністами.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212976"/>
            <a:ext cx="6032531" cy="290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3836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60648"/>
            <a:ext cx="8640960" cy="64087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Етапи моделювання</a:t>
            </a:r>
          </a:p>
          <a:p>
            <a:pPr marL="45720" indent="0" algn="just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Добавляємо віртуальним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електрошпателем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кераміку. Віртуальна анатомія показує, як повинна бути відновлена анатомія керамікою.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488930"/>
            <a:ext cx="2167028" cy="26245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33" y="2060848"/>
            <a:ext cx="2016224" cy="24642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150" y="3465004"/>
            <a:ext cx="2232248" cy="26424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698" y="1844824"/>
            <a:ext cx="1983719" cy="240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6885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640960" cy="64087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Етапи моделювання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Готовий ковпачок на віртуальній і гіпсовій моделі.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28" y="2167487"/>
            <a:ext cx="6840760" cy="2523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8726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260648"/>
            <a:ext cx="8712968" cy="6336704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Фрезерування. Шліфування.</a:t>
            </a:r>
          </a:p>
          <a:p>
            <a:pPr marL="45720" indent="0" algn="just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Фрезерування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це процес, в якому зовнішня поверхня металевої заготовки піддається механічній обробці ріжучими інструментами.</a:t>
            </a:r>
          </a:p>
          <a:p>
            <a:pPr marL="45720" indent="0" algn="just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Шліфування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це обробка матеріалу абразивними інструментами, твердість яких вище твердості матеріалу, який обробляють.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2996"/>
            <a:ext cx="9144000" cy="271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043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88640"/>
            <a:ext cx="8496944" cy="576064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Фрезерування проводиться у п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яти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координатах:</a:t>
            </a:r>
          </a:p>
          <a:p>
            <a:pPr marL="45720" indent="0" algn="just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трьох осях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X, Y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рухається фреза, а щодо ще двох осей обертається поворотний стіл із закріпленою заготовкою (оксид цирконію, літій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дисілікат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276872"/>
            <a:ext cx="5472608" cy="3551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1327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260648"/>
            <a:ext cx="8352928" cy="648072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попередньо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спеченого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напівфабрикату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брусок оксиду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цирконію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представляє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собою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легкообразивний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145445"/>
            <a:ext cx="3744416" cy="39775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145445"/>
            <a:ext cx="4233335" cy="3977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710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712968" cy="6336704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Блоки літій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дисілікату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які знаходяться в проміжному кристалічному стані.</a:t>
            </a:r>
          </a:p>
          <a:p>
            <a:pPr marL="45720" indent="0" algn="just">
              <a:buNone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Кристалізація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840°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приводить до ущільнення кераміки на 0,2%.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780928"/>
            <a:ext cx="6336704" cy="3421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4148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908720"/>
            <a:ext cx="8568952" cy="396044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літій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дисилікату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Заповнити внутрішню поверхню коронки фіксуючою пастою до її границь. </a:t>
            </a:r>
          </a:p>
          <a:p>
            <a:pPr marL="45720" indent="0" algn="just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IPS Object Fix Putty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для коронок.</a:t>
            </a:r>
          </a:p>
          <a:p>
            <a:pPr marL="45720" indent="0" algn="just">
              <a:buNone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IPS Object Fix Flow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для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вінірів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часткових коронок.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005064"/>
            <a:ext cx="3223365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9655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8640960" cy="28803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літій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дисилікату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Вдавити штифт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IPS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e.max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CAD Crystallization Pin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так, зоб він був добре зафіксованим.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764" y="3140968"/>
            <a:ext cx="4248472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3705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232756"/>
            <a:ext cx="8496944" cy="439248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літій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дисилікату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Загладити зміщені порції пасти пластиковим шпателем (наприклад,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Optra®Sculpt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чином, щоб штифт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зафіксувався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429000"/>
            <a:ext cx="4104456" cy="280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1798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124744"/>
            <a:ext cx="8640960" cy="46085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літій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дисилікату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Видалити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будь-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надлишки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пасти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зовнішньої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пензликом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змоченим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852936"/>
            <a:ext cx="5256584" cy="345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0189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1037562"/>
            <a:ext cx="8568952" cy="50405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літій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дисилікату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5.Глазурування</a:t>
            </a:r>
          </a:p>
          <a:p>
            <a:pPr marL="45720" indent="0" algn="ctr">
              <a:buNone/>
            </a:pP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Глазурь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вигляді пасти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75" b="53467"/>
          <a:stretch/>
        </p:blipFill>
        <p:spPr>
          <a:xfrm>
            <a:off x="5220072" y="2718980"/>
            <a:ext cx="2878807" cy="142003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741F2FA-051F-4DE3-B8BD-92E0CCEB5E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787" t="54503"/>
          <a:stretch/>
        </p:blipFill>
        <p:spPr>
          <a:xfrm>
            <a:off x="5220078" y="4437112"/>
            <a:ext cx="2878808" cy="13963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8C9B54C-26CF-4310-8F1F-CC1BFF3B038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0787" b="53002"/>
          <a:stretch/>
        </p:blipFill>
        <p:spPr>
          <a:xfrm>
            <a:off x="1221157" y="2718980"/>
            <a:ext cx="2878808" cy="14200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64997A-0551-4991-B75A-75B9990CA2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4503" r="50787"/>
          <a:stretch/>
        </p:blipFill>
        <p:spPr>
          <a:xfrm>
            <a:off x="1187624" y="4437112"/>
            <a:ext cx="2878808" cy="13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4187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188640"/>
            <a:ext cx="8892480" cy="6669360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літій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дисилікату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6.Глазурування</a:t>
            </a:r>
          </a:p>
          <a:p>
            <a:pPr marL="45720" indent="0" algn="ctr">
              <a:buNone/>
            </a:pP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Глазурь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вигляді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спрея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16832"/>
            <a:ext cx="8640960" cy="494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4184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124744"/>
            <a:ext cx="8208912" cy="511256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літій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дисилікату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7.Спікання. Встановлюємо реставрацію, включаючи штифт, в центральну частину лотка для спікання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e.max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CAD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Crystallization Tray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284984"/>
            <a:ext cx="5256584" cy="308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457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88640"/>
            <a:ext cx="8928992" cy="6552728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літій </a:t>
            </a:r>
            <a:r>
              <a:rPr lang="uk-UA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дисилікату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Параметри спікання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698" y="3935614"/>
            <a:ext cx="3622604" cy="2387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28799"/>
            <a:ext cx="9144000" cy="2306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7334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8856984" cy="662473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літій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дисилікату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Індивідуалізація реставрації </a:t>
            </a:r>
          </a:p>
          <a:p>
            <a:pPr marL="45720" indent="0" algn="just">
              <a:buNone/>
            </a:pP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 надмірного зафарбовування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73267"/>
            <a:ext cx="2922766" cy="18598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886" y="1773267"/>
            <a:ext cx="2922766" cy="18598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86" y="4244180"/>
            <a:ext cx="2922766" cy="185985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886" y="4247984"/>
            <a:ext cx="2922766" cy="1859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028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856984" cy="6480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каркасу з оксиду цирконію</a:t>
            </a:r>
          </a:p>
          <a:p>
            <a:pPr marL="45720" indent="0" algn="ctr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Спікання здійснюється у спеціальний печі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92"/>
          <a:stretch/>
        </p:blipFill>
        <p:spPr>
          <a:xfrm>
            <a:off x="0" y="1407045"/>
            <a:ext cx="9144000" cy="447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3286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332656"/>
            <a:ext cx="8856984" cy="62646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Готовий каркас з оксиду цирконію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34" b="8324"/>
          <a:stretch/>
        </p:blipFill>
        <p:spPr>
          <a:xfrm>
            <a:off x="1223628" y="1844824"/>
            <a:ext cx="6768752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8390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6" y="764704"/>
            <a:ext cx="8568952" cy="511256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Напресування кераміки на каркас з оксиду цирконію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Відновлюємо анатомічну форму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дентинної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частини реставрації воском з зрізанням в ділянці ріжучого краю.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Скануємо воскову реставрацію.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Конструкцію вишліфовують з блоків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поліметилме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такрилатної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пластмаси.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" y="4293096"/>
            <a:ext cx="4570419" cy="25649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9" y="4293096"/>
            <a:ext cx="4499992" cy="252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2902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24380" y="764704"/>
            <a:ext cx="8064896" cy="547260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Напресування кераміки на каркас з оксиду цирконію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Готові конструкції з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поліметилметакрилатної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пластмаси.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440" y="3068960"/>
            <a:ext cx="3240360" cy="23762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860" y="3068960"/>
            <a:ext cx="3744416" cy="237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0606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750508"/>
            <a:ext cx="8712968" cy="561662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Напресування кераміки на каркас з оксиду цирконію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Наносимо віск на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пришийкову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ділянку для того, щоб об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єднати цирконієвий і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поліметилметакрилатний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каркаси. Таким чином формуємо точний уступ.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772" y="3429000"/>
            <a:ext cx="4320480" cy="267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33590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800708"/>
            <a:ext cx="8640960" cy="525658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Напресування кераміки на каркас з оксиду цирконію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Прикріплюємо восковий дріт товщиною 3 мм. і довжиною 5, 8 мм. до різального краю чи горбів паралельно осі зуба.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429000"/>
            <a:ext cx="3897996" cy="234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98439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712968" cy="6480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Напресування кераміки на каркас з оксиду цирконію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Проводимо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заформовку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конструкції так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шоб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відстань від країв каркасу до стінок форми була не менше 10 мм.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Виймаємо каркас після пресування.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112" y="3068960"/>
            <a:ext cx="5935776" cy="257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37615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0639" y="620688"/>
            <a:ext cx="7421761" cy="547260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Напресування кераміки на каркас з оксиду цирконію</a:t>
            </a:r>
          </a:p>
          <a:p>
            <a:pPr marL="45720" indent="0" algn="just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Піскоструйна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обробка з тиском 2 бар і самого каркасу з тиском 1 бар.</a:t>
            </a:r>
          </a:p>
          <a:p>
            <a:pPr marL="45720" indent="0" algn="just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Корекція цирконієвого каркасу алмазними інструментами.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39" y="3356992"/>
            <a:ext cx="3312368" cy="24680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659" y="3356992"/>
            <a:ext cx="3356765" cy="246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8126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32938" y="800708"/>
            <a:ext cx="8478124" cy="525658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Напресування кераміки на каркас з оксиду цирконію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пошарового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нанесення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керамічного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покриття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напресованими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дентин, 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створюємо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остаточну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анатомічну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 зубного протеза.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05064"/>
            <a:ext cx="3024336" cy="17281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878" y="4093358"/>
            <a:ext cx="3321326" cy="187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34955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454" y="1987099"/>
            <a:ext cx="2500189" cy="157898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918858"/>
            <a:ext cx="2500188" cy="15271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27996"/>
            <a:ext cx="2405771" cy="18582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779060"/>
            <a:ext cx="2476284" cy="18582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9512" y="54868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Готовий зубний протез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2907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764704"/>
            <a:ext cx="8496944" cy="5976664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Нанесення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флюорисцентної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маси в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пришийкову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ділянку.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604964"/>
            <a:ext cx="4248472" cy="252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62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692696"/>
            <a:ext cx="8352928" cy="5832648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2.Визначення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флюорисцентності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виключеному світлі.</a:t>
            </a:r>
          </a:p>
          <a:p>
            <a:pPr marL="45720" indent="0" algn="ctr">
              <a:buNone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996952"/>
            <a:ext cx="4708490" cy="271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33720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692696"/>
            <a:ext cx="8424936" cy="5832648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3.Нанесення дентину.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212976"/>
            <a:ext cx="4156297" cy="2733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6819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19064" y="548680"/>
            <a:ext cx="8424936" cy="5688632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Підготовка площини ріжучого краю до створення меланом.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244" y="2852936"/>
            <a:ext cx="4399036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55396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692696"/>
            <a:ext cx="8424936" cy="5832648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Нанесення світлого дентину для підсилення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яркості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коронок.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780928"/>
            <a:ext cx="4680520" cy="272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08753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584684"/>
            <a:ext cx="8424936" cy="5688632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Нанесення прозорої і опалесцентної маси для ріжучого краю з вестибулярної сторони.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996952"/>
            <a:ext cx="4464496" cy="284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5187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764704"/>
            <a:ext cx="8424936" cy="5760640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 algn="ctr">
              <a:buNone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після першого спікання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780928"/>
            <a:ext cx="5112568" cy="3039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21590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9532" y="692696"/>
            <a:ext cx="8424936" cy="5400600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Корекційне спікання після нанесення ненасиченої емалі.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924944"/>
            <a:ext cx="4024092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18017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692696"/>
            <a:ext cx="8424936" cy="5832648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 algn="ctr">
              <a:buNone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Коронки на </a:t>
            </a:r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трегері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другим спіканням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077" y="3068960"/>
            <a:ext cx="5421845" cy="291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14014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59532" y="593304"/>
            <a:ext cx="8424936" cy="6264696"/>
          </a:xfrm>
        </p:spPr>
        <p:txBody>
          <a:bodyPr/>
          <a:lstStyle/>
          <a:p>
            <a:pPr marL="45720" indent="0" algn="ctr">
              <a:buNone/>
            </a:pP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Облицювання каркасу з оксиду цирконію керамікою</a:t>
            </a:r>
          </a:p>
          <a:p>
            <a:pPr marL="4572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Відполіровані реставрації після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самоглазурованого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спікання.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564904"/>
            <a:ext cx="5976664" cy="346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69273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260648"/>
            <a:ext cx="8424936" cy="62646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Кінцевий результат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996" y="2276873"/>
            <a:ext cx="3163987" cy="2088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060848"/>
            <a:ext cx="3357360" cy="319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3684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16632"/>
            <a:ext cx="8496944" cy="655272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uk-UA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endParaRPr lang="uk-UA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uk-UA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949850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спектива">
  <a:themeElements>
    <a:clrScheme name="Ретроспектива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спектива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спектива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3480</TotalTime>
  <Words>1568</Words>
  <Application>Microsoft Office PowerPoint</Application>
  <PresentationFormat>Екран (4:3)</PresentationFormat>
  <Paragraphs>198</Paragraphs>
  <Slides>67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67</vt:i4>
      </vt:variant>
    </vt:vector>
  </HeadingPairs>
  <TitlesOfParts>
    <vt:vector size="71" baseType="lpstr">
      <vt:lpstr>Calibri</vt:lpstr>
      <vt:lpstr>Calibri Light</vt:lpstr>
      <vt:lpstr>Times New Roman</vt:lpstr>
      <vt:lpstr>Ретроспектива</vt:lpstr>
      <vt:lpstr>      «Застосування CAD/CAM технологій в ортопедичній стоматології»  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90</cp:revision>
  <dcterms:created xsi:type="dcterms:W3CDTF">2017-01-31T16:33:20Z</dcterms:created>
  <dcterms:modified xsi:type="dcterms:W3CDTF">2026-10-08T10:22:22Z</dcterms:modified>
</cp:coreProperties>
</file>