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72" r:id="rId3"/>
    <p:sldId id="261" r:id="rId4"/>
    <p:sldId id="258" r:id="rId5"/>
    <p:sldId id="259" r:id="rId6"/>
    <p:sldId id="273" r:id="rId7"/>
    <p:sldId id="27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7670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2715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0483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8769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55592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9497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170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3757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1855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1650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9718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87254"/>
            <a:ext cx="7869890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44256"/>
            <a:ext cx="7869890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58216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720" y="1388008"/>
            <a:ext cx="8208912" cy="1271029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</a:t>
            </a: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</a:t>
            </a: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.1  </a:t>
            </a: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КЛІНІЧНА </a:t>
            </a:r>
            <a:r>
              <a:rPr lang="uk-UA" sz="3600" b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ФАРМАКОЛОГІЯ</a:t>
            </a: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501008"/>
            <a:ext cx="8496944" cy="230425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b="1" dirty="0"/>
              <a:t>підготовки фахівців </a:t>
            </a:r>
            <a:r>
              <a:rPr lang="uk-UA" sz="2400" b="1" u="sng" dirty="0"/>
              <a:t>третього </a:t>
            </a:r>
            <a:r>
              <a:rPr lang="uk-UA" sz="2400" b="1" u="sng" dirty="0" err="1"/>
              <a:t>освітньо</a:t>
            </a:r>
            <a:r>
              <a:rPr lang="uk-UA" sz="2400" b="1" u="sng" dirty="0"/>
              <a:t>-наукового рівня вищої освіти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галузі </a:t>
            </a:r>
            <a:r>
              <a:rPr lang="uk-UA" sz="2400" b="1" dirty="0" smtClean="0"/>
              <a:t>знань </a:t>
            </a:r>
            <a:r>
              <a:rPr lang="uk-UA" sz="2400" b="1" u="sng" dirty="0" smtClean="0"/>
              <a:t>I Охорона здоров’я та соціальне забезпечення 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Спеціальності </a:t>
            </a:r>
            <a:r>
              <a:rPr lang="uk-UA" sz="2400" b="1" u="sng" dirty="0" smtClean="0"/>
              <a:t>І2 </a:t>
            </a:r>
            <a:r>
              <a:rPr lang="uk-UA" sz="2400" b="1" u="sng" dirty="0" smtClean="0"/>
              <a:t>Медицина</a:t>
            </a:r>
          </a:p>
          <a:p>
            <a:pPr algn="ctr">
              <a:buNone/>
            </a:pPr>
            <a:r>
              <a:rPr lang="uk-UA" sz="2400" b="1" u="sng" dirty="0" smtClean="0"/>
              <a:t>Заочна форма навчання</a:t>
            </a:r>
            <a:endParaRPr lang="uk-UA" sz="2400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10108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548" y="1196752"/>
            <a:ext cx="9144000" cy="56612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1. Підвищення ефективності лікування</a:t>
            </a:r>
          </a:p>
          <a:p>
            <a:pPr>
              <a:buNone/>
            </a:pPr>
            <a:r>
              <a:rPr lang="uk-UA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2. Безпека фармакотерапії</a:t>
            </a:r>
          </a:p>
          <a:p>
            <a:pPr>
              <a:buNone/>
            </a:pPr>
            <a:r>
              <a:rPr lang="uk-UA" dirty="0"/>
              <a:t>      Знання механізмів дії,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3. Наукова діяльність і клінічні дослідження</a:t>
            </a:r>
          </a:p>
          <a:p>
            <a:pPr>
              <a:buNone/>
            </a:pPr>
            <a:r>
              <a:rPr lang="uk-UA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4. Професійна компетентність лікаря-дослідника</a:t>
            </a:r>
          </a:p>
          <a:p>
            <a:pPr>
              <a:buNone/>
            </a:pPr>
            <a:r>
              <a:rPr lang="uk-UA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 5. Розвиток системи охорони здоров’я</a:t>
            </a:r>
          </a:p>
          <a:p>
            <a:pPr>
              <a:buNone/>
            </a:pPr>
            <a:r>
              <a:rPr lang="uk-UA" dirty="0"/>
              <a:t>      В умовах зростання кількості хронічних захворювань, </a:t>
            </a:r>
            <a:r>
              <a:rPr lang="uk-UA" dirty="0" err="1"/>
              <a:t>поліфармакотерапії</a:t>
            </a:r>
            <a:r>
              <a:rPr lang="uk-UA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533400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Мета навчальної дисципліни</a:t>
            </a:r>
            <a:b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ВК 5.1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“Клінічна</a:t>
            </a: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фармакологія”</a:t>
            </a:r>
            <a:endParaRPr lang="uk-UA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6368" y="2060848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620688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Завдання навчальної дисципліни</a:t>
            </a:r>
            <a:b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ВК 5.1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“Клінічна</a:t>
            </a: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фармакологія”</a:t>
            </a:r>
            <a:endParaRPr lang="uk-UA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6368" y="2060848"/>
            <a:ext cx="8291264" cy="3975720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40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 smtClean="0"/>
              <a:t>Теми для вивчення </a:t>
            </a:r>
            <a:br>
              <a:rPr lang="uk-UA" sz="2800" b="1" dirty="0" smtClean="0"/>
            </a:br>
            <a:r>
              <a:rPr lang="uk-UA" sz="2800" b="1" dirty="0" smtClean="0"/>
              <a:t>ВК </a:t>
            </a:r>
            <a:r>
              <a:rPr lang="uk-UA" sz="2800" b="1" dirty="0"/>
              <a:t>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1628799"/>
          <a:ext cx="8568952" cy="487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15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7273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20741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</a:t>
                      </a:r>
                      <a:endParaRPr lang="uk-UA" sz="24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клінічні етапи досліджень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 ГК. 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станах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антикоагулянтів, інгібіторів фібринолізу,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антиагрегантів</a:t>
                      </a:r>
                      <a:endParaRPr lang="uk-UA" sz="2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713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Тактика вибору антибіотиків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 smtClean="0"/>
              <a:t>Теми для вивчення </a:t>
            </a:r>
            <a:r>
              <a:rPr lang="uk-UA" sz="2800" b="1" dirty="0" smtClean="0"/>
              <a:t/>
            </a:r>
            <a:br>
              <a:rPr lang="uk-UA" sz="2800" b="1" dirty="0" smtClean="0"/>
            </a:br>
            <a:r>
              <a:rPr lang="uk-UA" sz="2800" b="1" dirty="0" smtClean="0"/>
              <a:t>ВК </a:t>
            </a:r>
            <a:r>
              <a:rPr lang="uk-UA" sz="2800" b="1" dirty="0"/>
              <a:t>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484784"/>
          <a:ext cx="8147248" cy="4660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59171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smtClean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8020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latin typeface="Arial Black" pitchFamily="34" charset="0"/>
                          <a:ea typeface="Times New Roman"/>
                          <a:cs typeface="Times New Roman"/>
                        </a:rPr>
                        <a:t>     Тактика </a:t>
                      </a:r>
                      <a:r>
                        <a:rPr lang="uk-UA" sz="2000" dirty="0">
                          <a:latin typeface="Arial Black" pitchFamily="34" charset="0"/>
                          <a:ea typeface="Times New Roman"/>
                          <a:cs typeface="Times New Roman"/>
                        </a:rPr>
                        <a:t>вибору антибіотиків при різних нозологіях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67545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та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інсулінотерапія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55011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Побічна дія ліків,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851" y="260648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ВК 5.1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“Клінічна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фармакологія”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675" y="1512168"/>
            <a:ext cx="8748464" cy="508518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ВК 5.1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“Клінічна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фармакологія”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7788" y="1484784"/>
            <a:ext cx="8388424" cy="494116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04664"/>
            <a:ext cx="6192688" cy="48965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132856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412776"/>
            <a:ext cx="7869890" cy="1580759"/>
          </a:xfrm>
        </p:spPr>
        <p:txBody>
          <a:bodyPr>
            <a:normAutofit/>
          </a:bodyPr>
          <a:lstStyle/>
          <a:p>
            <a:pPr algn="ctr"/>
            <a:r>
              <a:rPr lang="uk-UA" sz="8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19872" y="3323601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werpointstore.com_24">
  <a:themeElements>
    <a:clrScheme name="Рухомий рядок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powerpointstore.com_25</Template>
  <TotalTime>270</TotalTime>
  <Words>688</Words>
  <Application>Microsoft Office PowerPoint</Application>
  <PresentationFormat>Экран (4:3)</PresentationFormat>
  <Paragraphs>86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powerpointstore.com_24</vt:lpstr>
      <vt:lpstr>  ВК 5.1   КЛІНІЧНА ФАРМАКОЛОГІЯ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для вивчення  ВК 5.1 “Клінічна фармакологія”  </vt:lpstr>
      <vt:lpstr>Теми для вивчення 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15</cp:revision>
  <dcterms:created xsi:type="dcterms:W3CDTF">2025-04-06T17:18:10Z</dcterms:created>
  <dcterms:modified xsi:type="dcterms:W3CDTF">2026-01-28T19:41:30Z</dcterms:modified>
</cp:coreProperties>
</file>