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72" r:id="rId3"/>
    <p:sldId id="261" r:id="rId4"/>
    <p:sldId id="258" r:id="rId5"/>
    <p:sldId id="259" r:id="rId6"/>
    <p:sldId id="273" r:id="rId7"/>
    <p:sldId id="274" r:id="rId8"/>
    <p:sldId id="265" r:id="rId9"/>
    <p:sldId id="266" r:id="rId10"/>
    <p:sldId id="267" r:id="rId11"/>
    <p:sldId id="268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24" autoAdjust="0"/>
  </p:normalViewPr>
  <p:slideViewPr>
    <p:cSldViewPr>
      <p:cViewPr varScale="1">
        <p:scale>
          <a:sx n="65" d="100"/>
          <a:sy n="65" d="100"/>
        </p:scale>
        <p:origin x="-1452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063759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2365385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41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6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9462307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27.01.2026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8575993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8"/>
            <a:ext cx="78867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1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1" y="2505075"/>
            <a:ext cx="3887391" cy="3684588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27.01.2026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7970430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27.01.2026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3443164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27.01.2026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8430971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27.01.2026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6309137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27.01.2026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1813737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7705843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525319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angle 3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bg1">
                  <a:alpha val="0"/>
                </a:schemeClr>
              </a:gs>
              <a:gs pos="100000">
                <a:schemeClr val="bg1">
                  <a:lumMod val="9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5459" y="1287254"/>
            <a:ext cx="7869890" cy="488970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27.01.2026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5459" y="163208"/>
            <a:ext cx="7869890" cy="998742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4226" y="4743450"/>
            <a:ext cx="3179774" cy="2114550"/>
          </a:xfrm>
          <a:prstGeom prst="rect">
            <a:avLst/>
          </a:prstGeom>
        </p:spPr>
      </p:pic>
      <p:sp>
        <p:nvSpPr>
          <p:cNvPr id="32" name="Rectangle 31"/>
          <p:cNvSpPr/>
          <p:nvPr/>
        </p:nvSpPr>
        <p:spPr>
          <a:xfrm>
            <a:off x="5964226" y="4743450"/>
            <a:ext cx="3179774" cy="211455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bg1">
                  <a:alpha val="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/>
          <p:cNvSpPr/>
          <p:nvPr/>
        </p:nvSpPr>
        <p:spPr>
          <a:xfrm rot="16200000">
            <a:off x="5964226" y="4743450"/>
            <a:ext cx="2114550" cy="211455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bg1">
                  <a:alpha val="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Rectangle 34"/>
          <p:cNvSpPr/>
          <p:nvPr/>
        </p:nvSpPr>
        <p:spPr>
          <a:xfrm rot="10800000">
            <a:off x="5964225" y="2628898"/>
            <a:ext cx="3179774" cy="211455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bg1">
                  <a:alpha val="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3307882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tx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366423"/>
            <a:ext cx="8208912" cy="1440160"/>
          </a:xfrm>
        </p:spPr>
        <p:txBody>
          <a:bodyPr>
            <a:no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uk-UA" sz="4400" b="1" dirty="0">
                <a:ln/>
                <a:solidFill>
                  <a:schemeClr val="accent6">
                    <a:lumMod val="75000"/>
                  </a:schemeClr>
                </a:solidFill>
              </a:rPr>
              <a:t/>
            </a:r>
            <a:br>
              <a:rPr lang="uk-UA" sz="4400" b="1" dirty="0">
                <a:ln/>
                <a:solidFill>
                  <a:schemeClr val="accent6">
                    <a:lumMod val="75000"/>
                  </a:schemeClr>
                </a:solidFill>
              </a:rPr>
            </a:br>
            <a:r>
              <a:rPr lang="uk-UA" sz="4400" b="1" dirty="0">
                <a:ln/>
                <a:solidFill>
                  <a:schemeClr val="accent6">
                    <a:lumMod val="75000"/>
                  </a:schemeClr>
                </a:solidFill>
              </a:rPr>
              <a:t/>
            </a:r>
            <a:br>
              <a:rPr lang="uk-UA" sz="4400" b="1" dirty="0">
                <a:ln/>
                <a:solidFill>
                  <a:schemeClr val="accent6">
                    <a:lumMod val="75000"/>
                  </a:schemeClr>
                </a:solidFill>
              </a:rPr>
            </a:br>
            <a:r>
              <a:rPr lang="ru-RU" sz="4400" b="1" dirty="0">
                <a:ln/>
                <a:solidFill>
                  <a:schemeClr val="accent6">
                    <a:lumMod val="75000"/>
                  </a:schemeClr>
                </a:solidFill>
              </a:rPr>
              <a:t>ВК </a:t>
            </a:r>
            <a:r>
              <a:rPr lang="uk-UA" sz="4400" b="1" dirty="0">
                <a:ln/>
                <a:solidFill>
                  <a:schemeClr val="accent6">
                    <a:lumMod val="75000"/>
                  </a:schemeClr>
                </a:solidFill>
              </a:rPr>
              <a:t>5</a:t>
            </a:r>
            <a:r>
              <a:rPr lang="ru-RU" sz="4400" b="1" dirty="0">
                <a:ln/>
                <a:solidFill>
                  <a:schemeClr val="accent6">
                    <a:lumMod val="75000"/>
                  </a:schemeClr>
                </a:solidFill>
              </a:rPr>
              <a:t>.1  </a:t>
            </a:r>
            <a:r>
              <a:rPr lang="uk-UA" sz="4400" b="1" dirty="0">
                <a:ln/>
                <a:solidFill>
                  <a:schemeClr val="accent6">
                    <a:lumMod val="75000"/>
                  </a:schemeClr>
                </a:solidFill>
              </a:rPr>
              <a:t/>
            </a:r>
            <a:br>
              <a:rPr lang="uk-UA" sz="4400" b="1" dirty="0">
                <a:ln/>
                <a:solidFill>
                  <a:schemeClr val="accent6">
                    <a:lumMod val="75000"/>
                  </a:schemeClr>
                </a:solidFill>
              </a:rPr>
            </a:br>
            <a:r>
              <a:rPr lang="uk-UA" sz="4400" b="1" u="sng" dirty="0">
                <a:ln/>
                <a:solidFill>
                  <a:schemeClr val="accent6">
                    <a:lumMod val="75000"/>
                  </a:schemeClr>
                </a:solidFill>
              </a:rPr>
              <a:t>КЛІНІЧНА ФАРМАКОЛОГІЯ</a:t>
            </a:r>
            <a:r>
              <a:rPr lang="uk-UA" sz="4400" b="1" dirty="0">
                <a:ln/>
                <a:solidFill>
                  <a:schemeClr val="accent6">
                    <a:lumMod val="75000"/>
                  </a:schemeClr>
                </a:solidFill>
              </a:rPr>
              <a:t/>
            </a:r>
            <a:br>
              <a:rPr lang="uk-UA" sz="4400" b="1" dirty="0">
                <a:ln/>
                <a:solidFill>
                  <a:schemeClr val="accent6">
                    <a:lumMod val="75000"/>
                  </a:schemeClr>
                </a:solidFill>
              </a:rPr>
            </a:br>
            <a:r>
              <a:rPr lang="uk-UA" sz="4400" b="1" dirty="0">
                <a:ln/>
                <a:solidFill>
                  <a:schemeClr val="accent6">
                    <a:lumMod val="75000"/>
                  </a:schemeClr>
                </a:solidFill>
              </a:rPr>
              <a:t> </a:t>
            </a:r>
            <a:br>
              <a:rPr lang="uk-UA" sz="4400" b="1" dirty="0">
                <a:ln/>
                <a:solidFill>
                  <a:schemeClr val="accent6">
                    <a:lumMod val="75000"/>
                  </a:schemeClr>
                </a:solidFill>
              </a:rPr>
            </a:br>
            <a:r>
              <a:rPr lang="uk-UA" sz="4400" b="1" dirty="0">
                <a:ln/>
                <a:solidFill>
                  <a:schemeClr val="accent6">
                    <a:lumMod val="75000"/>
                  </a:schemeClr>
                </a:solidFill>
              </a:rPr>
              <a:t>вибіркова дисципліна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3548" y="4509120"/>
            <a:ext cx="8219256" cy="2175520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uk-UA" b="1" dirty="0"/>
              <a:t>підготовки фахівців </a:t>
            </a:r>
            <a:r>
              <a:rPr lang="uk-UA" b="1" u="sng" dirty="0"/>
              <a:t>третього  </a:t>
            </a:r>
            <a:r>
              <a:rPr lang="uk-UA" b="1" u="sng" dirty="0" err="1"/>
              <a:t>освітньо</a:t>
            </a:r>
            <a:r>
              <a:rPr lang="uk-UA" b="1" u="sng" dirty="0"/>
              <a:t>-наукового рівня вищої освіти</a:t>
            </a:r>
            <a:endParaRPr lang="uk-UA" dirty="0"/>
          </a:p>
          <a:p>
            <a:pPr algn="ctr">
              <a:buNone/>
            </a:pPr>
            <a:r>
              <a:rPr lang="uk-UA" b="1" dirty="0"/>
              <a:t>галузі знань </a:t>
            </a:r>
            <a:r>
              <a:rPr lang="uk-UA" b="1" u="sng" dirty="0"/>
              <a:t> </a:t>
            </a:r>
            <a:r>
              <a:rPr lang="uk-UA" b="1" u="sng" dirty="0" smtClean="0"/>
              <a:t>I Охорона здоров’я та соціальне забезпечення </a:t>
            </a:r>
          </a:p>
          <a:p>
            <a:pPr algn="ctr">
              <a:buNone/>
            </a:pPr>
            <a:r>
              <a:rPr lang="uk-UA" b="1" dirty="0" smtClean="0"/>
              <a:t>Спеціальності</a:t>
            </a:r>
            <a:r>
              <a:rPr lang="uk-UA" b="1" u="sng" dirty="0" smtClean="0"/>
              <a:t> І9 Громадське </a:t>
            </a:r>
            <a:r>
              <a:rPr lang="uk-UA" b="1" u="sng" dirty="0"/>
              <a:t>здоров’я</a:t>
            </a:r>
          </a:p>
          <a:p>
            <a:pPr algn="ctr">
              <a:buNone/>
            </a:pPr>
            <a:endParaRPr lang="uk-UA" b="1" dirty="0"/>
          </a:p>
        </p:txBody>
      </p:sp>
      <p:sp>
        <p:nvSpPr>
          <p:cNvPr id="4" name="Содержимое 2"/>
          <p:cNvSpPr txBox="1">
            <a:spLocks/>
          </p:cNvSpPr>
          <p:nvPr/>
        </p:nvSpPr>
        <p:spPr>
          <a:xfrm>
            <a:off x="539552" y="476672"/>
            <a:ext cx="8147248" cy="864096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kumimoji="0" lang="uk-UA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Вінницький національний медичний університет ім. М.І. Пирогова</a:t>
            </a:r>
          </a:p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kumimoji="0" lang="uk-UA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Кафедра клінічної фармації та клінічної фармакології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endParaRPr kumimoji="0" lang="uk-UA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endParaRPr kumimoji="0" lang="uk-UA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30" name="AutoShape 6" descr="Медицинские презентации: векторна графіка, зображення, Медицинские  презентации малюнки | Скачати з Depositphotos"/>
          <p:cNvSpPr>
            <a:spLocks noChangeAspect="1" noChangeArrowheads="1"/>
          </p:cNvSpPr>
          <p:nvPr/>
        </p:nvSpPr>
        <p:spPr bwMode="auto">
          <a:xfrm>
            <a:off x="155575" y="-974725"/>
            <a:ext cx="2238375" cy="20383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032" name="AutoShape 8" descr="Медицинские презентации: векторна графіка, зображення, Медицинские  презентации малюнки | Скачати з Depositphotos"/>
          <p:cNvSpPr>
            <a:spLocks noChangeAspect="1" noChangeArrowheads="1"/>
          </p:cNvSpPr>
          <p:nvPr/>
        </p:nvSpPr>
        <p:spPr bwMode="auto">
          <a:xfrm>
            <a:off x="155575" y="-974725"/>
            <a:ext cx="2238375" cy="20383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034" name="AutoShape 10" descr="Медицинские презентации: векторна графіка, зображення, Медицинские  презентации малюнки | Скачати з Depositphotos"/>
          <p:cNvSpPr>
            <a:spLocks noChangeAspect="1" noChangeArrowheads="1"/>
          </p:cNvSpPr>
          <p:nvPr/>
        </p:nvSpPr>
        <p:spPr bwMode="auto">
          <a:xfrm>
            <a:off x="155575" y="-974725"/>
            <a:ext cx="2238375" cy="20383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036" name="AutoShape 12" descr="Медицинские презентации: векторна графіка, зображення, Медицинские  презентации малюнки | Скачати з Depositphotos"/>
          <p:cNvSpPr>
            <a:spLocks noChangeAspect="1" noChangeArrowheads="1"/>
          </p:cNvSpPr>
          <p:nvPr/>
        </p:nvSpPr>
        <p:spPr bwMode="auto">
          <a:xfrm>
            <a:off x="155575" y="-974725"/>
            <a:ext cx="2238375" cy="20383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038" name="AutoShape 14" descr="Медицинские презентации: векторна графіка, зображення, Медицинские  презентации малюнки | Скачати з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042" name="AutoShape 18" descr="Doktor Stock vektorok |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8686800" cy="1052736"/>
          </a:xfrm>
        </p:spPr>
        <p:txBody>
          <a:bodyPr>
            <a:normAutofit/>
          </a:bodyPr>
          <a:lstStyle/>
          <a:p>
            <a:pPr algn="ctr"/>
            <a:r>
              <a:rPr lang="uk-UA" sz="2200" b="1" dirty="0"/>
              <a:t>Актуальність вивчення </a:t>
            </a:r>
            <a:br>
              <a:rPr lang="uk-UA" sz="2200" b="1" dirty="0"/>
            </a:br>
            <a:r>
              <a:rPr lang="uk-UA" sz="2200" b="1" dirty="0"/>
              <a:t>дисципліни «Клінічна фармакологія» </a:t>
            </a:r>
            <a:br>
              <a:rPr lang="uk-UA" sz="2200" b="1" dirty="0"/>
            </a:br>
            <a:r>
              <a:rPr lang="uk-UA" sz="2200" b="1" dirty="0"/>
              <a:t>на третьому </a:t>
            </a:r>
            <a:r>
              <a:rPr lang="uk-UA" sz="2200" b="1" dirty="0" err="1"/>
              <a:t>освітньо-науковому</a:t>
            </a:r>
            <a:r>
              <a:rPr lang="uk-UA" sz="2200" b="1" dirty="0"/>
              <a:t> рівні вищої освіти</a:t>
            </a:r>
            <a:endParaRPr lang="uk-UA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196752"/>
            <a:ext cx="9144000" cy="5661248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uk-UA" b="1" dirty="0">
                <a:solidFill>
                  <a:srgbClr val="0070C0"/>
                </a:solidFill>
              </a:rPr>
              <a:t>1. Підвищення ефективності лікування</a:t>
            </a:r>
          </a:p>
          <a:p>
            <a:pPr>
              <a:buNone/>
            </a:pPr>
            <a:r>
              <a:rPr lang="uk-UA" dirty="0"/>
              <a:t>     Клінічна фармакологія забезпечує знання про раціональний вибір, дозування та комбінування лікарських засобів. Це критично важливо для персоналізованого підходу до лікування, особливо з урахуванням супутніх захворювань та індивідуальних особливостей пацієнтів.</a:t>
            </a:r>
          </a:p>
          <a:p>
            <a:pPr>
              <a:buNone/>
            </a:pPr>
            <a:r>
              <a:rPr lang="uk-UA" b="1" dirty="0">
                <a:solidFill>
                  <a:srgbClr val="0070C0"/>
                </a:solidFill>
              </a:rPr>
              <a:t>2. Безпека фармакотерапії</a:t>
            </a:r>
          </a:p>
          <a:p>
            <a:pPr>
              <a:buNone/>
            </a:pPr>
            <a:r>
              <a:rPr lang="uk-UA" dirty="0"/>
              <a:t>      Знання механізмів дії, фармакокінетики та </a:t>
            </a:r>
            <a:r>
              <a:rPr lang="uk-UA" dirty="0" err="1"/>
              <a:t>фармакодинаміки</a:t>
            </a:r>
            <a:r>
              <a:rPr lang="uk-UA" dirty="0"/>
              <a:t> препаратів допомагає знижувати ризики побічних ефектів, взаємодій та медикаментозних ускладнень. Це важливо для забезпечення якості медичної допомоги.</a:t>
            </a:r>
          </a:p>
          <a:p>
            <a:pPr>
              <a:buNone/>
            </a:pPr>
            <a:r>
              <a:rPr lang="uk-UA" b="1" dirty="0"/>
              <a:t> </a:t>
            </a:r>
            <a:r>
              <a:rPr lang="uk-UA" b="1" dirty="0">
                <a:solidFill>
                  <a:srgbClr val="0070C0"/>
                </a:solidFill>
              </a:rPr>
              <a:t>3. Наукова діяльність і клінічні дослідження</a:t>
            </a:r>
          </a:p>
          <a:p>
            <a:pPr>
              <a:buNone/>
            </a:pPr>
            <a:r>
              <a:rPr lang="uk-UA" dirty="0"/>
              <a:t>     Клінічна фармакологія є базовою дисципліною, що дозволяє правильно планувати, проводити та аналізувати результати досліджень лікарських засобів, зокрема в умовах клінічних випробувань.</a:t>
            </a:r>
          </a:p>
          <a:p>
            <a:pPr>
              <a:buNone/>
            </a:pPr>
            <a:r>
              <a:rPr lang="uk-UA" b="1" dirty="0"/>
              <a:t> </a:t>
            </a:r>
            <a:r>
              <a:rPr lang="uk-UA" b="1" dirty="0">
                <a:solidFill>
                  <a:srgbClr val="0070C0"/>
                </a:solidFill>
              </a:rPr>
              <a:t>4. Професійна компетентність лікаря-дослідника</a:t>
            </a:r>
          </a:p>
          <a:p>
            <a:pPr>
              <a:buNone/>
            </a:pPr>
            <a:r>
              <a:rPr lang="uk-UA" dirty="0"/>
              <a:t>      Оволодіння клінічною фармакологією формує критичне мислення щодо призначення ліків, вміння аналізувати нові фармацевтичні розробки та впроваджувати доказову медицину в практику.</a:t>
            </a:r>
          </a:p>
          <a:p>
            <a:pPr>
              <a:buNone/>
            </a:pPr>
            <a:r>
              <a:rPr lang="uk-UA" b="1" dirty="0">
                <a:solidFill>
                  <a:srgbClr val="0070C0"/>
                </a:solidFill>
              </a:rPr>
              <a:t>  5. Розвиток системи охорони здоров’я</a:t>
            </a:r>
          </a:p>
          <a:p>
            <a:pPr>
              <a:buNone/>
            </a:pPr>
            <a:r>
              <a:rPr lang="uk-UA" dirty="0"/>
              <a:t>      В умовах зростання кількості хронічних захворювань, </a:t>
            </a:r>
            <a:r>
              <a:rPr lang="uk-UA" dirty="0" err="1"/>
              <a:t>поліфармакотерапії</a:t>
            </a:r>
            <a:r>
              <a:rPr lang="uk-UA" dirty="0"/>
              <a:t> та старіння населення, зростає потреба в спеціалістах, які здатні забезпечити безпечне й ефективне медикаментозне лікування.</a:t>
            </a:r>
          </a:p>
          <a:p>
            <a:endParaRPr lang="uk-UA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620688"/>
            <a:ext cx="7869890" cy="998742"/>
          </a:xfrm>
        </p:spPr>
        <p:txBody>
          <a:bodyPr>
            <a:normAutofit/>
          </a:bodyPr>
          <a:lstStyle/>
          <a:p>
            <a:pPr algn="ctr"/>
            <a:r>
              <a:rPr lang="uk-UA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Мета навчальної дисципліни</a:t>
            </a:r>
            <a:br>
              <a:rPr lang="uk-UA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</a:br>
            <a:r>
              <a:rPr lang="uk-UA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ВК 5.1 </a:t>
            </a:r>
            <a:r>
              <a:rPr lang="uk-UA" sz="32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“Клінічна</a:t>
            </a:r>
            <a:r>
              <a:rPr lang="uk-UA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r>
              <a:rPr lang="uk-UA" sz="32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фармакологія”</a:t>
            </a:r>
            <a:endParaRPr lang="uk-UA" sz="32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348880"/>
            <a:ext cx="8291264" cy="3975720"/>
          </a:xfrm>
        </p:spPr>
        <p:txBody>
          <a:bodyPr>
            <a:normAutofit/>
          </a:bodyPr>
          <a:lstStyle/>
          <a:p>
            <a:pPr lvl="1" fontAlgn="base"/>
            <a:r>
              <a:rPr lang="uk-UA" dirty="0"/>
              <a:t>Метою викладання навчальної дисципліни </a:t>
            </a:r>
            <a:r>
              <a:rPr lang="uk-UA" dirty="0" err="1"/>
              <a:t>“Клінічна</a:t>
            </a:r>
            <a:r>
              <a:rPr lang="uk-UA" dirty="0"/>
              <a:t> </a:t>
            </a:r>
            <a:r>
              <a:rPr lang="uk-UA" dirty="0" err="1"/>
              <a:t>фармакологія”</a:t>
            </a:r>
            <a:r>
              <a:rPr lang="uk-UA" dirty="0"/>
              <a:t> є здобуття аспірантами знань, навичок та вмінь в сфері вивчає впливу лікарських засобів на організм здорової і хворої людини, розробки принципів і методів вивчення дії фармакологічних препаратів в клінічних умовах, достатніх для виконання оригінального наукового дослідження, отримання нових фактів та їх впровадження у практичну медицину та інші сфери життя.  </a:t>
            </a:r>
          </a:p>
          <a:p>
            <a:pPr lvl="1" fontAlgn="base"/>
            <a:endParaRPr lang="uk-UA" dirty="0"/>
          </a:p>
          <a:p>
            <a:endParaRPr lang="uk-UA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7055" y="836712"/>
            <a:ext cx="7869890" cy="998742"/>
          </a:xfrm>
        </p:spPr>
        <p:txBody>
          <a:bodyPr>
            <a:normAutofit/>
          </a:bodyPr>
          <a:lstStyle/>
          <a:p>
            <a:pPr algn="ctr"/>
            <a:r>
              <a:rPr lang="uk-UA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Завдання навчальної дисципліни</a:t>
            </a:r>
            <a:br>
              <a:rPr lang="uk-UA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</a:br>
            <a:r>
              <a:rPr lang="uk-UA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ВК 5.1 </a:t>
            </a:r>
            <a:r>
              <a:rPr lang="uk-UA" sz="32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“Клінічна</a:t>
            </a:r>
            <a:r>
              <a:rPr lang="uk-UA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r>
              <a:rPr lang="uk-UA" sz="32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фармакологія”</a:t>
            </a:r>
            <a:endParaRPr lang="uk-UA" sz="32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348880"/>
            <a:ext cx="8291264" cy="3975720"/>
          </a:xfrm>
        </p:spPr>
        <p:txBody>
          <a:bodyPr>
            <a:normAutofit/>
          </a:bodyPr>
          <a:lstStyle/>
          <a:p>
            <a:pPr lvl="1" fontAlgn="base">
              <a:buNone/>
            </a:pPr>
            <a:endParaRPr lang="uk-UA" dirty="0"/>
          </a:p>
          <a:p>
            <a:pPr lvl="1" fontAlgn="base"/>
            <a:r>
              <a:rPr lang="uk-UA" dirty="0"/>
              <a:t>Основними завданнями вивчення дисципліни </a:t>
            </a:r>
            <a:r>
              <a:rPr lang="uk-UA" dirty="0" err="1"/>
              <a:t>“Клінічна</a:t>
            </a:r>
            <a:r>
              <a:rPr lang="uk-UA" dirty="0"/>
              <a:t> </a:t>
            </a:r>
            <a:r>
              <a:rPr lang="uk-UA" dirty="0" err="1"/>
              <a:t>фармакологія”</a:t>
            </a:r>
            <a:r>
              <a:rPr lang="uk-UA" dirty="0"/>
              <a:t> є формування системи знань, професійних умінь, педагогічної майстерності, дослідницько-інноваційної діяльності та практичних навичок під час ведення хворих різних профілів. </a:t>
            </a:r>
          </a:p>
          <a:p>
            <a:endParaRPr lang="uk-UA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064896" cy="1512168"/>
          </a:xfrm>
        </p:spPr>
        <p:txBody>
          <a:bodyPr>
            <a:normAutofit/>
          </a:bodyPr>
          <a:lstStyle/>
          <a:p>
            <a:pPr lvl="0" algn="ctr"/>
            <a:r>
              <a:rPr lang="uk-UA" sz="3600" b="1" dirty="0"/>
              <a:t>Програма навчальної дисципліни</a:t>
            </a:r>
            <a:br>
              <a:rPr lang="uk-UA" sz="3600" b="1" dirty="0"/>
            </a:br>
            <a:r>
              <a:rPr lang="uk-UA" sz="3600" b="1" dirty="0"/>
              <a:t>ВК 5.1 </a:t>
            </a:r>
            <a:r>
              <a:rPr lang="uk-UA" sz="3600" b="1" dirty="0" err="1"/>
              <a:t>“Клінічна</a:t>
            </a:r>
            <a:r>
              <a:rPr lang="uk-UA" sz="3600" b="1" dirty="0"/>
              <a:t> </a:t>
            </a:r>
            <a:r>
              <a:rPr lang="uk-UA" sz="3600" b="1" dirty="0" err="1"/>
              <a:t>фармакологія”</a:t>
            </a:r>
            <a:r>
              <a:rPr lang="uk-UA" sz="4000" dirty="0"/>
              <a:t> </a:t>
            </a:r>
            <a:endParaRPr lang="uk-UA" dirty="0"/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395535" y="2407688"/>
          <a:ext cx="8317431" cy="24068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6348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663486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416026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718478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855955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1071949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Загальна кількість годин </a:t>
                      </a:r>
                    </a:p>
                  </a:txBody>
                  <a:tcPr marL="73025" marR="73025" marT="4445" marB="0"/>
                </a:tc>
                <a:tc>
                  <a:txBody>
                    <a:bodyPr/>
                    <a:lstStyle/>
                    <a:p>
                      <a:pPr marL="3175" indent="-3175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Кредити ЄКТС </a:t>
                      </a:r>
                    </a:p>
                  </a:txBody>
                  <a:tcPr marL="73025" marR="73025" marT="4445" marB="0"/>
                </a:tc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Лекції </a:t>
                      </a:r>
                    </a:p>
                  </a:txBody>
                  <a:tcPr marL="73025" marR="73025" marT="4445" marB="0"/>
                </a:tc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Практичні заняття </a:t>
                      </a:r>
                    </a:p>
                  </a:txBody>
                  <a:tcPr marL="73025" marR="73025" marT="4445" marB="0"/>
                </a:tc>
                <a:tc>
                  <a:txBody>
                    <a:bodyPr/>
                    <a:lstStyle/>
                    <a:p>
                      <a:pPr marL="0" marR="1270" indent="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Самостійна робота</a:t>
                      </a:r>
                    </a:p>
                  </a:txBody>
                  <a:tcPr marL="73025" marR="73025" marT="4445" marB="0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173499">
                <a:tc>
                  <a:txBody>
                    <a:bodyPr/>
                    <a:lstStyle/>
                    <a:p>
                      <a:pPr indent="35306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45 </a:t>
                      </a:r>
                    </a:p>
                  </a:txBody>
                  <a:tcPr marL="73025" marR="73025" marT="4445" marB="0"/>
                </a:tc>
                <a:tc>
                  <a:txBody>
                    <a:bodyPr/>
                    <a:lstStyle/>
                    <a:p>
                      <a:pPr marL="3175" indent="35306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1,5 </a:t>
                      </a:r>
                    </a:p>
                  </a:txBody>
                  <a:tcPr marL="73025" marR="73025" marT="4445" marB="0"/>
                </a:tc>
                <a:tc>
                  <a:txBody>
                    <a:bodyPr/>
                    <a:lstStyle/>
                    <a:p>
                      <a:pPr indent="35306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r>
                        <a:rPr lang="uk-UA" sz="2400" b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 </a:t>
                      </a:r>
                      <a:endParaRPr lang="uk-UA" sz="2400" b="1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3025" marR="73025" marT="4445" marB="0"/>
                </a:tc>
                <a:tc>
                  <a:txBody>
                    <a:bodyPr/>
                    <a:lstStyle/>
                    <a:p>
                      <a:pPr indent="35306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 </a:t>
                      </a:r>
                    </a:p>
                  </a:txBody>
                  <a:tcPr marL="73025" marR="73025" marT="4445" marB="0"/>
                </a:tc>
                <a:tc>
                  <a:txBody>
                    <a:bodyPr/>
                    <a:lstStyle/>
                    <a:p>
                      <a:pPr indent="35306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r>
                        <a:rPr lang="uk-UA" sz="2400" b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 </a:t>
                      </a:r>
                      <a:endParaRPr lang="uk-UA" sz="2400" b="1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3025" marR="73025" marT="4445" marB="0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435280" cy="1080120"/>
          </a:xfrm>
        </p:spPr>
        <p:txBody>
          <a:bodyPr>
            <a:normAutofit/>
          </a:bodyPr>
          <a:lstStyle/>
          <a:p>
            <a:pPr lvl="0" algn="ctr"/>
            <a:r>
              <a:rPr lang="uk-UA" sz="2800" b="1" dirty="0"/>
              <a:t>Теми лекцій </a:t>
            </a:r>
            <a:br>
              <a:rPr lang="uk-UA" sz="2800" b="1" dirty="0"/>
            </a:br>
            <a:r>
              <a:rPr lang="uk-UA" sz="2800" b="1" dirty="0"/>
              <a:t>ВК 5.1 </a:t>
            </a:r>
            <a:r>
              <a:rPr lang="uk-UA" sz="2800" b="1" dirty="0" err="1"/>
              <a:t>“Клінічна</a:t>
            </a:r>
            <a:r>
              <a:rPr lang="uk-UA" sz="2800" b="1" dirty="0"/>
              <a:t> </a:t>
            </a:r>
            <a:r>
              <a:rPr lang="uk-UA" sz="2800" b="1" dirty="0" err="1"/>
              <a:t>фармакологія”</a:t>
            </a:r>
            <a:r>
              <a:rPr lang="uk-UA" sz="2800" b="1" dirty="0"/>
              <a:t>  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95536" y="1628799"/>
          <a:ext cx="8568952" cy="48799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4159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772735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820741">
                <a:tc>
                  <a:txBody>
                    <a:bodyPr/>
                    <a:lstStyle/>
                    <a:p>
                      <a:pPr marR="38100" algn="ctr">
                        <a:spcAft>
                          <a:spcPts val="0"/>
                        </a:spcAft>
                      </a:pPr>
                      <a:r>
                        <a:rPr lang="uk-UA" sz="2400" b="1" dirty="0">
                          <a:latin typeface="Arial Black" pitchFamily="34" charset="0"/>
                          <a:cs typeface="Times New Roman"/>
                        </a:rPr>
                        <a:t>№  </a:t>
                      </a:r>
                      <a:endParaRPr lang="uk-UA" sz="2400" dirty="0">
                        <a:latin typeface="Arial Black" pitchFamily="34" charset="0"/>
                        <a:cs typeface="Times New Roman"/>
                      </a:endParaRPr>
                    </a:p>
                    <a:p>
                      <a:pPr marR="36195" algn="ctr">
                        <a:spcAft>
                          <a:spcPts val="0"/>
                        </a:spcAft>
                      </a:pPr>
                      <a:r>
                        <a:rPr lang="uk-UA" sz="2400" b="1" dirty="0">
                          <a:latin typeface="Arial Black" pitchFamily="34" charset="0"/>
                          <a:cs typeface="Times New Roman"/>
                        </a:rPr>
                        <a:t>з/п </a:t>
                      </a:r>
                      <a:endParaRPr lang="uk-UA" sz="2400" dirty="0">
                        <a:latin typeface="Arial Black" pitchFamily="34" charset="0"/>
                        <a:cs typeface="Times New Roman"/>
                      </a:endParaRP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marR="40005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Тема лекції </a:t>
                      </a:r>
                      <a:endParaRPr lang="uk-UA" sz="2400" dirty="0">
                        <a:solidFill>
                          <a:srgbClr val="000000"/>
                        </a:solidFill>
                        <a:latin typeface="Arial Black" pitchFamily="34" charset="0"/>
                        <a:ea typeface="Times New Roman"/>
                        <a:cs typeface="Times New Roman"/>
                      </a:endParaRP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905507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1. </a:t>
                      </a: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indent="35306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Методи клінічних випробувань ліків – </a:t>
                      </a:r>
                      <a:r>
                        <a:rPr lang="uk-UA" sz="24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доклінічні</a:t>
                      </a:r>
                      <a:r>
                        <a:rPr lang="uk-UA" sz="2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та клінічні етапи досліджень</a:t>
                      </a: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905507">
                <a:tc>
                  <a:txBody>
                    <a:bodyPr/>
                    <a:lstStyle/>
                    <a:p>
                      <a:pPr marR="40005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2.  </a:t>
                      </a: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indent="35306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 ГК. Клінічна фармакологія  НПЗЛЗ </a:t>
                      </a: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905507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3. </a:t>
                      </a: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indent="35306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Особливості призначення </a:t>
                      </a:r>
                      <a:r>
                        <a:rPr lang="uk-UA" sz="24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антигіпертензивних</a:t>
                      </a:r>
                      <a:r>
                        <a:rPr lang="uk-UA" sz="2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засобів при </a:t>
                      </a:r>
                      <a:r>
                        <a:rPr lang="uk-UA" sz="24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коморбідних</a:t>
                      </a:r>
                      <a:r>
                        <a:rPr lang="uk-UA" sz="2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станах</a:t>
                      </a: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905507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4. </a:t>
                      </a: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indent="35306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Клінічна фармакологія антикоагулянтів, інгібіторів фібринолізу, </a:t>
                      </a:r>
                      <a:r>
                        <a:rPr lang="uk-UA" sz="24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фібрінолітиків</a:t>
                      </a:r>
                      <a:r>
                        <a:rPr lang="uk-UA" sz="2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uk-UA" sz="24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антиагрегантів</a:t>
                      </a:r>
                      <a:endParaRPr lang="uk-UA" sz="24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37139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5. </a:t>
                      </a: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indent="35306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Тактика вибору антибіотиків </a:t>
                      </a: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0"/>
            <a:ext cx="8291264" cy="1268760"/>
          </a:xfrm>
        </p:spPr>
        <p:txBody>
          <a:bodyPr>
            <a:normAutofit/>
          </a:bodyPr>
          <a:lstStyle/>
          <a:p>
            <a:pPr lvl="0" algn="ctr"/>
            <a:r>
              <a:rPr lang="uk-UA" sz="2800" b="1" dirty="0"/>
              <a:t>Теми практичних занять</a:t>
            </a:r>
            <a:br>
              <a:rPr lang="uk-UA" sz="2800" b="1" dirty="0"/>
            </a:br>
            <a:r>
              <a:rPr lang="uk-UA" sz="2800" b="1" dirty="0"/>
              <a:t>ВК 5.1 </a:t>
            </a:r>
            <a:r>
              <a:rPr lang="uk-UA" sz="2800" b="1" dirty="0" err="1"/>
              <a:t>“Клінічна</a:t>
            </a:r>
            <a:r>
              <a:rPr lang="uk-UA" sz="2800" b="1" dirty="0"/>
              <a:t> </a:t>
            </a:r>
            <a:r>
              <a:rPr lang="uk-UA" sz="2800" b="1" dirty="0" err="1"/>
              <a:t>фармакологія”</a:t>
            </a:r>
            <a:r>
              <a:rPr lang="uk-UA" sz="2800" b="1" dirty="0"/>
              <a:t>  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539552" y="1484784"/>
          <a:ext cx="8147248" cy="46604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440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735284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959171">
                <a:tc>
                  <a:txBody>
                    <a:bodyPr/>
                    <a:lstStyle/>
                    <a:p>
                      <a:pPr marL="109855" algn="l">
                        <a:spcAft>
                          <a:spcPts val="0"/>
                        </a:spcAft>
                      </a:pPr>
                      <a:r>
                        <a:rPr lang="uk-UA" sz="2000" b="1" dirty="0">
                          <a:latin typeface="Arial Black" pitchFamily="34" charset="0"/>
                          <a:cs typeface="Times New Roman"/>
                        </a:rPr>
                        <a:t>№ </a:t>
                      </a:r>
                      <a:endParaRPr lang="uk-UA" sz="2000" dirty="0">
                        <a:latin typeface="Arial Black" pitchFamily="34" charset="0"/>
                        <a:cs typeface="Times New Roman"/>
                      </a:endParaRPr>
                    </a:p>
                    <a:p>
                      <a:pPr marR="36195" algn="ctr">
                        <a:spcAft>
                          <a:spcPts val="0"/>
                        </a:spcAft>
                      </a:pPr>
                      <a:r>
                        <a:rPr lang="uk-UA" sz="2000" b="1" dirty="0">
                          <a:latin typeface="Arial Black" pitchFamily="34" charset="0"/>
                          <a:cs typeface="Times New Roman"/>
                        </a:rPr>
                        <a:t>з/п </a:t>
                      </a:r>
                      <a:endParaRPr lang="uk-UA" sz="2000" dirty="0">
                        <a:latin typeface="Arial Black" pitchFamily="34" charset="0"/>
                        <a:cs typeface="Times New Roman"/>
                      </a:endParaRPr>
                    </a:p>
                  </a:txBody>
                  <a:tcPr marL="73025" marR="40640" marT="4445" marB="0"/>
                </a:tc>
                <a:tc>
                  <a:txBody>
                    <a:bodyPr/>
                    <a:lstStyle/>
                    <a:p>
                      <a:pPr marR="31115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 b="1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Тема практичного заняття </a:t>
                      </a:r>
                      <a:endParaRPr lang="uk-UA" sz="2000" dirty="0">
                        <a:solidFill>
                          <a:srgbClr val="000000"/>
                        </a:solidFill>
                        <a:latin typeface="Arial Black" pitchFamily="34" charset="0"/>
                        <a:ea typeface="Times New Roman"/>
                        <a:cs typeface="Times New Roman"/>
                      </a:endParaRPr>
                    </a:p>
                  </a:txBody>
                  <a:tcPr marL="73025" marR="40640" marT="4445" marB="0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880209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1. </a:t>
                      </a:r>
                    </a:p>
                  </a:txBody>
                  <a:tcPr marL="73025" marR="40640" marT="4445" marB="0"/>
                </a:tc>
                <a:tc>
                  <a:txBody>
                    <a:bodyPr/>
                    <a:lstStyle/>
                    <a:p>
                      <a:pPr indent="35306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Проблеми болю та знеболення.  Клінічна фармакологія ненаркотичних та наркотичних анальгетиків </a:t>
                      </a:r>
                    </a:p>
                  </a:txBody>
                  <a:tcPr marL="73025" marR="40640" marT="4445" marB="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79272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2. </a:t>
                      </a:r>
                    </a:p>
                  </a:txBody>
                  <a:tcPr marL="73025" marR="40640" marT="4445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 smtClean="0">
                          <a:latin typeface="Arial Black" pitchFamily="34" charset="0"/>
                          <a:ea typeface="Times New Roman"/>
                          <a:cs typeface="Times New Roman"/>
                        </a:rPr>
                        <a:t>     Тактика </a:t>
                      </a:r>
                      <a:r>
                        <a:rPr lang="uk-UA" sz="2000" dirty="0">
                          <a:latin typeface="Arial Black" pitchFamily="34" charset="0"/>
                          <a:ea typeface="Times New Roman"/>
                          <a:cs typeface="Times New Roman"/>
                        </a:rPr>
                        <a:t>вибору антибіотиків при різних нозологіях</a:t>
                      </a:r>
                    </a:p>
                  </a:txBody>
                  <a:tcPr marL="73025" marR="40640" marT="4445" marB="0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67545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3. </a:t>
                      </a:r>
                    </a:p>
                  </a:txBody>
                  <a:tcPr marL="73025" marR="40640" marT="4445" marB="0"/>
                </a:tc>
                <a:tc>
                  <a:txBody>
                    <a:bodyPr/>
                    <a:lstStyle/>
                    <a:p>
                      <a:pPr indent="35306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Клінічна фармакологія  </a:t>
                      </a:r>
                      <a:r>
                        <a:rPr lang="uk-UA" sz="2000" dirty="0" err="1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цукрознижуючих</a:t>
                      </a:r>
                      <a:r>
                        <a:rPr lang="uk-UA" sz="20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 ЛЗ та </a:t>
                      </a:r>
                      <a:r>
                        <a:rPr lang="uk-UA" sz="2000" dirty="0" err="1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інсулінотерапія</a:t>
                      </a:r>
                      <a:endParaRPr lang="uk-UA" sz="2000" dirty="0">
                        <a:solidFill>
                          <a:srgbClr val="000000"/>
                        </a:solidFill>
                        <a:latin typeface="Arial Black" pitchFamily="34" charset="0"/>
                        <a:ea typeface="Times New Roman"/>
                        <a:cs typeface="Times New Roman"/>
                      </a:endParaRPr>
                    </a:p>
                  </a:txBody>
                  <a:tcPr marL="73025" marR="40640" marT="4445" marB="0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655011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4. </a:t>
                      </a:r>
                    </a:p>
                  </a:txBody>
                  <a:tcPr marL="73025" marR="40640" marT="4445" marB="0"/>
                </a:tc>
                <a:tc>
                  <a:txBody>
                    <a:bodyPr/>
                    <a:lstStyle/>
                    <a:p>
                      <a:pPr indent="35306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Взаємодія лікарських засобів</a:t>
                      </a:r>
                    </a:p>
                  </a:txBody>
                  <a:tcPr marL="73025" marR="40640" marT="4445" marB="0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579272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5. </a:t>
                      </a:r>
                    </a:p>
                  </a:txBody>
                  <a:tcPr marL="73025" marR="40640" marT="4445" marB="0"/>
                </a:tc>
                <a:tc>
                  <a:txBody>
                    <a:bodyPr/>
                    <a:lstStyle/>
                    <a:p>
                      <a:pPr indent="35306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Побічна дія ліків, </a:t>
                      </a:r>
                      <a:r>
                        <a:rPr lang="uk-UA" sz="2000" dirty="0" err="1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органотоксичність</a:t>
                      </a:r>
                      <a:r>
                        <a:rPr lang="uk-UA" sz="20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 ЛЗ. </a:t>
                      </a:r>
                    </a:p>
                  </a:txBody>
                  <a:tcPr marL="73025" marR="40640" marT="4445" marB="0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332656"/>
            <a:ext cx="8507288" cy="1008112"/>
          </a:xfrm>
        </p:spPr>
        <p:txBody>
          <a:bodyPr>
            <a:normAutofit/>
          </a:bodyPr>
          <a:lstStyle/>
          <a:p>
            <a:pPr algn="ctr"/>
            <a:r>
              <a:rPr lang="uk-UA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Очікувані результати навчання  з дисципліни</a:t>
            </a:r>
            <a:br>
              <a:rPr lang="uk-UA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</a:br>
            <a:r>
              <a:rPr lang="uk-UA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ВК 5.1 </a:t>
            </a:r>
            <a:r>
              <a:rPr lang="uk-UA" sz="28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“Клінічна</a:t>
            </a:r>
            <a:r>
              <a:rPr lang="uk-UA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r>
              <a:rPr lang="uk-UA" sz="28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фармакологія”</a:t>
            </a:r>
            <a:r>
              <a:rPr lang="uk-UA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8458" y="1556792"/>
            <a:ext cx="8748464" cy="5085184"/>
          </a:xfrm>
        </p:spPr>
        <p:txBody>
          <a:bodyPr>
            <a:normAutofit fontScale="77500" lnSpcReduction="20000"/>
          </a:bodyPr>
          <a:lstStyle/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Здобувач вищої освіти може володіти навичками методології вибору оптимального лікарського препарату, його дози, шляху і режиму введення для конкретного хворого з урахуванням супутніх захворювань пацієнта.  </a:t>
            </a:r>
          </a:p>
          <a:p>
            <a:pPr lvl="0" fontAlgn="base">
              <a:buFont typeface="Wingdings" pitchFamily="2" charset="2"/>
              <a:buChar char="Ø"/>
            </a:pPr>
            <a:endParaRPr lang="uk-UA" b="1" dirty="0"/>
          </a:p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Володіти методами оцінки ефективності та безпеки ЛЗ  у здорової та хворої людини, проведення лікарського моніторингу, вдосконалення фармакотерапії при різних захворюваннях, дослідження фармакогенетики та особливостей </a:t>
            </a:r>
            <a:r>
              <a:rPr lang="uk-UA" b="1" dirty="0" err="1"/>
              <a:t>фармакодинаміки</a:t>
            </a:r>
            <a:r>
              <a:rPr lang="uk-UA" b="1" dirty="0"/>
              <a:t>, фармакокінетики, а також взаємодії та проявів небажаних побічних реакцій лікарських засобів у клініці.  </a:t>
            </a:r>
          </a:p>
          <a:p>
            <a:pPr lvl="0" fontAlgn="base">
              <a:buFont typeface="Wingdings" pitchFamily="2" charset="2"/>
              <a:buChar char="Ø"/>
            </a:pPr>
            <a:endParaRPr lang="uk-UA" b="1" dirty="0"/>
          </a:p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Прогнозувати результати підвищення ефективності та безпечності клінічного застосування наявних лікарських засобів за показниками доказової медицини. </a:t>
            </a:r>
          </a:p>
          <a:p>
            <a:pPr lvl="0" fontAlgn="base">
              <a:buFont typeface="Wingdings" pitchFamily="2" charset="2"/>
              <a:buChar char="Ø"/>
            </a:pPr>
            <a:endParaRPr lang="uk-UA" b="1" dirty="0"/>
          </a:p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Аналізувати та прогнозувати розвиток побічної дії ліків та проводити відповідну корекцію.  </a:t>
            </a:r>
          </a:p>
          <a:p>
            <a:endParaRPr lang="uk-UA" b="1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332656"/>
            <a:ext cx="8507288" cy="1008112"/>
          </a:xfrm>
        </p:spPr>
        <p:txBody>
          <a:bodyPr>
            <a:normAutofit/>
          </a:bodyPr>
          <a:lstStyle/>
          <a:p>
            <a:pPr algn="ctr"/>
            <a:r>
              <a:rPr lang="uk-UA" sz="2800" dirty="0">
                <a:ln w="0"/>
                <a:solidFill>
                  <a:schemeClr val="accent6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Очікувані результати навчання  з дисципліни</a:t>
            </a:r>
            <a:br>
              <a:rPr lang="uk-UA" sz="2800" dirty="0">
                <a:ln w="0"/>
                <a:solidFill>
                  <a:schemeClr val="accent6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</a:br>
            <a:r>
              <a:rPr lang="uk-UA" sz="2800" dirty="0">
                <a:ln w="0"/>
                <a:solidFill>
                  <a:schemeClr val="accent6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ВК 5.1 </a:t>
            </a:r>
            <a:r>
              <a:rPr lang="uk-UA" sz="2800" dirty="0" err="1">
                <a:ln w="0"/>
                <a:solidFill>
                  <a:schemeClr val="accent6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“Клінічна</a:t>
            </a:r>
            <a:r>
              <a:rPr lang="uk-UA" sz="2800" dirty="0">
                <a:ln w="0"/>
                <a:solidFill>
                  <a:schemeClr val="accent6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uk-UA" sz="2800" dirty="0" err="1">
                <a:ln w="0"/>
                <a:solidFill>
                  <a:schemeClr val="accent6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фармакологія”</a:t>
            </a:r>
            <a:r>
              <a:rPr lang="uk-UA" sz="2800" dirty="0">
                <a:ln w="0"/>
                <a:solidFill>
                  <a:schemeClr val="accent6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11560" y="1584176"/>
            <a:ext cx="8388424" cy="4941168"/>
          </a:xfrm>
        </p:spPr>
        <p:txBody>
          <a:bodyPr>
            <a:normAutofit fontScale="77500" lnSpcReduction="20000"/>
          </a:bodyPr>
          <a:lstStyle/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Здобувач вищої освіти може розробляти найбільш раціональні комбінації при проведенні сучасної фармакотерапії з урахуванням фармацевтичної, </a:t>
            </a:r>
            <a:r>
              <a:rPr lang="uk-UA" b="1" dirty="0" err="1"/>
              <a:t>фармакокінетичної</a:t>
            </a:r>
            <a:r>
              <a:rPr lang="uk-UA" b="1" dirty="0"/>
              <a:t> і </a:t>
            </a:r>
            <a:r>
              <a:rPr lang="uk-UA" b="1" dirty="0" err="1"/>
              <a:t>фармакодинамічної</a:t>
            </a:r>
            <a:r>
              <a:rPr lang="uk-UA" b="1" dirty="0"/>
              <a:t> взаємодії лікарських засобів. </a:t>
            </a:r>
          </a:p>
          <a:p>
            <a:pPr lvl="0" fontAlgn="base">
              <a:buFont typeface="Wingdings" pitchFamily="2" charset="2"/>
              <a:buChar char="Ø"/>
            </a:pPr>
            <a:endParaRPr lang="uk-UA" b="1" dirty="0"/>
          </a:p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Проводити дослідження клінічної ефективності лікарських засобів у пацієнтів з різними захворюваннями у відкритих, подвійних сліпих, </a:t>
            </a:r>
            <a:r>
              <a:rPr lang="uk-UA" b="1" dirty="0" err="1"/>
              <a:t>рандомізованих</a:t>
            </a:r>
            <a:r>
              <a:rPr lang="uk-UA" b="1" dirty="0"/>
              <a:t>, порівняльних та </a:t>
            </a:r>
            <a:r>
              <a:rPr lang="uk-UA" b="1" dirty="0" err="1"/>
              <a:t>плацебо-контрольованих</a:t>
            </a:r>
            <a:r>
              <a:rPr lang="uk-UA" b="1" dirty="0"/>
              <a:t> дослідженнях. </a:t>
            </a:r>
          </a:p>
          <a:p>
            <a:pPr lvl="0" fontAlgn="base">
              <a:buFont typeface="Wingdings" pitchFamily="2" charset="2"/>
              <a:buChar char="Ø"/>
            </a:pPr>
            <a:endParaRPr lang="uk-UA" b="1" dirty="0"/>
          </a:p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Проводити розробку та оптимізацію методів фармакотерапії та профілактики захворювань у різних груп пацієнтів з урахуванням їх індивідуальних особливостей. </a:t>
            </a:r>
          </a:p>
          <a:p>
            <a:pPr lvl="0" fontAlgn="base">
              <a:buFont typeface="Wingdings" pitchFamily="2" charset="2"/>
              <a:buChar char="Ø"/>
            </a:pPr>
            <a:endParaRPr lang="uk-UA" b="1" dirty="0"/>
          </a:p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Проводити </a:t>
            </a:r>
            <a:r>
              <a:rPr lang="uk-UA" b="1" dirty="0" err="1"/>
              <a:t>фармакоекономічне</a:t>
            </a:r>
            <a:r>
              <a:rPr lang="uk-UA" b="1" dirty="0"/>
              <a:t> дослідження вартості різних терапевтичних та профілактичних режимів призначення лікарських засобів. </a:t>
            </a:r>
          </a:p>
          <a:p>
            <a:endParaRPr lang="uk-UA" b="1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548680"/>
            <a:ext cx="6192688" cy="5775920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uk-UA" dirty="0"/>
              <a:t>   </a:t>
            </a:r>
          </a:p>
          <a:p>
            <a:pPr>
              <a:buFont typeface="Wingdings" pitchFamily="2" charset="2"/>
              <a:buChar char="Ø"/>
            </a:pPr>
            <a:r>
              <a:rPr lang="ru-RU" dirty="0"/>
              <a:t>    </a:t>
            </a:r>
            <a:r>
              <a:rPr lang="ru-RU" dirty="0" err="1"/>
              <a:t>Навчально-методичне</a:t>
            </a:r>
            <a:r>
              <a:rPr lang="ru-RU" dirty="0"/>
              <a:t> </a:t>
            </a:r>
            <a:r>
              <a:rPr lang="ru-RU" dirty="0" err="1"/>
              <a:t>забезпечення</a:t>
            </a:r>
            <a:r>
              <a:rPr lang="ru-RU" dirty="0"/>
              <a:t> </a:t>
            </a:r>
            <a:r>
              <a:rPr lang="ru-RU" dirty="0" err="1"/>
              <a:t>дисципліни</a:t>
            </a:r>
            <a:r>
              <a:rPr lang="ru-RU" dirty="0"/>
              <a:t>  </a:t>
            </a:r>
            <a:r>
              <a:rPr lang="ru-RU" dirty="0" err="1"/>
              <a:t>оприлюднено</a:t>
            </a:r>
            <a:r>
              <a:rPr lang="ru-RU" dirty="0"/>
              <a:t> на </a:t>
            </a:r>
            <a:r>
              <a:rPr lang="ru-RU" dirty="0" err="1"/>
              <a:t>сайті</a:t>
            </a:r>
            <a:r>
              <a:rPr lang="ru-RU" dirty="0"/>
              <a:t> </a:t>
            </a:r>
            <a:r>
              <a:rPr lang="ru-RU" dirty="0" err="1"/>
              <a:t>кафедри</a:t>
            </a:r>
            <a:r>
              <a:rPr lang="ru-RU" dirty="0"/>
              <a:t> </a:t>
            </a:r>
            <a:r>
              <a:rPr lang="ru-RU" dirty="0" err="1"/>
              <a:t>клінічної</a:t>
            </a:r>
            <a:r>
              <a:rPr lang="ru-RU" dirty="0"/>
              <a:t> </a:t>
            </a:r>
            <a:r>
              <a:rPr lang="ru-RU" dirty="0" err="1"/>
              <a:t>фармації</a:t>
            </a:r>
            <a:r>
              <a:rPr lang="ru-RU" dirty="0"/>
              <a:t> та </a:t>
            </a:r>
            <a:r>
              <a:rPr lang="ru-RU" dirty="0" err="1"/>
              <a:t>клінічної</a:t>
            </a:r>
            <a:r>
              <a:rPr lang="ru-RU" dirty="0"/>
              <a:t> </a:t>
            </a:r>
            <a:r>
              <a:rPr lang="ru-RU" dirty="0" err="1"/>
              <a:t>фармакології</a:t>
            </a:r>
            <a:r>
              <a:rPr lang="ru-RU" dirty="0"/>
              <a:t>. </a:t>
            </a:r>
          </a:p>
          <a:p>
            <a:pPr>
              <a:buFont typeface="Wingdings" pitchFamily="2" charset="2"/>
              <a:buChar char="Ø"/>
            </a:pPr>
            <a:endParaRPr lang="ru-RU" dirty="0"/>
          </a:p>
          <a:p>
            <a:pPr>
              <a:buFont typeface="Wingdings" pitchFamily="2" charset="2"/>
              <a:buChar char="Ø"/>
            </a:pPr>
            <a:r>
              <a:rPr lang="ru-RU" dirty="0"/>
              <a:t>    Маршрут </a:t>
            </a:r>
            <a:r>
              <a:rPr lang="ru-RU" dirty="0" err="1"/>
              <a:t>отримання</a:t>
            </a:r>
            <a:r>
              <a:rPr lang="ru-RU" dirty="0"/>
              <a:t> </a:t>
            </a:r>
            <a:r>
              <a:rPr lang="ru-RU" dirty="0" err="1"/>
              <a:t>матеріалів</a:t>
            </a:r>
            <a:r>
              <a:rPr lang="ru-RU" dirty="0"/>
              <a:t> https://www.vnmu.edu.ua/кафедра-</a:t>
            </a:r>
            <a:r>
              <a:rPr lang="uk-UA" dirty="0"/>
              <a:t>клінічної-фармації-і-клінічної-фармакології</a:t>
            </a:r>
            <a:r>
              <a:rPr lang="ru-RU" dirty="0"/>
              <a:t>/</a:t>
            </a:r>
            <a:r>
              <a:rPr lang="ru-RU" dirty="0" err="1"/>
              <a:t>аспіранту</a:t>
            </a:r>
            <a:endParaRPr lang="uk-UA" dirty="0"/>
          </a:p>
          <a:p>
            <a:pPr>
              <a:buNone/>
            </a:pPr>
            <a:r>
              <a:rPr lang="uk-UA" dirty="0"/>
              <a:t>   </a:t>
            </a:r>
          </a:p>
          <a:p>
            <a:pPr>
              <a:buFont typeface="Wingdings" pitchFamily="2" charset="2"/>
              <a:buChar char="Ø"/>
            </a:pPr>
            <a:r>
              <a:rPr lang="uk-UA" dirty="0"/>
              <a:t>      Більш детальну інформацію про </a:t>
            </a:r>
            <a:r>
              <a:rPr lang="uk-UA" sz="2400" b="1" dirty="0"/>
              <a:t>дисципліну ВК 5.1 </a:t>
            </a:r>
            <a:r>
              <a:rPr lang="uk-UA" sz="2400" b="1" dirty="0" err="1"/>
              <a:t>“Клінічна</a:t>
            </a:r>
            <a:r>
              <a:rPr lang="uk-UA" sz="2400" b="1" dirty="0"/>
              <a:t> </a:t>
            </a:r>
            <a:r>
              <a:rPr lang="uk-UA" sz="2400" b="1" dirty="0" err="1"/>
              <a:t>фармакологія”</a:t>
            </a:r>
            <a:r>
              <a:rPr lang="uk-UA" sz="2400" b="1" dirty="0"/>
              <a:t> </a:t>
            </a:r>
            <a:r>
              <a:rPr lang="uk-UA" dirty="0"/>
              <a:t>містять:  </a:t>
            </a:r>
            <a:r>
              <a:rPr lang="uk-UA" dirty="0" err="1"/>
              <a:t>силабус</a:t>
            </a:r>
            <a:r>
              <a:rPr lang="uk-UA" dirty="0"/>
              <a:t>, робоча програма, методичні рекомендації.</a:t>
            </a:r>
          </a:p>
          <a:p>
            <a:pPr>
              <a:buFont typeface="Wingdings" pitchFamily="2" charset="2"/>
              <a:buChar char="Ø"/>
            </a:pPr>
            <a:endParaRPr lang="uk-UA" dirty="0"/>
          </a:p>
        </p:txBody>
      </p:sp>
      <p:pic>
        <p:nvPicPr>
          <p:cNvPr id="5122" name="Picture 2" descr="стокові ілюстрації на тему ділова подорож, бізнесмен, що йде довгим звивистим шляхом, йде до успіху в майбутньому - шлях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16216" y="2636912"/>
            <a:ext cx="2156892" cy="172339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80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</a:rPr>
              <a:t>ДО ЗУСТРІЧІ!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73965" y="3068960"/>
            <a:ext cx="561662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err="1"/>
              <a:t>Клінічна</a:t>
            </a:r>
            <a:r>
              <a:rPr lang="ru-RU" sz="2400" dirty="0"/>
              <a:t> </a:t>
            </a:r>
            <a:r>
              <a:rPr lang="ru-RU" sz="2400" dirty="0" err="1"/>
              <a:t>фармакологія</a:t>
            </a:r>
            <a:r>
              <a:rPr lang="ru-RU" sz="2400" dirty="0"/>
              <a:t> — </a:t>
            </a:r>
            <a:r>
              <a:rPr lang="ru-RU" sz="2400" dirty="0" err="1"/>
              <a:t>це</a:t>
            </a:r>
            <a:r>
              <a:rPr lang="ru-RU" sz="2400" dirty="0"/>
              <a:t> не </a:t>
            </a:r>
            <a:r>
              <a:rPr lang="ru-RU" sz="2400" dirty="0" err="1"/>
              <a:t>лише</a:t>
            </a:r>
            <a:r>
              <a:rPr lang="ru-RU" sz="2400" dirty="0"/>
              <a:t> фундаментальна </a:t>
            </a:r>
            <a:r>
              <a:rPr lang="ru-RU" sz="2400" dirty="0" err="1"/>
              <a:t>складова</a:t>
            </a:r>
            <a:r>
              <a:rPr lang="ru-RU" sz="2400" dirty="0"/>
              <a:t> </a:t>
            </a:r>
            <a:r>
              <a:rPr lang="ru-RU" sz="2400" dirty="0" err="1"/>
              <a:t>професійної</a:t>
            </a:r>
            <a:r>
              <a:rPr lang="ru-RU" sz="2400" dirty="0"/>
              <a:t> </a:t>
            </a:r>
            <a:r>
              <a:rPr lang="ru-RU" sz="2400" dirty="0" err="1"/>
              <a:t>підготовки</a:t>
            </a:r>
            <a:r>
              <a:rPr lang="ru-RU" sz="2400" dirty="0"/>
              <a:t> </a:t>
            </a:r>
            <a:r>
              <a:rPr lang="ru-RU" sz="2400" dirty="0" err="1"/>
              <a:t>лікаря</a:t>
            </a:r>
            <a:r>
              <a:rPr lang="ru-RU" sz="2400" dirty="0"/>
              <a:t>, а </a:t>
            </a:r>
            <a:r>
              <a:rPr lang="ru-RU" sz="2400" dirty="0" err="1"/>
              <a:t>й</a:t>
            </a:r>
            <a:r>
              <a:rPr lang="ru-RU" sz="2400" dirty="0"/>
              <a:t> </a:t>
            </a:r>
            <a:r>
              <a:rPr lang="ru-RU" sz="2400" dirty="0" err="1"/>
              <a:t>необхідна</a:t>
            </a:r>
            <a:r>
              <a:rPr lang="ru-RU" sz="2400" dirty="0"/>
              <a:t> база для </a:t>
            </a:r>
            <a:r>
              <a:rPr lang="ru-RU" sz="2400" dirty="0" err="1"/>
              <a:t>формування</a:t>
            </a:r>
            <a:r>
              <a:rPr lang="ru-RU" sz="2400" dirty="0"/>
              <a:t> </a:t>
            </a:r>
            <a:r>
              <a:rPr lang="ru-RU" sz="2400" dirty="0" err="1"/>
              <a:t>наукового</a:t>
            </a:r>
            <a:r>
              <a:rPr lang="ru-RU" sz="2400" dirty="0"/>
              <a:t> </a:t>
            </a:r>
            <a:r>
              <a:rPr lang="ru-RU" sz="2400" dirty="0" err="1"/>
              <a:t>потенціалу</a:t>
            </a:r>
            <a:r>
              <a:rPr lang="ru-RU" sz="2400" dirty="0"/>
              <a:t> в </a:t>
            </a:r>
            <a:r>
              <a:rPr lang="ru-RU" sz="2400" dirty="0" err="1"/>
              <a:t>медицині</a:t>
            </a:r>
            <a:r>
              <a:rPr lang="ru-RU" sz="2400" dirty="0"/>
              <a:t>.</a:t>
            </a:r>
            <a:endParaRPr lang="uk-UA" sz="2400" dirty="0"/>
          </a:p>
        </p:txBody>
      </p:sp>
      <p:sp>
        <p:nvSpPr>
          <p:cNvPr id="4098" name="AutoShape 2" descr="Doktor Stock vektorok |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4100" name="AutoShape 4" descr="Doktor Stock vektorok |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powerpointstore.com_9">
  <a:themeElements>
    <a:clrScheme name="Синьо-зелений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Тема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powerpointstore.com_9</Template>
  <TotalTime>250</TotalTime>
  <Words>688</Words>
  <Application>Microsoft Office PowerPoint</Application>
  <PresentationFormat>Экран (4:3)</PresentationFormat>
  <Paragraphs>85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powerpointstore.com_9</vt:lpstr>
      <vt:lpstr>  ВК 5.1   КЛІНІЧНА ФАРМАКОЛОГІЯ   вибіркова дисципліна</vt:lpstr>
      <vt:lpstr>Актуальність вивчення  дисципліни «Клінічна фармакологія»  на третьому освітньо-науковому рівні вищої освіти</vt:lpstr>
      <vt:lpstr>Мета навчальної дисципліни ВК 5.1 “Клінічна фармакологія”</vt:lpstr>
      <vt:lpstr>Завдання навчальної дисципліни ВК 5.1 “Клінічна фармакологія”</vt:lpstr>
      <vt:lpstr>Програма навчальної дисципліни ВК 5.1 “Клінічна фармакологія” </vt:lpstr>
      <vt:lpstr>Теми лекцій  ВК 5.1 “Клінічна фармакологія”  </vt:lpstr>
      <vt:lpstr>Теми практичних занять ВК 5.1 “Клінічна фармакологія”  </vt:lpstr>
      <vt:lpstr>Очікувані результати навчання  з дисципліни ВК 5.1 “Клінічна фармакологія” </vt:lpstr>
      <vt:lpstr>Очікувані результати навчання  з дисципліни ВК 5.1 “Клінічна фармакологія” </vt:lpstr>
      <vt:lpstr>Слайд 10</vt:lpstr>
      <vt:lpstr>Слайд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навчальної дисципліни ВК 5.1   КЛІНІЧНА ФАРМАКОЛОГІЯ підготовки ___третій  освітньо-науковий рівень вищої освіти_____ галузі знань                22 «Охорона здоров’я»__________ (шифр і назва галузі знань) спеціальності 222_Медицина (шифр і назва спеціальності) </dc:title>
  <dc:creator>Home</dc:creator>
  <cp:lastModifiedBy>Home</cp:lastModifiedBy>
  <cp:revision>16</cp:revision>
  <dcterms:created xsi:type="dcterms:W3CDTF">2025-04-06T17:18:10Z</dcterms:created>
  <dcterms:modified xsi:type="dcterms:W3CDTF">2026-01-27T07:38:21Z</dcterms:modified>
</cp:coreProperties>
</file>