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72" r:id="rId3"/>
    <p:sldId id="261" r:id="rId4"/>
    <p:sldId id="258" r:id="rId5"/>
    <p:sldId id="259" r:id="rId6"/>
    <p:sldId id="273" r:id="rId7"/>
    <p:sldId id="27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83452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0615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742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21342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35794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0088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91220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84557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5358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1281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9555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270000"/>
            <a:ext cx="7869890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104722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59411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436222"/>
            <a:ext cx="8208912" cy="2257363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ВК </a:t>
            </a: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5</a:t>
            </a:r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.1  </a:t>
            </a: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3600" b="1" u="sng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КЛІНІЧНА ФАРМАКОЛОГІЯ</a:t>
            </a: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0375" y="4293096"/>
            <a:ext cx="8219256" cy="23915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2400" b="1" dirty="0"/>
              <a:t>для підготовки фахівців </a:t>
            </a:r>
            <a:r>
              <a:rPr lang="uk-UA" sz="2400" b="1" u="sng" dirty="0"/>
              <a:t>третього </a:t>
            </a:r>
            <a:r>
              <a:rPr lang="uk-UA" sz="2400" b="1" u="sng" dirty="0" err="1"/>
              <a:t>освітньо</a:t>
            </a:r>
            <a:r>
              <a:rPr lang="uk-UA" sz="2400" b="1" u="sng" dirty="0"/>
              <a:t>-наукового рівня вищої освіти</a:t>
            </a:r>
            <a:endParaRPr lang="uk-UA" sz="2400" dirty="0"/>
          </a:p>
          <a:p>
            <a:pPr algn="ctr">
              <a:buNone/>
            </a:pPr>
            <a:r>
              <a:rPr lang="uk-UA" sz="2400" b="1" dirty="0"/>
              <a:t>галузі знань </a:t>
            </a:r>
            <a:r>
              <a:rPr lang="uk-UA" sz="2400" b="1" u="sng" dirty="0"/>
              <a:t> </a:t>
            </a:r>
            <a:r>
              <a:rPr lang="uk-UA" sz="2400" b="1" u="sng" dirty="0" smtClean="0"/>
              <a:t>I Охорона здоров’я та соціальне забезпечення</a:t>
            </a:r>
            <a:endParaRPr lang="uk-UA" sz="2400" dirty="0"/>
          </a:p>
          <a:p>
            <a:pPr algn="ctr">
              <a:buNone/>
            </a:pPr>
            <a:r>
              <a:rPr lang="uk-UA" sz="2400" b="1" dirty="0" smtClean="0"/>
              <a:t>Спеціальності</a:t>
            </a:r>
            <a:r>
              <a:rPr lang="uk-UA" sz="2400" b="1" u="sng" dirty="0" smtClean="0"/>
              <a:t> І3 </a:t>
            </a:r>
            <a:r>
              <a:rPr lang="uk-UA" sz="2400" b="1" u="sng" dirty="0" smtClean="0"/>
              <a:t>Педіатрія</a:t>
            </a:r>
          </a:p>
          <a:p>
            <a:pPr algn="ctr">
              <a:buNone/>
            </a:pPr>
            <a:r>
              <a:rPr lang="uk-UA" sz="2400" b="1" u="sng" dirty="0" smtClean="0"/>
              <a:t>Заочна форма навчання</a:t>
            </a:r>
            <a:endParaRPr lang="uk-UA" sz="2400" b="1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385192" y="1083220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231" y="277078"/>
            <a:ext cx="8686800" cy="1052736"/>
          </a:xfrm>
        </p:spPr>
        <p:txBody>
          <a:bodyPr>
            <a:normAutofit/>
          </a:bodyPr>
          <a:lstStyle/>
          <a:p>
            <a:pPr algn="ctr"/>
            <a: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Актуальність вивчення </a:t>
            </a:r>
            <a:b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</a:br>
            <a: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дисципліни «Клінічна фармакологія» </a:t>
            </a:r>
            <a:b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</a:br>
            <a: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на третьому </a:t>
            </a:r>
            <a:r>
              <a:rPr lang="uk-UA" sz="2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освітньо-науковому</a:t>
            </a:r>
            <a:r>
              <a:rPr lang="uk-UA" sz="2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</a:rPr>
              <a:t> рівні вищої освіти</a:t>
            </a:r>
            <a:endParaRPr lang="uk-UA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37321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uk-UA" dirty="0"/>
              <a:t>1</a:t>
            </a:r>
            <a:r>
              <a:rPr lang="uk-UA" dirty="0">
                <a:solidFill>
                  <a:srgbClr val="0070C0"/>
                </a:solidFill>
              </a:rPr>
              <a:t>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Підвищення ефективності лікування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Клінічна фармакологія забезпечує знання про раціональний вибір, дозування та комбінування лікарських засобів. Це критично важливо для персоналізованого підходу до лікування, особливо з урахуванням супутніх захворювань та індивідуальних особливостей пацієнтів.</a:t>
            </a:r>
          </a:p>
          <a:p>
            <a:pPr>
              <a:buNone/>
            </a:pPr>
            <a:r>
              <a:rPr lang="uk-UA" dirty="0">
                <a:solidFill>
                  <a:srgbClr val="0070C0"/>
                </a:solidFill>
              </a:rPr>
              <a:t>2.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Безпека фармакотерапії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 Знання механізмів дії, фармакокінетики та </a:t>
            </a:r>
            <a:r>
              <a:rPr lang="uk-UA" dirty="0" err="1"/>
              <a:t>фармакодинаміки</a:t>
            </a:r>
            <a:r>
              <a:rPr lang="uk-UA" dirty="0"/>
              <a:t> препаратів допомагає знижувати ризики побічних ефектів, взаємодій та медикаментозних ускладнень. Це важливо для забезпечення якості медичної допомоги.</a:t>
            </a:r>
          </a:p>
          <a:p>
            <a:pPr>
              <a:buNone/>
            </a:pPr>
            <a:r>
              <a:rPr lang="uk-UA" dirty="0"/>
              <a:t> 3</a:t>
            </a:r>
            <a:r>
              <a:rPr lang="uk-UA" dirty="0">
                <a:solidFill>
                  <a:srgbClr val="0070C0"/>
                </a:solidFill>
              </a:rPr>
              <a:t>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Наукова діяльність і клінічні дослідження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Клінічна фармакологія є базовою дисципліною, що дозволяє правильно планувати, проводити та аналізувати результати досліджень лікарських засобів, зокрема в умовах клінічних випробувань.</a:t>
            </a:r>
          </a:p>
          <a:p>
            <a:pPr>
              <a:buNone/>
            </a:pPr>
            <a:r>
              <a:rPr lang="uk-UA" dirty="0"/>
              <a:t> 4.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Професійна компетентність лікаря-дослідника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 Оволодіння клінічною фармакологією формує критичне мислення щодо призначення ліків, вміння аналізувати нові фармацевтичні розробки та впроваджувати доказову медицину в практику.</a:t>
            </a:r>
          </a:p>
          <a:p>
            <a:pPr>
              <a:buNone/>
            </a:pPr>
            <a:r>
              <a:rPr lang="uk-UA" dirty="0">
                <a:solidFill>
                  <a:srgbClr val="0070C0"/>
                </a:solidFill>
              </a:rPr>
              <a:t>  5. </a:t>
            </a: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Розвиток системи охорони здоров’я</a:t>
            </a:r>
            <a:endParaRPr lang="uk-UA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uk-UA" dirty="0"/>
              <a:t>      В умовах зростання кількості хронічних захворювань, </a:t>
            </a:r>
            <a:r>
              <a:rPr lang="uk-UA" dirty="0" err="1"/>
              <a:t>поліфармакотерапії</a:t>
            </a:r>
            <a:r>
              <a:rPr lang="uk-UA" dirty="0"/>
              <a:t> та старіння населення, зростає потреба в спеціалістах, які здатні забезпечити безпечне й ефективне медикаментозне лікування.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87" y="764704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Мета навчальної дисципліни</a:t>
            </a:r>
            <a:br>
              <a:rPr lang="uk-UA" sz="3200" b="1" dirty="0"/>
            </a:br>
            <a:r>
              <a:rPr lang="uk-UA" sz="3200" b="1" dirty="0"/>
              <a:t>ВК 5.1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</a:p>
          <a:p>
            <a:pPr lvl="1" fontAlgn="base"/>
            <a:endParaRPr lang="uk-UA" dirty="0"/>
          </a:p>
          <a:p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055" y="1052736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Завдання навчальної дисципліни</a:t>
            </a:r>
            <a:br>
              <a:rPr lang="uk-UA" sz="3200" b="1" dirty="0"/>
            </a:br>
            <a:r>
              <a:rPr lang="uk-UA" sz="3200" b="1" dirty="0"/>
              <a:t>ВК 5.1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>
              <a:buNone/>
            </a:pPr>
            <a:endParaRPr lang="uk-UA" dirty="0"/>
          </a:p>
          <a:p>
            <a:pPr lvl="1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5.1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95535" y="2407688"/>
          <a:ext cx="8317431" cy="240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48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634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1602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184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85595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07194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-3175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Лекції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marR="127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Самостійна робота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73499"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08012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 smtClean="0"/>
              <a:t>Теми для вивчення </a:t>
            </a:r>
            <a:r>
              <a:rPr lang="uk-UA" sz="2800" b="1" dirty="0"/>
              <a:t/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95536" y="1628799"/>
          <a:ext cx="8568952" cy="487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159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72735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820741">
                <a:tc>
                  <a:txBody>
                    <a:bodyPr/>
                    <a:lstStyle/>
                    <a:p>
                      <a:pPr marR="38100" algn="ctr"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Arial Black" pitchFamily="34" charset="0"/>
                          <a:cs typeface="Times New Roman"/>
                        </a:rPr>
                        <a:t>№  </a:t>
                      </a:r>
                      <a:endParaRPr lang="uk-UA" sz="24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4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 smtClean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</a:t>
                      </a:r>
                      <a:endParaRPr lang="uk-UA" sz="24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Методи клінічних випробувань ліків –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клінічні етапи досліджень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 ГК. Клінічна фармакологія  НПЗЛЗ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Особливості призначення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антигіпертензивних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засобів при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коморбідних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станах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антикоагулянтів, інгібіторів фібринолізу,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фібрінолітиків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антиагрегантів</a:t>
                      </a:r>
                      <a:endParaRPr lang="uk-UA" sz="2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3713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Тактика вибору антибіотиків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126876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 smtClean="0"/>
              <a:t>Теми для вивчення </a:t>
            </a:r>
            <a:r>
              <a:rPr lang="uk-UA" sz="2800" b="1" dirty="0"/>
              <a:t/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1484784"/>
          <a:ext cx="8147248" cy="4660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40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5284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959171">
                <a:tc>
                  <a:txBody>
                    <a:bodyPr/>
                    <a:lstStyle/>
                    <a:p>
                      <a:pPr marL="109855" algn="l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№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marR="3111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 smtClean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</a:t>
                      </a:r>
                      <a:endParaRPr lang="uk-UA" sz="20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8020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Проблеми болю та знеболення.  Клінічна фармакологія ненаркотичних та наркотичних анальгетиків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792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 smtClean="0">
                          <a:latin typeface="Arial Black" pitchFamily="34" charset="0"/>
                          <a:ea typeface="Times New Roman"/>
                          <a:cs typeface="Times New Roman"/>
                        </a:rPr>
                        <a:t>     Тактика </a:t>
                      </a:r>
                      <a:r>
                        <a:rPr lang="uk-UA" sz="2000" dirty="0">
                          <a:latin typeface="Arial Black" pitchFamily="34" charset="0"/>
                          <a:ea typeface="Times New Roman"/>
                          <a:cs typeface="Times New Roman"/>
                        </a:rPr>
                        <a:t>вибору антибіотиків при різних нозологіях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67545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цукрознижуючих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 та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інсулінотерапія</a:t>
                      </a:r>
                      <a:endParaRPr lang="uk-UA" sz="20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55011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Взаємодія лікарських засобів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792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Побічна дія ліків,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органотоксичність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8356" y="620688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Очікувані результати навчання  з дисципліни</a:t>
            </a:r>
            <a:b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ВК 5.1 </a:t>
            </a:r>
            <a:r>
              <a:rPr lang="uk-UA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“Клінічна</a:t>
            </a: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uk-UA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фармакологія”</a:t>
            </a: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72816"/>
            <a:ext cx="8964488" cy="5085184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8356" y="764704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Очікувані результати навчання  з дисципліни</a:t>
            </a:r>
            <a:b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ВК 5.1 </a:t>
            </a:r>
            <a:r>
              <a:rPr lang="uk-UA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“Клінічна</a:t>
            </a: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uk-UA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фармакологія”</a:t>
            </a:r>
            <a:r>
              <a:rPr lang="uk-U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916832"/>
            <a:ext cx="8748464" cy="4941168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/>
              <a:t>фармакоекономічне</a:t>
            </a:r>
            <a:r>
              <a:rPr lang="uk-UA" b="1" dirty="0"/>
              <a:t> 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548680"/>
            <a:ext cx="5688632" cy="577592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5.1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2708920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8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65946" y="2762612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A3761DDF-6775-4811-9933-CBD595E06A6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82570" y="2492896"/>
            <a:ext cx="2729880" cy="398314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owerpointstore.com_17">
  <a:themeElements>
    <a:clrScheme name="Оранжево-червона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powerpointstore.com_17</Template>
  <TotalTime>319</TotalTime>
  <Words>689</Words>
  <Application>Microsoft Office PowerPoint</Application>
  <PresentationFormat>Экран (4:3)</PresentationFormat>
  <Paragraphs>86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powerpointstore.com_17</vt:lpstr>
      <vt:lpstr>  ВК 5.1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5.1 “Клінічна фармакологія”</vt:lpstr>
      <vt:lpstr>Завдання навчальної дисципліни ВК 5.1 “Клінічна фармакологія”</vt:lpstr>
      <vt:lpstr>Програма навчальної дисципліни ВК 5.1 “Клінічна фармакологія” </vt:lpstr>
      <vt:lpstr>Теми для вивчення  ВК 5.1 “Клінічна фармакологія”  </vt:lpstr>
      <vt:lpstr>Теми для вивчення  ВК 5.1 “Клінічна фармакологія”  </vt:lpstr>
      <vt:lpstr>Очікувані результати навчання  з дисципліни ВК 5.1 “Клінічна фармакологія” </vt:lpstr>
      <vt:lpstr>Очікувані результати навчання  з дисципліни ВК 5.1 “Клінічна фармакологія” 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Home</cp:lastModifiedBy>
  <cp:revision>14</cp:revision>
  <dcterms:created xsi:type="dcterms:W3CDTF">2025-04-06T17:18:10Z</dcterms:created>
  <dcterms:modified xsi:type="dcterms:W3CDTF">2026-01-28T19:42:19Z</dcterms:modified>
</cp:coreProperties>
</file>