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72" r:id="rId3"/>
    <p:sldId id="261" r:id="rId4"/>
    <p:sldId id="258" r:id="rId5"/>
    <p:sldId id="276" r:id="rId6"/>
    <p:sldId id="263" r:id="rId7"/>
    <p:sldId id="277" r:id="rId8"/>
    <p:sldId id="278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08912" cy="1969976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ВК 4.14  </a:t>
            </a: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u="sng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КЛІНІЧНА ФАРМАКОЛОГІЯ</a:t>
            </a: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0375" y="4005065"/>
            <a:ext cx="6919937" cy="23762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b="1" dirty="0"/>
              <a:t>підготовки фахівців </a:t>
            </a:r>
            <a:r>
              <a:rPr lang="uk-UA" b="1" u="sng" dirty="0"/>
              <a:t>третього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 smtClean="0"/>
              <a:t>галузі знань </a:t>
            </a:r>
            <a:r>
              <a:rPr lang="uk-UA" b="1" u="sng" dirty="0" smtClean="0"/>
              <a:t>              I Охорона здоров’я та соціальне забезпечення _</a:t>
            </a:r>
            <a:endParaRPr lang="uk-UA" dirty="0" smtClean="0"/>
          </a:p>
          <a:p>
            <a:pPr algn="ctr">
              <a:buNone/>
            </a:pPr>
            <a:r>
              <a:rPr lang="uk-UA" b="1" dirty="0" smtClean="0"/>
              <a:t>спеціальності</a:t>
            </a:r>
            <a:r>
              <a:rPr lang="uk-UA" b="1" u="sng" dirty="0" smtClean="0"/>
              <a:t> </a:t>
            </a:r>
            <a:r>
              <a:rPr lang="uk-UA" b="1" u="sng" dirty="0" smtClean="0"/>
              <a:t>І</a:t>
            </a:r>
            <a:r>
              <a:rPr lang="uk-UA" b="1" u="sng" dirty="0" smtClean="0"/>
              <a:t>2</a:t>
            </a:r>
            <a:r>
              <a:rPr lang="uk-UA" u="sng" dirty="0" smtClean="0"/>
              <a:t>_</a:t>
            </a:r>
            <a:r>
              <a:rPr lang="uk-UA" b="1" u="sng" dirty="0" smtClean="0"/>
              <a:t>Медицина</a:t>
            </a: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0180" name="Picture 4" descr="Мультяшний персонаж таблетки вказу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157192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16632"/>
            <a:ext cx="8686800" cy="105273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340768"/>
            <a:ext cx="8964488" cy="525658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b="1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b="1" dirty="0"/>
              <a:t>      Знання механізмів дії, фармакокінетики та </a:t>
            </a:r>
            <a:r>
              <a:rPr lang="uk-UA" b="1" dirty="0" err="1"/>
              <a:t>фармакодинаміки</a:t>
            </a:r>
            <a:r>
              <a:rPr lang="uk-UA" b="1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3. Наукова діяльність і клінічні дослідження</a:t>
            </a:r>
          </a:p>
          <a:p>
            <a:pPr>
              <a:buNone/>
            </a:pPr>
            <a:r>
              <a:rPr lang="uk-UA" b="1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4. Професійна компетентність лікаря-дослідника</a:t>
            </a:r>
          </a:p>
          <a:p>
            <a:pPr>
              <a:buNone/>
            </a:pPr>
            <a:r>
              <a:rPr lang="uk-UA" b="1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b="1" dirty="0"/>
              <a:t>      В умовах зростання кількості хронічних захворювань, </a:t>
            </a:r>
            <a:r>
              <a:rPr lang="uk-UA" b="1" dirty="0" err="1"/>
              <a:t>поліфармакотерапії</a:t>
            </a:r>
            <a:r>
              <a:rPr lang="uk-UA" b="1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0890" y="475531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4.14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  <p:pic>
        <p:nvPicPr>
          <p:cNvPr id="48132" name="Picture 4" descr="Мультяшний персонаж таблетки зі знако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1224136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793" y="564654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4.14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1916832"/>
            <a:ext cx="7416824" cy="3168352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  <p:sp>
        <p:nvSpPr>
          <p:cNvPr id="47106" name="AutoShape 2" descr="Символ таблетки зі стетоскопом — стокове фото"/>
          <p:cNvSpPr>
            <a:spLocks noChangeAspect="1" noChangeArrowheads="1"/>
          </p:cNvSpPr>
          <p:nvPr/>
        </p:nvSpPr>
        <p:spPr bwMode="auto">
          <a:xfrm>
            <a:off x="155575" y="-2613025"/>
            <a:ext cx="4686300" cy="544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8" name="AutoShape 4" descr="Символ таблетки зі стетоскопом — стокове фото"/>
          <p:cNvSpPr>
            <a:spLocks noChangeAspect="1" noChangeArrowheads="1"/>
          </p:cNvSpPr>
          <p:nvPr/>
        </p:nvSpPr>
        <p:spPr bwMode="auto">
          <a:xfrm>
            <a:off x="155575" y="-2613025"/>
            <a:ext cx="4686300" cy="544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10" name="AutoShape 6" descr="Щасливі таблетки картинки, стокові Щасливі таблетки фотографії, зображення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12" name="AutoShape 8" descr="Щасливі таблетки картинки, стокові Щасливі таблетки фотографії, зображення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Picture 4" descr="Мультяшний персонаж таблетки вказу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293096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4.14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179512" y="2132856"/>
          <a:ext cx="8784977" cy="3864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152128"/>
                <a:gridCol w="1367461"/>
                <a:gridCol w="1256677"/>
                <a:gridCol w="1591793"/>
                <a:gridCol w="1328686"/>
              </a:tblGrid>
              <a:tr h="1398532"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Дисципліна </a:t>
                      </a:r>
                      <a:endParaRPr lang="uk-UA" sz="20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Модулі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9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Самостій-на</a:t>
                      </a: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робота </a:t>
                      </a:r>
                    </a:p>
                  </a:txBody>
                  <a:tcPr marL="69850" marR="59690" marT="7620" marB="0"/>
                </a:tc>
              </a:tr>
              <a:tr h="550467">
                <a:tc rowSpan="3"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</a:t>
                      </a:r>
                    </a:p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фармакологія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Модуль 1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9850" marR="59690" marT="7620" marB="0"/>
                </a:tc>
              </a:tr>
              <a:tr h="550467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Модуль 2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9850" marR="59690" marT="7620" marB="0"/>
                </a:tc>
              </a:tr>
              <a:tr h="550467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Модуль 3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9850" marR="59690" marT="7620" marB="0"/>
                </a:tc>
              </a:tr>
              <a:tr h="550467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Разом</a:t>
                      </a:r>
                      <a:endParaRPr lang="uk-UA" sz="18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8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180</a:t>
                      </a:r>
                      <a:endParaRPr lang="uk-UA" sz="18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</a:t>
                      </a:r>
                      <a:endParaRPr lang="uk-UA" sz="18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90</a:t>
                      </a:r>
                      <a:endParaRPr lang="uk-UA" sz="18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90</a:t>
                      </a:r>
                      <a:endParaRPr lang="uk-UA" sz="18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0"/>
            <a:ext cx="8532440" cy="908720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000" b="1" dirty="0"/>
              <a:t>Теми практичних занять</a:t>
            </a:r>
            <a:br>
              <a:rPr lang="uk-UA" sz="2000" b="1" dirty="0"/>
            </a:br>
            <a:r>
              <a:rPr lang="uk-UA" sz="2000" b="1" dirty="0"/>
              <a:t>ВК 4.14 </a:t>
            </a:r>
            <a:r>
              <a:rPr lang="uk-UA" sz="2000" b="1" dirty="0" err="1"/>
              <a:t>“Клінічна</a:t>
            </a:r>
            <a:r>
              <a:rPr lang="uk-UA" sz="2000" b="1" dirty="0"/>
              <a:t> </a:t>
            </a:r>
            <a:r>
              <a:rPr lang="uk-UA" sz="2000" b="1" dirty="0" err="1"/>
              <a:t>фармакологія”</a:t>
            </a:r>
            <a:r>
              <a:rPr lang="uk-UA" sz="2000" b="1" dirty="0"/>
              <a:t> </a:t>
            </a:r>
            <a:br>
              <a:rPr lang="uk-UA" sz="2000" b="1" dirty="0"/>
            </a:br>
            <a:r>
              <a:rPr lang="uk-UA" sz="2000" b="1" dirty="0"/>
              <a:t>Модуль 1 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51520" y="908720"/>
          <a:ext cx="8712968" cy="5751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86"/>
                <a:gridCol w="7680182"/>
              </a:tblGrid>
              <a:tr h="571195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  <a:endParaRPr lang="uk-UA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 anchor="ctr"/>
                </a:tc>
              </a:tr>
              <a:tr h="571195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Предмет та задачі, основні поняття клінічної фармакології. Клінічні аспекти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фармакодинаміки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фармакокінетики 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Взаємодія лікарських засобів  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Небажані реакції ліків. Система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фармнагляду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Фармакогенетика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Принципи доказової терапії. 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випробовування.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Загальні принципи антибактеріальної (АБ) терапії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бета-лактамних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АБ 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АБ, що впливають на внутрішньоклітинну інфекцію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АБ різних груп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протигрибкових ЛЗ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протипаразитарних засобів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антисептиків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імуномодуляторів</a:t>
                      </a:r>
                      <a:endParaRPr lang="uk-UA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противірусних засобів</a:t>
                      </a:r>
                    </a:p>
                  </a:txBody>
                  <a:tcPr marL="69850" marR="29210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783265" cy="908720"/>
          </a:xfrm>
        </p:spPr>
        <p:txBody>
          <a:bodyPr>
            <a:noAutofit/>
          </a:bodyPr>
          <a:lstStyle/>
          <a:p>
            <a:pPr lvl="0" algn="ctr"/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>Теми </a:t>
            </a:r>
            <a:r>
              <a:rPr lang="uk-UA" sz="1600" b="1" dirty="0"/>
              <a:t>практичних занять</a:t>
            </a:r>
            <a:br>
              <a:rPr lang="uk-UA" sz="1600" b="1" dirty="0"/>
            </a:br>
            <a:r>
              <a:rPr lang="uk-UA" sz="1600" b="1" dirty="0"/>
              <a:t>ВК 4.14 </a:t>
            </a:r>
            <a:r>
              <a:rPr lang="uk-UA" sz="1600" b="1" dirty="0" err="1"/>
              <a:t>“Клінічна</a:t>
            </a:r>
            <a:r>
              <a:rPr lang="uk-UA" sz="1600" b="1" dirty="0"/>
              <a:t> </a:t>
            </a:r>
            <a:r>
              <a:rPr lang="uk-UA" sz="1600" b="1" dirty="0" err="1"/>
              <a:t>фармакологія”</a:t>
            </a:r>
            <a:r>
              <a:rPr lang="uk-UA" sz="1600" b="1" dirty="0"/>
              <a:t> </a:t>
            </a:r>
            <a:br>
              <a:rPr lang="uk-UA" sz="1600" b="1" dirty="0"/>
            </a:br>
            <a:r>
              <a:rPr lang="uk-UA" sz="1600" b="1" dirty="0"/>
              <a:t>Модуль </a:t>
            </a:r>
            <a:r>
              <a:rPr lang="uk-UA" sz="1600" b="1" dirty="0" smtClean="0"/>
              <a:t>2</a:t>
            </a:r>
            <a:endParaRPr lang="uk-UA" sz="1600" b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395536" y="836712"/>
          <a:ext cx="8424936" cy="56971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632848"/>
              </a:tblGrid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 anchor="ctr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бронхолітиків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протикашлевих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експекторантів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Н1-гістаміноблокаторів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глюкокортикоїдів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(ГК) – системних та місцевих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нестероїдних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протизапальних ЛЗ (НПЗЗ)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анальгетиків,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спазмолітиків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гіполіпідемічних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бета-адреноблокаторів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Клінічна фармакологія нітратів та антагоністів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Ca</a:t>
                      </a:r>
                      <a:r>
                        <a:rPr lang="uk-UA" sz="1400" baseline="300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++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інгібіторів АПФ, сартанів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сечогінних ЛЗ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антиаритмічних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препаратів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серцевих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глікозидів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(СГ)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Н2-гістаміноблокаторів, інгібіторів протонної помпи та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антацидів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прокінетиків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послаблюючих та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антидіарейних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пре-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і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пробіотиків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холеретиків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холекінетиків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гепатопротекторів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0"/>
            <a:ext cx="8532440" cy="908720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2000" b="1" dirty="0"/>
              <a:t>Теми практичних занять</a:t>
            </a:r>
            <a:br>
              <a:rPr lang="uk-UA" sz="2000" b="1" dirty="0"/>
            </a:br>
            <a:r>
              <a:rPr lang="uk-UA" sz="2000" b="1" dirty="0"/>
              <a:t>ВК 4.14 </a:t>
            </a:r>
            <a:r>
              <a:rPr lang="uk-UA" sz="2000" b="1" dirty="0" err="1"/>
              <a:t>“Клінічна</a:t>
            </a:r>
            <a:r>
              <a:rPr lang="uk-UA" sz="2000" b="1" dirty="0"/>
              <a:t> </a:t>
            </a:r>
            <a:r>
              <a:rPr lang="uk-UA" sz="2000" b="1" dirty="0" err="1"/>
              <a:t>фармакологія”</a:t>
            </a:r>
            <a:r>
              <a:rPr lang="uk-UA" sz="2000" b="1" dirty="0"/>
              <a:t> </a:t>
            </a:r>
            <a:br>
              <a:rPr lang="uk-UA" sz="2000" b="1" dirty="0"/>
            </a:br>
            <a:r>
              <a:rPr lang="uk-UA" sz="2000" b="1" dirty="0"/>
              <a:t>Модуль </a:t>
            </a:r>
            <a:r>
              <a:rPr lang="uk-UA" sz="2000" b="1" dirty="0" smtClean="0"/>
              <a:t>3</a:t>
            </a:r>
            <a:endParaRPr lang="uk-UA" sz="20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51520" y="908720"/>
          <a:ext cx="8712968" cy="58627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992888"/>
              </a:tblGrid>
              <a:tr h="571195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  <a:endParaRPr lang="uk-UA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 anchor="ctr"/>
                </a:tc>
              </a:tr>
              <a:tr h="44156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ферментних препаратів для лікування недостатності підшлункової залози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інсулінів та пероральних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засобів, що застосовують для лікування щитоподібної залози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препаратів жіночих статевих гормонів. Клінічна фармакологія антигормонів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протипаркінсонічних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протиепілептичних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</a:t>
                      </a:r>
                      <a:r>
                        <a:rPr lang="uk-UA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антидепресантів 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транквілізаторів. Клінічна фармакологія снодійних ЛЗ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прямих та непрямих антикоагулянтів,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гемостатиків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антианемічних ЛЗ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кровозамінників та інфузійних розчинів. 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місцевих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анестетиків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засобів для внутрішньовенної анестезії.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протипухлинних ЛЗ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протитуберкульозних </a:t>
                      </a:r>
                      <a:r>
                        <a:rPr lang="uk-UA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ЛЗ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водо-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жиророзчинних вітамінів. Клінічна фармакологія препаратів, що містять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мікро-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uk-UA" sz="14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макроелементи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72816"/>
            <a:ext cx="8748464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  <p:pic>
        <p:nvPicPr>
          <p:cNvPr id="44036" name="Picture 4" descr="Мультяшний персонаж таблетки великі пальці вгор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517232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715200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77788" y="1674845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  <p:pic>
        <p:nvPicPr>
          <p:cNvPr id="43010" name="Picture 2" descr="Мультяшний персонаж таблетки великі пальці вгор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4.14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4607" y="3068960"/>
            <a:ext cx="59766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0962" name="AutoShape 2" descr="Врач дает таблетки картинки, стокові Врач дает таблетки фотографії, 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Picture 10" descr="Щасливі таблетки картинки, стокові Щасливі таблетки фотографії, зображення  | Скачати з Depositpho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653136"/>
            <a:ext cx="3888432" cy="2093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Зелени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831</TotalTime>
  <Words>982</Words>
  <Application>Microsoft Office PowerPoint</Application>
  <PresentationFormat>Экран (4:3)</PresentationFormat>
  <Paragraphs>175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Справедливость</vt:lpstr>
      <vt:lpstr>  ВК 4.14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4.14 “Клінічна фармакологія”</vt:lpstr>
      <vt:lpstr>Завдання навчальної дисципліни ВК 4.14 “Клінічна фармакологія”</vt:lpstr>
      <vt:lpstr>Програма навчальної дисципліни ВК 4.14 “Клінічна фармакологія” </vt:lpstr>
      <vt:lpstr>Теми практичних занять ВК 4.14 “Клінічна фармакологія”  Модуль 1 </vt:lpstr>
      <vt:lpstr>       Теми практичних занять ВК 4.14 “Клінічна фармакологія”  Модуль 2</vt:lpstr>
      <vt:lpstr>Теми практичних занять ВК 4.14 “Клінічна фармакологія”  Модуль 3</vt:lpstr>
      <vt:lpstr>Очікувані результати навчання  з дисципліни ВК 4.14 “Клінічна фармакологія” </vt:lpstr>
      <vt:lpstr>Очікувані результати навчання  з дисципліни ВК 4.14 “Клінічна фармакологія” 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19</cp:revision>
  <dcterms:created xsi:type="dcterms:W3CDTF">2025-04-06T17:18:10Z</dcterms:created>
  <dcterms:modified xsi:type="dcterms:W3CDTF">2026-01-28T19:22:26Z</dcterms:modified>
</cp:coreProperties>
</file>