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72" r:id="rId3"/>
    <p:sldId id="261" r:id="rId4"/>
    <p:sldId id="258" r:id="rId5"/>
    <p:sldId id="259" r:id="rId6"/>
    <p:sldId id="263" r:id="rId7"/>
    <p:sldId id="273" r:id="rId8"/>
    <p:sldId id="274" r:id="rId9"/>
    <p:sldId id="275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82" d="100"/>
          <a:sy n="82" d="100"/>
        </p:scale>
        <p:origin x="147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916832"/>
            <a:ext cx="8208912" cy="1969976"/>
          </a:xfrm>
        </p:spPr>
        <p:txBody>
          <a:bodyPr>
            <a:noAutofit/>
          </a:bodyPr>
          <a:lstStyle/>
          <a:p>
            <a:pPr algn="ctr"/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ВК 4.14  </a:t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u="sng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КЛІНІЧНА ФАРМАКОЛОГІЯ</a:t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0375" y="4221089"/>
            <a:ext cx="7416824" cy="2160239"/>
          </a:xfrm>
        </p:spPr>
        <p:txBody>
          <a:bodyPr/>
          <a:lstStyle/>
          <a:p>
            <a:pPr algn="ctr">
              <a:buNone/>
            </a:pPr>
            <a:r>
              <a:rPr lang="uk-UA" b="1" dirty="0"/>
              <a:t>підготовки фахівців </a:t>
            </a:r>
            <a:r>
              <a:rPr lang="uk-UA" b="1" u="sng" dirty="0"/>
              <a:t>третього </a:t>
            </a:r>
            <a:r>
              <a:rPr lang="uk-UA" b="1" u="sng" dirty="0" err="1"/>
              <a:t>освітньо</a:t>
            </a:r>
            <a:r>
              <a:rPr lang="uk-UA" b="1" u="sng" dirty="0"/>
              <a:t>-наукового рівня вищої освіти</a:t>
            </a:r>
            <a:endParaRPr lang="uk-UA" dirty="0"/>
          </a:p>
          <a:p>
            <a:pPr algn="ctr">
              <a:buNone/>
            </a:pPr>
            <a:r>
              <a:rPr lang="uk-UA" b="1" dirty="0"/>
              <a:t>галузі знань </a:t>
            </a:r>
            <a:r>
              <a:rPr lang="uk-UA" b="1" u="sng" dirty="0"/>
              <a:t> 22 «Охорона здоров’я»</a:t>
            </a:r>
            <a:endParaRPr lang="uk-UA" dirty="0"/>
          </a:p>
          <a:p>
            <a:pPr algn="ctr">
              <a:buNone/>
            </a:pPr>
            <a:r>
              <a:rPr lang="uk-UA" b="1" dirty="0"/>
              <a:t>спеціальності</a:t>
            </a:r>
            <a:r>
              <a:rPr lang="uk-UA" b="1" u="sng" dirty="0"/>
              <a:t> 222</a:t>
            </a:r>
            <a:r>
              <a:rPr lang="uk-UA" u="sng" dirty="0"/>
              <a:t>_</a:t>
            </a:r>
            <a:r>
              <a:rPr lang="uk-UA" b="1" u="sng" dirty="0"/>
              <a:t>Медицина</a:t>
            </a:r>
            <a:endParaRPr lang="uk-UA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476672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0180" name="Picture 4" descr="Мультяшний персонаж таблетки вказу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5157192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116632"/>
            <a:ext cx="8686800" cy="105273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200" b="1" dirty="0"/>
              <a:t>Актуальність вивчення </a:t>
            </a:r>
            <a:br>
              <a:rPr lang="uk-UA" sz="2200" b="1" dirty="0"/>
            </a:br>
            <a:r>
              <a:rPr lang="uk-UA" sz="2200" b="1" dirty="0"/>
              <a:t>дисципліни «Клінічна фармакологія» </a:t>
            </a:r>
            <a:br>
              <a:rPr lang="uk-UA" sz="2200" b="1" dirty="0"/>
            </a:br>
            <a:r>
              <a:rPr lang="uk-UA" sz="2200" b="1" dirty="0"/>
              <a:t>на третьому </a:t>
            </a:r>
            <a:r>
              <a:rPr lang="uk-UA" sz="2200" b="1" dirty="0" err="1"/>
              <a:t>освітньо-науковому</a:t>
            </a:r>
            <a:r>
              <a:rPr lang="uk-UA" sz="2200" b="1" dirty="0"/>
              <a:t> рівні вищої освіти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340768"/>
            <a:ext cx="8964488" cy="525658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1. Підвищення ефективності лікування</a:t>
            </a:r>
          </a:p>
          <a:p>
            <a:pPr>
              <a:buNone/>
            </a:pPr>
            <a:r>
              <a:rPr lang="uk-UA" b="1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2. Безпека фармакотерапії</a:t>
            </a:r>
          </a:p>
          <a:p>
            <a:pPr>
              <a:buNone/>
            </a:pPr>
            <a:r>
              <a:rPr lang="uk-UA" b="1" dirty="0"/>
              <a:t>      Знання механізмів дії, фармакокінетики та </a:t>
            </a:r>
            <a:r>
              <a:rPr lang="uk-UA" b="1" dirty="0" err="1"/>
              <a:t>фармакодинаміки</a:t>
            </a:r>
            <a:r>
              <a:rPr lang="uk-UA" b="1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3. Наукова діяльність і клінічні дослідження</a:t>
            </a:r>
          </a:p>
          <a:p>
            <a:pPr>
              <a:buNone/>
            </a:pPr>
            <a:r>
              <a:rPr lang="uk-UA" b="1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4. Професійна компетентність лікаря-дослідника</a:t>
            </a:r>
          </a:p>
          <a:p>
            <a:pPr>
              <a:buNone/>
            </a:pPr>
            <a:r>
              <a:rPr lang="uk-UA" b="1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 5. Розвиток системи охорони здоров’я</a:t>
            </a:r>
          </a:p>
          <a:p>
            <a:pPr>
              <a:buNone/>
            </a:pPr>
            <a:r>
              <a:rPr lang="uk-UA" b="1" dirty="0"/>
              <a:t>      В умовах зростання кількості хронічних захворювань, </a:t>
            </a:r>
            <a:r>
              <a:rPr lang="uk-UA" b="1" dirty="0" err="1"/>
              <a:t>поліфармакотерапії</a:t>
            </a:r>
            <a:r>
              <a:rPr lang="uk-UA" b="1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0890" y="475531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Мета навчальної дисципліни</a:t>
            </a:r>
            <a:br>
              <a:rPr lang="uk-UA" sz="3200" b="1" dirty="0"/>
            </a:br>
            <a:r>
              <a:rPr lang="uk-UA" sz="3200" b="1" dirty="0"/>
              <a:t>ВК 4.14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  <p:pic>
        <p:nvPicPr>
          <p:cNvPr id="48132" name="Picture 4" descr="Мультяшний персонаж таблетки зі знако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1224136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6793" y="564654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Завдання навчальної дисципліни</a:t>
            </a:r>
            <a:br>
              <a:rPr lang="uk-UA" sz="3200" b="1" dirty="0"/>
            </a:br>
            <a:r>
              <a:rPr lang="uk-UA" sz="3200" b="1" dirty="0"/>
              <a:t>ВК 4.14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55576" y="1916832"/>
            <a:ext cx="7416824" cy="3168352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  <p:sp>
        <p:nvSpPr>
          <p:cNvPr id="47106" name="AutoShape 2" descr="Символ таблетки зі стетоскопом — стокове фото"/>
          <p:cNvSpPr>
            <a:spLocks noChangeAspect="1" noChangeArrowheads="1"/>
          </p:cNvSpPr>
          <p:nvPr/>
        </p:nvSpPr>
        <p:spPr bwMode="auto">
          <a:xfrm>
            <a:off x="155575" y="-2613025"/>
            <a:ext cx="4686300" cy="5448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8" name="AutoShape 4" descr="Символ таблетки зі стетоскопом — стокове фото"/>
          <p:cNvSpPr>
            <a:spLocks noChangeAspect="1" noChangeArrowheads="1"/>
          </p:cNvSpPr>
          <p:nvPr/>
        </p:nvSpPr>
        <p:spPr bwMode="auto">
          <a:xfrm>
            <a:off x="155575" y="-2613025"/>
            <a:ext cx="4686300" cy="5448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10" name="AutoShape 6" descr="Щасливі таблетки картинки, стокові Щасливі таблетки фотографії, зображення 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12" name="AutoShape 8" descr="Щасливі таблетки картинки, стокові Щасливі таблетки фотографії, зображення 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Picture 4" descr="Мультяшний персонаж таблетки вказу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4293096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4.14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1"/>
          </p:nvPr>
        </p:nvGraphicFramePr>
        <p:xfrm>
          <a:off x="251517" y="2348879"/>
          <a:ext cx="8712970" cy="3277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1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4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04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521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347281"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Дисципліна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Модулі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9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3048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Медична </a:t>
                      </a:r>
                    </a:p>
                    <a:p>
                      <a:pPr marL="30480" indent="-6350" algn="l">
                        <a:lnSpc>
                          <a:spcPct val="112000"/>
                        </a:lnSpc>
                        <a:spcAft>
                          <a:spcPts val="2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практика </a:t>
                      </a:r>
                    </a:p>
                  </a:txBody>
                  <a:tcPr marL="69850" marR="59690" marT="762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4528">
                <a:tc rowSpan="2"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</a:t>
                      </a:r>
                    </a:p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45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фармакологія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Модуль 1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marR="1016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 </a:t>
                      </a:r>
                    </a:p>
                  </a:txBody>
                  <a:tcPr marL="69850" marR="59690" marT="762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4528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Модуль 2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4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marR="1016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 </a:t>
                      </a:r>
                    </a:p>
                  </a:txBody>
                  <a:tcPr marL="69850" marR="59690" marT="762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1035"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80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Разом </a:t>
                      </a:r>
                      <a:endParaRPr lang="uk-UA" sz="20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endParaRPr lang="uk-UA" sz="20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240</a:t>
                      </a:r>
                      <a:endParaRPr lang="uk-UA" sz="20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uk-UA" sz="20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90</a:t>
                      </a:r>
                      <a:endParaRPr lang="uk-UA" sz="20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90</a:t>
                      </a:r>
                      <a:endParaRPr lang="uk-UA" sz="20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marR="1016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uk-UA" sz="20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195832"/>
            <a:ext cx="8532440" cy="1124744"/>
          </a:xfrm>
        </p:spPr>
        <p:txBody>
          <a:bodyPr>
            <a:normAutofit fontScale="90000"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br>
              <a:rPr lang="uk-UA" sz="2800" b="1" dirty="0"/>
            </a:br>
            <a:r>
              <a:rPr lang="uk-UA" sz="2800" b="1" dirty="0"/>
              <a:t>Модуль 1 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250825" y="1341438"/>
          <a:ext cx="8435976" cy="5320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11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6350" marR="40640" indent="-6350" algn="ctr">
                        <a:lnSpc>
                          <a:spcPct val="112000"/>
                        </a:lnSpc>
                        <a:spcAft>
                          <a:spcPts val="11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 </a:t>
                      </a:r>
                    </a:p>
                    <a:p>
                      <a:pPr marL="6350" marR="387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з/п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marR="3937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 теми </a:t>
                      </a:r>
                    </a:p>
                  </a:txBody>
                  <a:tcPr marL="69850" marR="29210" marT="762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Предмет та задачі, основні поняття клінічної фармакології. </a:t>
                      </a:r>
                    </a:p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Клінічні аспекти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фармакодинаміки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фармакокінетики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Взаємодія лікарських засобів 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Небажані реакції ліків. Система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фармнагляду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Фармакогенетика.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Принципи доказової терапії. 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клінічні випробовування.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Загальні принципи антибактеріальної (АБ) терапії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бета-лактамних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АБ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АБ, що впливають на внутрішньоклітинну інфекцію.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АБ різних груп.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протигрибкових ЛЗ. 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антисептиків.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44012"/>
            <a:ext cx="8748464" cy="1124744"/>
          </a:xfrm>
        </p:spPr>
        <p:txBody>
          <a:bodyPr>
            <a:normAutofit fontScale="90000"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br>
              <a:rPr lang="uk-UA" sz="2800" b="1" dirty="0"/>
            </a:br>
            <a:r>
              <a:rPr lang="uk-UA" sz="2800" b="1" dirty="0"/>
              <a:t>Модуль 1 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251519" y="1268756"/>
          <a:ext cx="8435281" cy="5241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10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4190">
                <a:tc>
                  <a:txBody>
                    <a:bodyPr/>
                    <a:lstStyle/>
                    <a:p>
                      <a:pPr marL="6350" marR="40640" indent="-6350" algn="ctr">
                        <a:lnSpc>
                          <a:spcPct val="112000"/>
                        </a:lnSpc>
                        <a:spcAft>
                          <a:spcPts val="11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 </a:t>
                      </a:r>
                    </a:p>
                    <a:p>
                      <a:pPr marL="6350" marR="387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з/п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marR="3937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 теми </a:t>
                      </a:r>
                    </a:p>
                  </a:txBody>
                  <a:tcPr marL="69850" marR="29210" marT="762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імуномодуляторів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протипаразитарних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засобів. 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противірусних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.засобів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бронхолітиків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протикашлевих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експекторантів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Н1-гістаміноблокаторів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глюкокортикоїдів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(ГК) – системних та місцевих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нестероїдних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протизапальних ЛЗ (НПЗЗ)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анальгетиків,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спазмолітиків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бета-адреноблокаторів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Клінічна фармакологія нітратів та антагоністів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Ca</a:t>
                      </a:r>
                      <a:r>
                        <a:rPr lang="uk-UA" sz="1600" b="1" baseline="300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++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інгібіторів АПФ,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сартанів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Залік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endParaRPr lang="uk-UA" sz="16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Усього 45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  <a:endParaRPr lang="uk-UA" sz="16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021" y="186833"/>
            <a:ext cx="8748464" cy="1124744"/>
          </a:xfrm>
        </p:spPr>
        <p:txBody>
          <a:bodyPr>
            <a:normAutofit fontScale="90000"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br>
              <a:rPr lang="uk-UA" sz="2800" b="1" dirty="0"/>
            </a:br>
            <a:r>
              <a:rPr lang="uk-UA" sz="2800" b="1" dirty="0"/>
              <a:t>Модуль 2 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486155125"/>
              </p:ext>
            </p:extLst>
          </p:nvPr>
        </p:nvGraphicFramePr>
        <p:xfrm>
          <a:off x="216024" y="1168401"/>
          <a:ext cx="8748464" cy="5502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0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78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4359">
                <a:tc>
                  <a:txBody>
                    <a:bodyPr/>
                    <a:lstStyle/>
                    <a:p>
                      <a:pPr marL="6350" marR="40640" indent="-6350" algn="ctr">
                        <a:lnSpc>
                          <a:spcPct val="112000"/>
                        </a:lnSpc>
                        <a:spcAft>
                          <a:spcPts val="11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 </a:t>
                      </a:r>
                    </a:p>
                    <a:p>
                      <a:pPr marL="6350" marR="387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з/п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marR="3937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 теми </a:t>
                      </a:r>
                    </a:p>
                  </a:txBody>
                  <a:tcPr marL="69850" marR="29210" marT="762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5746">
                <a:tc>
                  <a:txBody>
                    <a:bodyPr/>
                    <a:lstStyle/>
                    <a:p>
                      <a:pPr marL="6667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антиаритмічних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препаратів.</a:t>
                      </a:r>
                    </a:p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Клінічна фармакологія серцевих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глікозидів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(СГ).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9408">
                <a:tc>
                  <a:txBody>
                    <a:bodyPr/>
                    <a:lstStyle/>
                    <a:p>
                      <a:pPr marL="6667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сечогінних ЛЗ.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9408">
                <a:tc>
                  <a:txBody>
                    <a:bodyPr/>
                    <a:lstStyle/>
                    <a:p>
                      <a:pPr marL="6667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гіполіпідемічних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засобів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250">
                <a:tc>
                  <a:txBody>
                    <a:bodyPr/>
                    <a:lstStyle/>
                    <a:p>
                      <a:pPr marL="6667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Н2-гістаміноблокаторів, інгібіторів протонної помпи та антацидів.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9408">
                <a:tc>
                  <a:txBody>
                    <a:bodyPr/>
                    <a:lstStyle/>
                    <a:p>
                      <a:pPr marL="6667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прокінетиків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послаблюючих та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антидіарейних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9408">
                <a:tc>
                  <a:txBody>
                    <a:bodyPr/>
                    <a:lstStyle/>
                    <a:p>
                      <a:pPr marL="641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пре-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і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пробіотиків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9408">
                <a:tc>
                  <a:txBody>
                    <a:bodyPr/>
                    <a:lstStyle/>
                    <a:p>
                      <a:pPr marL="641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холеретиків, холекінетиків та гепатопротекторів.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1250">
                <a:tc>
                  <a:txBody>
                    <a:bodyPr/>
                    <a:lstStyle/>
                    <a:p>
                      <a:pPr marL="641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ферментних препаратів для лікування недостатності підшлункової залози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9408">
                <a:tc>
                  <a:txBody>
                    <a:bodyPr/>
                    <a:lstStyle/>
                    <a:p>
                      <a:pPr marL="641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інсулінів та пероральних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цукрознижуючих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9408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засобів, що застосовують для лікування щитоподібної залози.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71250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Клінічна фармакологія препаратів жіночих статевих гормонів. Клінічна фармакологія антигормонів.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71250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Клінічна фармакологія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протипаркінсонічних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ЛЗ. Клінічна фармакологія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протиепілептичних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19" y="158413"/>
            <a:ext cx="8748464" cy="1124744"/>
          </a:xfrm>
        </p:spPr>
        <p:txBody>
          <a:bodyPr>
            <a:normAutofit fontScale="90000"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br>
              <a:rPr lang="uk-UA" sz="2800" b="1" dirty="0"/>
            </a:br>
            <a:r>
              <a:rPr lang="uk-UA" sz="2800" b="1" dirty="0"/>
              <a:t>Модуль 2 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251519" y="1268756"/>
          <a:ext cx="8435281" cy="52677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10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4190">
                <a:tc>
                  <a:txBody>
                    <a:bodyPr/>
                    <a:lstStyle/>
                    <a:p>
                      <a:pPr marL="6350" marR="40640" indent="-6350" algn="ctr">
                        <a:lnSpc>
                          <a:spcPct val="112000"/>
                        </a:lnSpc>
                        <a:spcAft>
                          <a:spcPts val="11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 </a:t>
                      </a:r>
                    </a:p>
                    <a:p>
                      <a:pPr marL="6350" marR="387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з/п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marR="3937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 теми </a:t>
                      </a:r>
                    </a:p>
                  </a:txBody>
                  <a:tcPr marL="69850" marR="29210" marT="762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Клінічна фармакологія антидепресантів.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транквілізаторів. Клінічна фармакологія снодійних ЛЗ.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прямих та непрямих антикоагулянтів, антиагрегантів.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.Клінічна фармакологія фібринолітиків, інгібіторів фібринолізу. 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гемостатиків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Клінічна фармакологія антианемічних ЛЗ 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водо- та жиророзчинних вітамінів. Клінічна фармакологія препаратів, що містять мікро- та макроелементи.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протитуберкульозних ЛЗ. 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кровозамінників та інфузійних розчинів. 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протипухлинних ЛЗ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місцевих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анестетиків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засобів для внутрішньовенної анестезії. Іспит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endParaRPr lang="uk-UA" sz="16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Усього 45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  <a:endParaRPr lang="uk-UA" sz="16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Очікувані результати навчання  з дисципліни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772816"/>
            <a:ext cx="8748464" cy="5085184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  <p:pic>
        <p:nvPicPr>
          <p:cNvPr id="44036" name="Picture 4" descr="Мультяшний персонаж таблетки великі пальці вгор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5517232"/>
            <a:ext cx="1152128" cy="1152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715200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Очікувані результати навчання  з дисципліни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77788" y="1674845"/>
            <a:ext cx="8388424" cy="4941168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  <p:pic>
        <p:nvPicPr>
          <p:cNvPr id="43010" name="Picture 2" descr="Мультяшний персонаж таблетки великі пальці вгор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1152128" cy="1152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548680"/>
            <a:ext cx="6192688" cy="57759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4.14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636912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8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4607" y="3068960"/>
            <a:ext cx="59766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0962" name="AutoShape 2" descr="Врач дает таблетки картинки, стокові Врач дает таблетки фотографії,  зображення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" name="Picture 10" descr="Щасливі таблетки картинки, стокові Щасливі таблетки фотографії, зображення  | Скачати з Depositphot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653136"/>
            <a:ext cx="3888432" cy="20937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Зелени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309</TotalTime>
  <Words>1048</Words>
  <Application>Microsoft Office PowerPoint</Application>
  <PresentationFormat>Екран (4:3)</PresentationFormat>
  <Paragraphs>187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21" baseType="lpstr">
      <vt:lpstr>Calibri</vt:lpstr>
      <vt:lpstr>Cambria</vt:lpstr>
      <vt:lpstr>Franklin Gothic Book</vt:lpstr>
      <vt:lpstr>Perpetua</vt:lpstr>
      <vt:lpstr>Times New Roman</vt:lpstr>
      <vt:lpstr>Wingdings</vt:lpstr>
      <vt:lpstr>Wingdings 2</vt:lpstr>
      <vt:lpstr>Справедливость</vt:lpstr>
      <vt:lpstr>  ВК 4.14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4.14 “Клінічна фармакологія”</vt:lpstr>
      <vt:lpstr>Завдання навчальної дисципліни ВК 4.14 “Клінічна фармакологія”</vt:lpstr>
      <vt:lpstr>Програма навчальної дисципліни ВК 4.14 “Клінічна фармакологія” </vt:lpstr>
      <vt:lpstr>Теми практичних занять ВК 4.14 “Клінічна фармакологія”  Модуль 1 </vt:lpstr>
      <vt:lpstr>Теми практичних занять ВК 4.14 “Клінічна фармакологія”  Модуль 1 </vt:lpstr>
      <vt:lpstr>Теми практичних занять ВК 4.14 “Клінічна фармакологія”  Модуль 2 </vt:lpstr>
      <vt:lpstr>Теми практичних занять ВК 4.14 “Клінічна фармакологія”  Модуль 2 </vt:lpstr>
      <vt:lpstr>Очікувані результати навчання  з дисципліни ВК 4.14 “Клінічна фармакологія” </vt:lpstr>
      <vt:lpstr>Очікувані результати навчання  з дисципліни ВК 4.14 “Клінічна фармакологія” 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Інна Олександрівна Дорошкевич</cp:lastModifiedBy>
  <cp:revision>16</cp:revision>
  <dcterms:created xsi:type="dcterms:W3CDTF">2025-04-06T17:18:10Z</dcterms:created>
  <dcterms:modified xsi:type="dcterms:W3CDTF">2025-04-10T08:27:13Z</dcterms:modified>
</cp:coreProperties>
</file>