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74" r:id="rId3"/>
    <p:sldId id="277" r:id="rId4"/>
    <p:sldId id="270" r:id="rId5"/>
    <p:sldId id="261" r:id="rId6"/>
    <p:sldId id="279" r:id="rId7"/>
    <p:sldId id="281" r:id="rId8"/>
    <p:sldId id="268" r:id="rId9"/>
    <p:sldId id="28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0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00CC"/>
    <a:srgbClr val="0000FF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7" autoAdjust="0"/>
    <p:restoredTop sz="94715" autoAdjust="0"/>
  </p:normalViewPr>
  <p:slideViewPr>
    <p:cSldViewPr>
      <p:cViewPr varScale="1">
        <p:scale>
          <a:sx n="83" d="100"/>
          <a:sy n="83" d="100"/>
        </p:scale>
        <p:origin x="153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2AD38-E158-47E5-B063-94BCC81605F2}" type="datetimeFigureOut">
              <a:rPr lang="ru-RU" smtClean="0"/>
              <a:t>04.05.2022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004A95-4C16-48DB-9667-98B52493C1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2962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04A95-4C16-48DB-9667-98B52493C16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852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physchem_vnmu@ukr.net" TargetMode="External"/><Relationship Id="rId2" Type="http://schemas.openxmlformats.org/officeDocument/2006/relationships/hyperlink" Target="http://www.intertek.com/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564785" cy="1469973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Фізико-хімічний аналіз</a:t>
            </a:r>
            <a:br>
              <a:rPr lang="uk-UA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у створенні ліків</a:t>
            </a:r>
            <a:endParaRPr lang="ru-RU" sz="4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5055371"/>
            <a:ext cx="6400800" cy="1802629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1200"/>
              </a:spcBef>
            </a:pPr>
            <a:endParaRPr lang="en-US" sz="18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200"/>
              </a:spcBef>
            </a:pPr>
            <a:r>
              <a:rPr lang="uk-UA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вибіркова дисципліна за спеціалізацією</a:t>
            </a:r>
            <a:endParaRPr lang="en-US" sz="1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200"/>
              </a:spcBef>
            </a:pPr>
            <a:endParaRPr lang="uk-UA" sz="12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uk-UA" sz="1400" b="1" dirty="0" smtClean="0">
                <a:solidFill>
                  <a:schemeClr val="tx1"/>
                </a:solidFill>
                <a:latin typeface="GungsuhChe" panose="02030609000101010101" pitchFamily="49" charset="-127"/>
                <a:ea typeface="GungsuhChe" panose="02030609000101010101" pitchFamily="49" charset="-127"/>
                <a:cs typeface="Times New Roman" pitchFamily="18" charset="0"/>
              </a:rPr>
              <a:t>кафедра фармацевтичної хімії</a:t>
            </a:r>
          </a:p>
          <a:p>
            <a:pPr>
              <a:spcBef>
                <a:spcPts val="0"/>
              </a:spcBef>
            </a:pPr>
            <a:r>
              <a:rPr lang="uk-UA" sz="1400" b="1" dirty="0" smtClean="0">
                <a:solidFill>
                  <a:schemeClr val="tx1"/>
                </a:solidFill>
                <a:latin typeface="GungsuhChe" panose="02030609000101010101" pitchFamily="49" charset="-127"/>
                <a:ea typeface="GungsuhChe" panose="02030609000101010101" pitchFamily="49" charset="-127"/>
                <a:cs typeface="Times New Roman" pitchFamily="18" charset="0"/>
              </a:rPr>
              <a:t>ВНМУ ім. </a:t>
            </a:r>
            <a:r>
              <a:rPr lang="uk-UA" sz="1400" b="1" dirty="0" err="1" smtClean="0">
                <a:solidFill>
                  <a:schemeClr val="tx1"/>
                </a:solidFill>
                <a:latin typeface="GungsuhChe" panose="02030609000101010101" pitchFamily="49" charset="-127"/>
                <a:ea typeface="GungsuhChe" panose="02030609000101010101" pitchFamily="49" charset="-127"/>
                <a:cs typeface="Times New Roman" pitchFamily="18" charset="0"/>
              </a:rPr>
              <a:t>М.І.Пирогова</a:t>
            </a:r>
            <a:endParaRPr lang="en-US" sz="1400" b="1" dirty="0" smtClean="0">
              <a:solidFill>
                <a:schemeClr val="tx1"/>
              </a:solidFill>
              <a:latin typeface="GungsuhChe" panose="02030609000101010101" pitchFamily="49" charset="-127"/>
              <a:ea typeface="GungsuhChe" panose="02030609000101010101" pitchFamily="49" charset="-127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endParaRPr lang="uk-UA" sz="1400" b="1" dirty="0" smtClean="0">
              <a:solidFill>
                <a:schemeClr val="tx1"/>
              </a:solidFill>
              <a:latin typeface="GungsuhChe" panose="02030609000101010101" pitchFamily="49" charset="-127"/>
              <a:ea typeface="GungsuhChe" panose="02030609000101010101" pitchFamily="49" charset="-127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uk-UA" sz="1400" b="1" dirty="0" smtClean="0">
                <a:solidFill>
                  <a:schemeClr val="tx1"/>
                </a:solidFill>
                <a:latin typeface="GungsuhChe" panose="02030609000101010101" pitchFamily="49" charset="-127"/>
                <a:ea typeface="GungsuhChe" panose="02030609000101010101" pitchFamily="49" charset="-127"/>
                <a:cs typeface="Times New Roman" pitchFamily="18" charset="0"/>
              </a:rPr>
              <a:t>202</a:t>
            </a:r>
            <a:r>
              <a:rPr lang="en-US" sz="1400" b="1" dirty="0" smtClean="0">
                <a:solidFill>
                  <a:schemeClr val="tx1"/>
                </a:solidFill>
                <a:latin typeface="GungsuhChe" panose="02030609000101010101" pitchFamily="49" charset="-127"/>
                <a:ea typeface="GungsuhChe" panose="02030609000101010101" pitchFamily="49" charset="-127"/>
                <a:cs typeface="Times New Roman" pitchFamily="18" charset="0"/>
              </a:rPr>
              <a:t>2</a:t>
            </a:r>
            <a:endParaRPr lang="uk-UA" sz="1400" b="1" dirty="0" smtClean="0">
              <a:solidFill>
                <a:schemeClr val="tx1"/>
              </a:solidFill>
              <a:latin typeface="GungsuhChe" panose="02030609000101010101" pitchFamily="49" charset="-127"/>
              <a:ea typeface="GungsuhChe" panose="02030609000101010101" pitchFamily="49" charset="-127"/>
              <a:cs typeface="Times New Roman" pitchFamily="18" charset="0"/>
            </a:endParaRPr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952625"/>
            <a:ext cx="7315200" cy="2952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3856" y="365598"/>
            <a:ext cx="9144000" cy="360040"/>
          </a:xfrm>
        </p:spPr>
        <p:txBody>
          <a:bodyPr>
            <a:noAutofit/>
          </a:bodyPr>
          <a:lstStyle/>
          <a:p>
            <a:pPr algn="ctr"/>
            <a:r>
              <a:rPr lang="uk-UA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 фізико-хімічних методів ДОСЛІДЖЕННЯ</a:t>
            </a:r>
            <a:endParaRPr lang="ru-RU" sz="2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5914" y="1440413"/>
            <a:ext cx="8712968" cy="1586482"/>
          </a:xfrm>
        </p:spPr>
        <p:txBody>
          <a:bodyPr>
            <a:normAutofit fontScale="25000" lnSpcReduction="20000"/>
          </a:bodyPr>
          <a:lstStyle/>
          <a:p>
            <a:endParaRPr lang="uk-UA" sz="4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6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 ДОСВІДУ СВІТОВОГО ЛІДЕРА В ГАЛУЗІ НЕЗАЛЕЖНОЇ</a:t>
            </a:r>
          </a:p>
          <a:p>
            <a:pPr algn="ctr"/>
            <a:r>
              <a:rPr lang="uk-UA" sz="6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ЕКСПЕРТИЗИ, КОНТРОЛЮ ТА СЕРТИФІКАЦІЇ</a:t>
            </a:r>
            <a:endParaRPr lang="en-US" sz="6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56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будь-якого продукту на всіх </a:t>
            </a:r>
            <a:r>
              <a:rPr lang="uk-UA" sz="5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стадіях від виробництва до споживання клієнтом </a:t>
            </a:r>
            <a:r>
              <a:rPr lang="uk-UA" sz="56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endParaRPr lang="en-US" sz="560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56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фармації, медицині, біотехнології</a:t>
            </a:r>
            <a:endParaRPr lang="en-US" sz="560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1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INTERTEK</a:t>
            </a:r>
            <a:r>
              <a:rPr lang="uk-UA" sz="11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COMPANY </a:t>
            </a:r>
            <a:r>
              <a:rPr lang="en-US" sz="1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9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7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https://www.intertek.com/uploadedImages/wwwintertekcom/Industries/Energy_and_Commodities/Oil_and_Gas/_Images/covid-surface-swabbing-banner-760.jpg?n=677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8191" y="5420495"/>
            <a:ext cx="2753660" cy="695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трелка вниз 11"/>
          <p:cNvSpPr/>
          <p:nvPr/>
        </p:nvSpPr>
        <p:spPr>
          <a:xfrm>
            <a:off x="4296116" y="904332"/>
            <a:ext cx="252028" cy="503752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55914" y="5383616"/>
            <a:ext cx="8341030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174625">
              <a:spcAft>
                <a:spcPts val="600"/>
              </a:spcAft>
              <a:buFontTx/>
              <a:buChar char="-"/>
            </a:pP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COVID-19 Vaccine and Therapeutic Testing</a:t>
            </a:r>
            <a:endParaRPr lang="uk-UA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174625">
              <a:buFontTx/>
              <a:buChar char="-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COVID-19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Surface Testing and Hygiene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Solutions …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26349" y="3690618"/>
            <a:ext cx="6048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Intertek Pharmaceutical Services</a:t>
            </a:r>
            <a:endParaRPr lang="en-US" sz="2800" b="1" i="0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729039" y="4915386"/>
            <a:ext cx="3386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 </a:t>
            </a:r>
            <a:r>
              <a:rPr lang="uk-UA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СЬОГОДЕННЯ</a:t>
            </a:r>
            <a:r>
              <a:rPr 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/>
          </a:p>
        </p:txBody>
      </p:sp>
      <p:sp>
        <p:nvSpPr>
          <p:cNvPr id="20" name="Стрелка вниз 19"/>
          <p:cNvSpPr/>
          <p:nvPr/>
        </p:nvSpPr>
        <p:spPr>
          <a:xfrm>
            <a:off x="4325272" y="3165737"/>
            <a:ext cx="252028" cy="503752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Стрелка вниз 20"/>
          <p:cNvSpPr/>
          <p:nvPr/>
        </p:nvSpPr>
        <p:spPr>
          <a:xfrm>
            <a:off x="4324671" y="4312736"/>
            <a:ext cx="252028" cy="503752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335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/>
          </a:bodyPr>
          <a:lstStyle/>
          <a:p>
            <a:pPr algn="just"/>
            <a:r>
              <a:rPr lang="en-US" sz="1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INTERTEK</a:t>
            </a:r>
            <a:r>
              <a:rPr lang="uk-UA" sz="1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COMPANY provides:</a:t>
            </a:r>
            <a:endParaRPr lang="ru-RU" sz="1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88632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  GMP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CMC Pharmaceutical Laboratory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Services</a:t>
            </a:r>
            <a:endParaRPr lang="en-US" sz="6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6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CMC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Chemistry, manufacturing and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controls</a:t>
            </a:r>
          </a:p>
          <a:p>
            <a:pPr marL="0" indent="4213225" algn="just">
              <a:buNone/>
            </a:pPr>
            <a:r>
              <a:rPr lang="en-US" sz="6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GMP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Manufacturing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Biopharmaceutical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Support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Services: for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omprehensive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biopharmaceutical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bioanalysis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analysis, characterization and potency services addressing the challenges of identity, purity, quality, safety and efficacy for proteins, antibodies, vaccines, antibody drug conjugates, peptides, cytokines, oligonucleotides and </a:t>
            </a:r>
            <a:r>
              <a:rPr lang="en-US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biosimilars</a:t>
            </a:r>
            <a:endParaRPr lang="en-US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  Bioanalytical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Services</a:t>
            </a: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Pharmaceutical Auditing</a:t>
            </a: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Regulatory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toxicology and scientific consulting expertise for the pharmaceutical and medical device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industries</a:t>
            </a:r>
          </a:p>
          <a:p>
            <a:pPr>
              <a:buFontTx/>
              <a:buChar char="-"/>
            </a:pP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Pharmaceutical Analytical Consultancy expertise</a:t>
            </a:r>
            <a:endParaRPr lang="en-US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Pharmaceutical Manufacturing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Support</a:t>
            </a:r>
          </a:p>
          <a:p>
            <a:pPr marL="0" indent="0">
              <a:buNone/>
            </a:pPr>
            <a:endParaRPr lang="en-US" sz="6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Intertek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capabilities include </a:t>
            </a:r>
            <a:r>
              <a:rPr lang="en-US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centres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excellence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for:</a:t>
            </a:r>
            <a:endParaRPr lang="en-US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 development and validation</a:t>
            </a:r>
            <a:endParaRPr lang="uk-UA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buNone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  analysis</a:t>
            </a: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stability studies</a:t>
            </a:r>
          </a:p>
          <a:p>
            <a:pPr>
              <a:buFontTx/>
              <a:buChar char="-"/>
            </a:pPr>
            <a:r>
              <a:rPr lang="en-US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xtractables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leachables</a:t>
            </a:r>
            <a:endParaRPr lang="en-US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solid state characterization</a:t>
            </a: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impurity testing</a:t>
            </a: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elemental impurity analysis</a:t>
            </a: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cGMP quality control testing</a:t>
            </a: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cGMP batch release testing</a:t>
            </a:r>
          </a:p>
          <a:p>
            <a:pPr>
              <a:buFontTx/>
              <a:buChar char="-"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/>
          </a:p>
        </p:txBody>
      </p:sp>
      <p:pic>
        <p:nvPicPr>
          <p:cNvPr id="4" name="Picture 4" descr="https://www.intertek.com/uploadedImages/wwwintertekcom/Industries/Food_and_Healthcare/_Images/Pharma/LabPharma.jpg?n=88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829" y="4325724"/>
            <a:ext cx="3631780" cy="917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www.intertek.com/uploadedImages/wwwintertekcom/Industries/Food_and_Healthcare/_Images/Pharma/elemental_.jpg?n=92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829" y="5452255"/>
            <a:ext cx="3631780" cy="917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498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296144"/>
          </a:xfrm>
        </p:spPr>
        <p:txBody>
          <a:bodyPr>
            <a:noAutofit/>
          </a:bodyPr>
          <a:lstStyle/>
          <a:p>
            <a:pPr lvl="0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Класифікація фізичних та фізико-хімічних методів аналізу:</a:t>
            </a:r>
            <a:r>
              <a:rPr lang="uk-UA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0000CC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15616" y="1556792"/>
            <a:ext cx="4038600" cy="4525963"/>
          </a:xfrm>
        </p:spPr>
        <p:txBody>
          <a:bodyPr/>
          <a:lstStyle/>
          <a:p>
            <a:pPr lvl="0">
              <a:defRPr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оптичні методи</a:t>
            </a:r>
          </a:p>
          <a:p>
            <a:pPr lvl="0">
              <a:defRPr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хроматографічні методи</a:t>
            </a:r>
          </a:p>
          <a:p>
            <a:pPr lvl="0">
              <a:defRPr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електрохімічні методи</a:t>
            </a:r>
          </a:p>
          <a:p>
            <a:pPr lvl="0">
              <a:defRPr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радіометричні методи</a:t>
            </a:r>
          </a:p>
          <a:p>
            <a:pPr lvl="0">
              <a:defRPr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термічні методи</a:t>
            </a:r>
          </a:p>
          <a:p>
            <a:pPr lvl="0">
              <a:defRPr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мас-спектрометричні методи</a:t>
            </a:r>
          </a:p>
          <a:p>
            <a:endParaRPr lang="ru-RU" dirty="0"/>
          </a:p>
        </p:txBody>
      </p:sp>
      <p:pic>
        <p:nvPicPr>
          <p:cNvPr id="4102" name="Picture 6" descr="https://www.intertek.com/uploadedImages/Intertek/Divisions/Analytical_Services/Images/Banner/Analytical_Test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799" y="1785122"/>
            <a:ext cx="17240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www.intertek.com/uploadedImages/wwwintertekcom/Services/Testing_and_Analysis/Chemical_Contamination/Trace_Chemical_Anlaysis.jpg?n=14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799" y="3891781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415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 noChangeAspect="1"/>
          </p:cNvGrpSpPr>
          <p:nvPr/>
        </p:nvGrpSpPr>
        <p:grpSpPr bwMode="auto">
          <a:xfrm>
            <a:off x="165061" y="505922"/>
            <a:ext cx="8274688" cy="6150503"/>
            <a:chOff x="1457" y="1145"/>
            <a:chExt cx="9475" cy="7042"/>
          </a:xfrm>
        </p:grpSpPr>
        <p:sp>
          <p:nvSpPr>
            <p:cNvPr id="4" name="AutoShape 29"/>
            <p:cNvSpPr>
              <a:spLocks noChangeAspect="1" noChangeArrowheads="1" noTextEdit="1"/>
            </p:cNvSpPr>
            <p:nvPr/>
          </p:nvSpPr>
          <p:spPr bwMode="auto">
            <a:xfrm>
              <a:off x="1634" y="2067"/>
              <a:ext cx="9298" cy="6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" name="Rectangle 28"/>
            <p:cNvSpPr>
              <a:spLocks noChangeArrowheads="1"/>
            </p:cNvSpPr>
            <p:nvPr/>
          </p:nvSpPr>
          <p:spPr bwMode="auto">
            <a:xfrm>
              <a:off x="3700" y="1145"/>
              <a:ext cx="5246" cy="52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ru-RU" sz="2400" b="1" i="0" u="none" strike="noStrike" cap="none" normalizeH="0" baseline="0" dirty="0" smtClean="0">
                  <a:ln>
                    <a:noFill/>
                  </a:ln>
                  <a:solidFill>
                    <a:srgbClr val="FF0066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Фізико-хімічні методи аналізу</a:t>
              </a:r>
              <a:endParaRPr kumimoji="0" lang="uk-UA" altLang="ru-RU" sz="2400" b="1" i="0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Line 27"/>
            <p:cNvSpPr>
              <a:spLocks noChangeShapeType="1"/>
            </p:cNvSpPr>
            <p:nvPr/>
          </p:nvSpPr>
          <p:spPr bwMode="auto">
            <a:xfrm flipH="1">
              <a:off x="3075" y="1667"/>
              <a:ext cx="1653" cy="24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" name="Line 26"/>
            <p:cNvSpPr>
              <a:spLocks noChangeShapeType="1"/>
            </p:cNvSpPr>
            <p:nvPr/>
          </p:nvSpPr>
          <p:spPr bwMode="auto">
            <a:xfrm>
              <a:off x="6516" y="1667"/>
              <a:ext cx="2" cy="87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9" name="Rectangle 24"/>
            <p:cNvSpPr>
              <a:spLocks noChangeArrowheads="1"/>
            </p:cNvSpPr>
            <p:nvPr/>
          </p:nvSpPr>
          <p:spPr bwMode="auto">
            <a:xfrm>
              <a:off x="1725" y="1932"/>
              <a:ext cx="1760" cy="69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ru-RU" sz="1600" b="1" i="0" u="none" strike="noStrike" cap="none" normalizeH="0" baseline="0" dirty="0" smtClean="0">
                  <a:ln>
                    <a:noFill/>
                  </a:ln>
                  <a:solidFill>
                    <a:srgbClr val="0000CC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Оптичні (спектральні)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Rectangle 23"/>
            <p:cNvSpPr>
              <a:spLocks noChangeArrowheads="1"/>
            </p:cNvSpPr>
            <p:nvPr/>
          </p:nvSpPr>
          <p:spPr bwMode="auto">
            <a:xfrm>
              <a:off x="5497" y="2548"/>
              <a:ext cx="1980" cy="52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ru-RU" sz="1600" b="1" i="0" u="none" strike="noStrike" cap="none" normalizeH="0" baseline="0" dirty="0" smtClean="0">
                  <a:ln>
                    <a:noFill/>
                  </a:ln>
                  <a:solidFill>
                    <a:srgbClr val="0000CC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Електрохімічні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Rectangle 22"/>
            <p:cNvSpPr>
              <a:spLocks noChangeArrowheads="1"/>
            </p:cNvSpPr>
            <p:nvPr/>
          </p:nvSpPr>
          <p:spPr bwMode="auto">
            <a:xfrm>
              <a:off x="8255" y="2561"/>
              <a:ext cx="2019" cy="52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ru-RU" sz="1600" b="1" i="0" u="none" strike="noStrike" cap="none" normalizeH="0" baseline="0" dirty="0" smtClean="0">
                  <a:ln>
                    <a:noFill/>
                  </a:ln>
                  <a:solidFill>
                    <a:srgbClr val="0000CC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Хроматографічні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Rectangle 20"/>
            <p:cNvSpPr>
              <a:spLocks noChangeArrowheads="1"/>
            </p:cNvSpPr>
            <p:nvPr/>
          </p:nvSpPr>
          <p:spPr bwMode="auto">
            <a:xfrm>
              <a:off x="1457" y="4649"/>
              <a:ext cx="1670" cy="41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ru-RU" sz="1600" b="1" i="0" u="none" strike="noStrike" cap="none" normalizeH="0" baseline="0" dirty="0" smtClean="0">
                  <a:ln>
                    <a:noFill/>
                  </a:ln>
                  <a:solidFill>
                    <a:srgbClr val="0000CC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Термічні</a:t>
              </a:r>
            </a:p>
          </p:txBody>
        </p:sp>
        <p:sp>
          <p:nvSpPr>
            <p:cNvPr id="15" name="Rectangle 18"/>
            <p:cNvSpPr>
              <a:spLocks noChangeArrowheads="1"/>
            </p:cNvSpPr>
            <p:nvPr/>
          </p:nvSpPr>
          <p:spPr bwMode="auto">
            <a:xfrm>
              <a:off x="8946" y="3175"/>
              <a:ext cx="1806" cy="119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ru-RU" sz="1600" b="1" i="0" u="none" strike="noStrike" cap="none" normalizeH="0" baseline="0" dirty="0" smtClean="0">
                  <a:ln>
                    <a:noFill/>
                  </a:ln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Паперова і тонкошарова хроматографія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ru-RU" sz="1600" b="1" i="0" u="none" strike="noStrike" cap="none" normalizeH="0" baseline="0" dirty="0" smtClean="0">
                  <a:ln>
                    <a:noFill/>
                  </a:ln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(ВЕТШХ)</a:t>
              </a:r>
            </a:p>
          </p:txBody>
        </p:sp>
        <p:sp>
          <p:nvSpPr>
            <p:cNvPr id="16" name="Line 17"/>
            <p:cNvSpPr>
              <a:spLocks noChangeShapeType="1"/>
            </p:cNvSpPr>
            <p:nvPr/>
          </p:nvSpPr>
          <p:spPr bwMode="auto">
            <a:xfrm>
              <a:off x="5778" y="3070"/>
              <a:ext cx="10" cy="344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6186" y="5690"/>
              <a:ext cx="1747" cy="39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ru-RU" sz="1600" b="1" i="0" u="none" strike="noStrike" cap="none" normalizeH="0" baseline="0" dirty="0" smtClean="0">
                  <a:ln>
                    <a:noFill/>
                  </a:ln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Кулонометрія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Line 15"/>
            <p:cNvSpPr>
              <a:spLocks noChangeShapeType="1"/>
            </p:cNvSpPr>
            <p:nvPr/>
          </p:nvSpPr>
          <p:spPr bwMode="auto">
            <a:xfrm>
              <a:off x="5787" y="3447"/>
              <a:ext cx="36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Line 14"/>
            <p:cNvSpPr>
              <a:spLocks noChangeShapeType="1"/>
            </p:cNvSpPr>
            <p:nvPr/>
          </p:nvSpPr>
          <p:spPr bwMode="auto">
            <a:xfrm>
              <a:off x="5773" y="4247"/>
              <a:ext cx="36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" name="Rectangle 13"/>
            <p:cNvSpPr>
              <a:spLocks noChangeArrowheads="1"/>
            </p:cNvSpPr>
            <p:nvPr/>
          </p:nvSpPr>
          <p:spPr bwMode="auto">
            <a:xfrm>
              <a:off x="6180" y="3282"/>
              <a:ext cx="1825" cy="37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ru-RU" sz="1600" b="1" i="0" u="none" strike="noStrike" cap="none" normalizeH="0" baseline="0" dirty="0" smtClean="0">
                  <a:ln>
                    <a:noFill/>
                  </a:ln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Потенціометрія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6180" y="4928"/>
              <a:ext cx="1950" cy="41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ru-RU" sz="1600" b="1" i="0" u="none" strike="noStrike" cap="none" normalizeH="0" baseline="0" dirty="0" smtClean="0">
                  <a:ln>
                    <a:noFill/>
                  </a:ln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Кондуктометрія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Rectangle 11"/>
            <p:cNvSpPr>
              <a:spLocks noChangeArrowheads="1"/>
            </p:cNvSpPr>
            <p:nvPr/>
          </p:nvSpPr>
          <p:spPr bwMode="auto">
            <a:xfrm>
              <a:off x="6180" y="4084"/>
              <a:ext cx="1760" cy="40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ru-RU" sz="1600" b="1" i="0" u="none" strike="noStrike" cap="none" normalizeH="0" baseline="0" dirty="0" smtClean="0">
                  <a:ln>
                    <a:noFill/>
                  </a:ln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Полярографія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Rectangle 8"/>
            <p:cNvSpPr>
              <a:spLocks noChangeArrowheads="1"/>
            </p:cNvSpPr>
            <p:nvPr/>
          </p:nvSpPr>
          <p:spPr bwMode="auto">
            <a:xfrm>
              <a:off x="1508" y="3229"/>
              <a:ext cx="2334" cy="45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ru-RU" sz="1600" b="1" i="0" u="none" strike="noStrike" cap="none" normalizeH="0" baseline="0" dirty="0" smtClean="0">
                  <a:ln>
                    <a:noFill/>
                  </a:ln>
                  <a:solidFill>
                    <a:srgbClr val="0000CC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Мас-спектрометрія</a:t>
              </a:r>
            </a:p>
          </p:txBody>
        </p:sp>
        <p:sp>
          <p:nvSpPr>
            <p:cNvPr id="26" name="Rectangle 7"/>
            <p:cNvSpPr>
              <a:spLocks noChangeArrowheads="1"/>
            </p:cNvSpPr>
            <p:nvPr/>
          </p:nvSpPr>
          <p:spPr bwMode="auto">
            <a:xfrm>
              <a:off x="1532" y="6345"/>
              <a:ext cx="2168" cy="3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ru-RU" sz="1600" b="1" i="0" u="none" strike="noStrike" cap="none" normalizeH="0" baseline="0" dirty="0" err="1" smtClean="0">
                  <a:ln>
                    <a:noFill/>
                  </a:ln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Термогравіметрія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Rectangle 6"/>
            <p:cNvSpPr>
              <a:spLocks noChangeArrowheads="1"/>
            </p:cNvSpPr>
            <p:nvPr/>
          </p:nvSpPr>
          <p:spPr bwMode="auto">
            <a:xfrm>
              <a:off x="2098" y="5427"/>
              <a:ext cx="3082" cy="6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ru-RU" sz="1600" b="1" i="0" u="none" strike="noStrike" cap="none" normalizeH="0" baseline="0" dirty="0" smtClean="0">
                  <a:ln>
                    <a:noFill/>
                  </a:ln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Диференційна </a:t>
              </a:r>
              <a:r>
                <a:rPr kumimoji="0" lang="uk-UA" altLang="ru-RU" sz="1600" b="1" i="0" u="none" strike="noStrike" cap="none" normalizeH="0" baseline="0" dirty="0" err="1" smtClean="0">
                  <a:ln>
                    <a:noFill/>
                  </a:ln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сканувальна</a:t>
              </a:r>
              <a:r>
                <a:rPr kumimoji="0" lang="uk-UA" altLang="ru-RU" sz="1600" b="1" i="0" u="none" strike="noStrike" cap="none" normalizeH="0" baseline="0" dirty="0" smtClean="0">
                  <a:ln>
                    <a:noFill/>
                  </a:ln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калориметрія</a:t>
              </a:r>
            </a:p>
          </p:txBody>
        </p:sp>
        <p:sp>
          <p:nvSpPr>
            <p:cNvPr id="28" name="Line 5"/>
            <p:cNvSpPr>
              <a:spLocks noChangeShapeType="1"/>
            </p:cNvSpPr>
            <p:nvPr/>
          </p:nvSpPr>
          <p:spPr bwMode="auto">
            <a:xfrm>
              <a:off x="2675" y="5087"/>
              <a:ext cx="551" cy="34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" name="Line 2"/>
            <p:cNvSpPr>
              <a:spLocks noChangeShapeType="1"/>
            </p:cNvSpPr>
            <p:nvPr/>
          </p:nvSpPr>
          <p:spPr bwMode="auto">
            <a:xfrm>
              <a:off x="5789" y="5144"/>
              <a:ext cx="36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63" name="Rectangle 12"/>
          <p:cNvSpPr>
            <a:spLocks noChangeArrowheads="1"/>
          </p:cNvSpPr>
          <p:nvPr/>
        </p:nvSpPr>
        <p:spPr bwMode="auto">
          <a:xfrm>
            <a:off x="6640303" y="3460644"/>
            <a:ext cx="1429298" cy="45591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63094" tIns="31547" rIns="63094" bIns="31547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Газова</a:t>
            </a:r>
          </a:p>
        </p:txBody>
      </p:sp>
      <p:sp>
        <p:nvSpPr>
          <p:cNvPr id="64" name="Line 17"/>
          <p:cNvSpPr>
            <a:spLocks noChangeShapeType="1"/>
          </p:cNvSpPr>
          <p:nvPr/>
        </p:nvSpPr>
        <p:spPr bwMode="auto">
          <a:xfrm>
            <a:off x="6338170" y="2190288"/>
            <a:ext cx="873" cy="29870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5" name="Line 15"/>
          <p:cNvSpPr>
            <a:spLocks noChangeShapeType="1"/>
          </p:cNvSpPr>
          <p:nvPr/>
        </p:nvSpPr>
        <p:spPr bwMode="auto">
          <a:xfrm>
            <a:off x="6332055" y="2483752"/>
            <a:ext cx="314425" cy="87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7" name="Rectangle 12"/>
          <p:cNvSpPr>
            <a:spLocks noChangeArrowheads="1"/>
          </p:cNvSpPr>
          <p:nvPr/>
        </p:nvSpPr>
        <p:spPr bwMode="auto">
          <a:xfrm>
            <a:off x="6645758" y="3998392"/>
            <a:ext cx="1436162" cy="52541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63094" tIns="31547" rIns="63094" bIns="31547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Рідинна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(ВЕРХ)</a:t>
            </a:r>
          </a:p>
        </p:txBody>
      </p:sp>
      <p:sp>
        <p:nvSpPr>
          <p:cNvPr id="68" name="Rectangle 12"/>
          <p:cNvSpPr>
            <a:spLocks noChangeArrowheads="1"/>
          </p:cNvSpPr>
          <p:nvPr/>
        </p:nvSpPr>
        <p:spPr bwMode="auto">
          <a:xfrm>
            <a:off x="6640476" y="4700216"/>
            <a:ext cx="1441443" cy="45591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63094" tIns="31547" rIns="63094" bIns="31547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Газорідинна</a:t>
            </a:r>
          </a:p>
        </p:txBody>
      </p:sp>
      <p:sp>
        <p:nvSpPr>
          <p:cNvPr id="69" name="Line 15"/>
          <p:cNvSpPr>
            <a:spLocks noChangeShapeType="1"/>
          </p:cNvSpPr>
          <p:nvPr/>
        </p:nvSpPr>
        <p:spPr bwMode="auto">
          <a:xfrm>
            <a:off x="6338197" y="3643743"/>
            <a:ext cx="314425" cy="87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0" name="Line 15"/>
          <p:cNvSpPr>
            <a:spLocks noChangeShapeType="1"/>
          </p:cNvSpPr>
          <p:nvPr/>
        </p:nvSpPr>
        <p:spPr bwMode="auto">
          <a:xfrm>
            <a:off x="6331333" y="4205100"/>
            <a:ext cx="314425" cy="87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" name="Line 15"/>
          <p:cNvSpPr>
            <a:spLocks noChangeShapeType="1"/>
          </p:cNvSpPr>
          <p:nvPr/>
        </p:nvSpPr>
        <p:spPr bwMode="auto">
          <a:xfrm>
            <a:off x="6344355" y="4904317"/>
            <a:ext cx="314425" cy="87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6" name="Rectangle 20"/>
          <p:cNvSpPr>
            <a:spLocks noChangeArrowheads="1"/>
          </p:cNvSpPr>
          <p:nvPr/>
        </p:nvSpPr>
        <p:spPr bwMode="auto">
          <a:xfrm>
            <a:off x="6839975" y="1132258"/>
            <a:ext cx="1599832" cy="3021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63094" tIns="31547" rIns="63094" bIns="31547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Радіометричні</a:t>
            </a:r>
          </a:p>
        </p:txBody>
      </p:sp>
      <p:pic>
        <p:nvPicPr>
          <p:cNvPr id="81" name="Рисунок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110" y="3952165"/>
            <a:ext cx="114300" cy="1095375"/>
          </a:xfrm>
          <a:prstGeom prst="rect">
            <a:avLst/>
          </a:prstGeom>
        </p:spPr>
      </p:pic>
      <p:cxnSp>
        <p:nvCxnSpPr>
          <p:cNvPr id="85" name="Прямая со стрелкой 84"/>
          <p:cNvCxnSpPr/>
          <p:nvPr/>
        </p:nvCxnSpPr>
        <p:spPr>
          <a:xfrm>
            <a:off x="4860032" y="965331"/>
            <a:ext cx="1504476" cy="7659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>
            <a:off x="6036840" y="961838"/>
            <a:ext cx="1199456" cy="1577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Line 2"/>
          <p:cNvSpPr>
            <a:spLocks noChangeShapeType="1"/>
          </p:cNvSpPr>
          <p:nvPr/>
        </p:nvSpPr>
        <p:spPr bwMode="auto">
          <a:xfrm>
            <a:off x="3934301" y="4646288"/>
            <a:ext cx="314395" cy="87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95" name="Прямая со стрелкой 94"/>
          <p:cNvCxnSpPr>
            <a:endCxn id="25" idx="0"/>
          </p:cNvCxnSpPr>
          <p:nvPr/>
        </p:nvCxnSpPr>
        <p:spPr>
          <a:xfrm flipH="1">
            <a:off x="1228762" y="961761"/>
            <a:ext cx="1997279" cy="13643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 стрелкой 96"/>
          <p:cNvCxnSpPr/>
          <p:nvPr/>
        </p:nvCxnSpPr>
        <p:spPr>
          <a:xfrm flipH="1">
            <a:off x="1547664" y="961838"/>
            <a:ext cx="2160240" cy="26111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5821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1" y="260647"/>
            <a:ext cx="7200800" cy="643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385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uk-UA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Фізико-хімічний </a:t>
            </a:r>
            <a:r>
              <a:rPr lang="uk-UA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аналіз у створенні ліків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(структура практичного заняття)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4784"/>
            <a:ext cx="5698976" cy="4680520"/>
          </a:xfrm>
        </p:spPr>
        <p:txBody>
          <a:bodyPr>
            <a:normAutofit fontScale="47500" lnSpcReduction="20000"/>
          </a:bodyPr>
          <a:lstStyle/>
          <a:p>
            <a:pPr algn="just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заняття проводяться </a:t>
            </a:r>
            <a:r>
              <a:rPr lang="uk-UA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кафедрі в навчальній лабораторії</a:t>
            </a: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оснащеній доступом до сучасних інтернет ресурсів 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uk-UA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 </a:t>
            </a: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інструментом вивчення дисципліни є пошуковий аналіз в галузі створення ліків </a:t>
            </a:r>
            <a:endParaRPr lang="uk-UA" sz="3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uk-UA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 </a:t>
            </a: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обирає </a:t>
            </a:r>
            <a:r>
              <a:rPr lang="uk-UA" sz="3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«препарат </a:t>
            </a:r>
            <a:r>
              <a:rPr lang="uk-UA" sz="38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інтересом»</a:t>
            </a:r>
            <a:r>
              <a:rPr lang="uk-UA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визначає, які </a:t>
            </a:r>
            <a:r>
              <a:rPr lang="uk-UA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його фізико-хімічні </a:t>
            </a: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властивості підлягають дослідженню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протягом дослідження студент веде порівняльний аналіз вітчизняного досвіду та досвіду провідних світових лідерів в галузі (</a:t>
            </a:r>
            <a:r>
              <a:rPr lang="en-US" sz="3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Intretek</a:t>
            </a:r>
            <a:r>
              <a:rPr lang="en-US" sz="3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Company</a:t>
            </a: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самоконтролю набутих навичок студент складає </a:t>
            </a:r>
            <a:r>
              <a:rPr lang="uk-UA" sz="3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Довідник</a:t>
            </a: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фізико-хімічних методів аналізу, основних термінів та понять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може бути </a:t>
            </a: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представлена</a:t>
            </a:r>
            <a:r>
              <a:rPr lang="uk-UA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вигляді реферату</a:t>
            </a:r>
            <a:endParaRPr lang="en-US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780928"/>
            <a:ext cx="2602632" cy="146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5023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848872" cy="5463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038" algn="ctr">
              <a:spcAft>
                <a:spcPts val="600"/>
              </a:spcAft>
            </a:pPr>
            <a:r>
              <a:rPr lang="uk-UA" sz="2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Посилання на </a:t>
            </a:r>
            <a:r>
              <a:rPr lang="en-US" sz="2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Intertek Company</a:t>
            </a:r>
            <a:endParaRPr lang="uk-UA" sz="2400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3038" algn="just"/>
            <a:endParaRPr lang="en-US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3038" algn="just"/>
            <a:r>
              <a:rPr lang="uk-UA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Огляд </a:t>
            </a: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методів та принципів роботи світового лідера в галузі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створення та сертифікації продукції фармацевтичного призначення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Pharmaceutical Services</a:t>
            </a:r>
            <a:r>
              <a:rPr lang="uk-UA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Intertek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 marL="228600"/>
            <a:endPara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сайтом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Intertek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28600" algn="ctr"/>
            <a:r>
              <a:rPr lang="en-US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www.intertek.com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↓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Industries&amp;Services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↓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Pharmaceutical Services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endParaRPr lang="uk-UA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uk-UA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Електронна </a:t>
            </a: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адреса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для </a:t>
            </a: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надсилання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результатів </a:t>
            </a: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роботи та консультацій: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ru-RU" b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physchem_vnmu@ukr.net</a:t>
            </a:r>
            <a:endParaRPr lang="en-US" b="1" u="sng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endParaRPr lang="en-US" sz="1600" b="1" u="sng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endParaRPr lang="ru-RU" sz="1600" b="1" u="sng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8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568952" cy="2057399"/>
          </a:xfrm>
        </p:spPr>
        <p:txBody>
          <a:bodyPr>
            <a:normAutofit fontScale="90000"/>
          </a:bodyPr>
          <a:lstStyle/>
          <a:p>
            <a:pPr marL="228600"/>
            <a:r>
              <a:rPr lang="ru-RU" sz="2800" b="1" dirty="0" err="1" smtClean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2800" b="1" dirty="0" smtClean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Ви </a:t>
            </a:r>
            <a:r>
              <a:rPr lang="ru-RU" sz="2800" b="1" dirty="0" err="1" smtClean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бажаєте</a:t>
            </a:r>
            <a:r>
              <a:rPr lang="ru-RU" sz="2800" b="1" dirty="0" smtClean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</a:t>
            </a:r>
            <a:r>
              <a:rPr lang="uk-UA" sz="2800" b="1" dirty="0" err="1" smtClean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ивчити</a:t>
            </a:r>
            <a:r>
              <a:rPr lang="uk-UA" sz="2800" b="1" dirty="0" smtClean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досвід </a:t>
            </a:r>
            <a:r>
              <a:rPr lang="uk-UA" sz="2800" b="1" dirty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світового лідера в галузі створення та сертифікації  </a:t>
            </a:r>
            <a:r>
              <a:rPr lang="uk-UA" sz="2800" b="1" dirty="0" smtClean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ліків і розширити для себе перспективи працевлаштування,</a:t>
            </a:r>
            <a:r>
              <a:rPr lang="uk-UA" sz="2800" b="1" dirty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2800" b="1" dirty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чека</a:t>
            </a:r>
            <a:r>
              <a:rPr lang="uk-UA" sz="2800" b="1" dirty="0" err="1" smtClean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ємо</a:t>
            </a:r>
            <a:r>
              <a:rPr lang="uk-UA" sz="2800" b="1" dirty="0" smtClean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Вас </a:t>
            </a:r>
            <a:r>
              <a:rPr lang="uk-UA" sz="2800" b="1" dirty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кафедрі </a:t>
            </a:r>
            <a:r>
              <a:rPr lang="uk-UA" sz="2800" b="1" dirty="0" smtClean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фармацевтичної хімії </a:t>
            </a:r>
            <a:r>
              <a:rPr lang="uk-UA" sz="2800" b="1" smtClean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ВНМУ !!!</a:t>
            </a:r>
            <a:endParaRPr lang="ru-RU" sz="2800" b="1" dirty="0">
              <a:solidFill>
                <a:srgbClr val="FF0066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339752" y="2332037"/>
            <a:ext cx="4038600" cy="4525963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uk-UA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Представництва 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Intertek </a:t>
            </a:r>
            <a:r>
              <a:rPr lang="uk-UA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uk-UA" sz="4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</a:p>
          <a:p>
            <a:pPr marL="0" indent="0">
              <a:buNone/>
            </a:pPr>
            <a:endPara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Contact Information for Ukraine</a:t>
            </a:r>
          </a:p>
          <a:p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Intertek Odessa</a:t>
            </a:r>
          </a:p>
          <a:p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Intertek Ukraine DP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115 </a:t>
            </a:r>
            <a:r>
              <a:rPr lang="en-US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Chernomorskogo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Kazachestva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Odessa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Ukraine, 65003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T: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+(38) 048 720 2475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F: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+(38) 048 778 6868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Division: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Commodities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Intertek Kiev</a:t>
            </a:r>
          </a:p>
          <a:p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Intertek Ukraine DP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Office 3, 43/11 </a:t>
            </a:r>
            <a:r>
              <a:rPr lang="en-US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Moskovskaya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Street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Kiev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Ukraine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T: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+(38)044 496 46 90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Division: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Industry &amp; Assurance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05542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1255</TotalTime>
  <Words>376</Words>
  <Application>Microsoft Office PowerPoint</Application>
  <PresentationFormat>Экран (4:3)</PresentationFormat>
  <Paragraphs>98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GungsuhChe</vt:lpstr>
      <vt:lpstr>Arial</vt:lpstr>
      <vt:lpstr>Calibri</vt:lpstr>
      <vt:lpstr>Times New Roman</vt:lpstr>
      <vt:lpstr>Wingdings</vt:lpstr>
      <vt:lpstr>Тема Office</vt:lpstr>
      <vt:lpstr>Фізико-хімічний аналіз у створенні ліків</vt:lpstr>
      <vt:lpstr>Актуальність фізико-хімічних методів ДОСЛІДЖЕННЯ</vt:lpstr>
      <vt:lpstr>INTERTEK COMPANY provides:</vt:lpstr>
      <vt:lpstr> Класифікація фізичних та фізико-хімічних методів аналізу: </vt:lpstr>
      <vt:lpstr>Презентация PowerPoint</vt:lpstr>
      <vt:lpstr>Презентация PowerPoint</vt:lpstr>
      <vt:lpstr> Фізико-хімічний аналіз у створенні ліків (структура практичного заняття) </vt:lpstr>
      <vt:lpstr>Презентация PowerPoint</vt:lpstr>
      <vt:lpstr>Якщо Ви бажаєте вивчити досвід світового лідера в галузі створення та сертифікації  ліків і розширити для себе перспективи працевлаштування,  чекаємо Вас на кафедрі фармацевтичної хімії ВНМУ 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Инна</dc:creator>
  <cp:lastModifiedBy>Admin</cp:lastModifiedBy>
  <cp:revision>111</cp:revision>
  <dcterms:created xsi:type="dcterms:W3CDTF">2020-01-31T13:21:47Z</dcterms:created>
  <dcterms:modified xsi:type="dcterms:W3CDTF">2022-05-04T07:50:50Z</dcterms:modified>
</cp:coreProperties>
</file>