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7" r:id="rId2"/>
    <p:sldId id="272" r:id="rId3"/>
    <p:sldId id="261" r:id="rId4"/>
    <p:sldId id="258" r:id="rId5"/>
    <p:sldId id="259" r:id="rId6"/>
    <p:sldId id="263" r:id="rId7"/>
    <p:sldId id="273" r:id="rId8"/>
    <p:sldId id="274" r:id="rId9"/>
    <p:sldId id="275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 varScale="1">
        <p:scale>
          <a:sx n="65" d="100"/>
          <a:sy n="65" d="100"/>
        </p:scale>
        <p:origin x="-145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916832"/>
            <a:ext cx="8208912" cy="1969976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/>
            </a:r>
            <a:br>
              <a:rPr lang="uk-UA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uk-UA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/>
            </a:r>
            <a:br>
              <a:rPr lang="uk-UA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ru-RU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ВК 4.14  </a:t>
            </a:r>
            <a:r>
              <a:rPr lang="uk-UA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/>
            </a:r>
            <a:br>
              <a:rPr lang="uk-UA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uk-UA" sz="3600" b="1" u="sng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КЛІНІЧНА ФАРМАКОЛОГІЯ</a:t>
            </a:r>
            <a:r>
              <a:rPr lang="uk-UA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/>
            </a:r>
            <a:br>
              <a:rPr lang="uk-UA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uk-UA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br>
              <a:rPr lang="uk-UA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uk-UA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вибіркова дисципліна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0375" y="4221089"/>
            <a:ext cx="7416824" cy="2160239"/>
          </a:xfrm>
        </p:spPr>
        <p:txBody>
          <a:bodyPr/>
          <a:lstStyle/>
          <a:p>
            <a:pPr algn="ctr">
              <a:buNone/>
            </a:pPr>
            <a:r>
              <a:rPr lang="uk-UA" b="1" dirty="0"/>
              <a:t>підготовки фахівців </a:t>
            </a:r>
            <a:r>
              <a:rPr lang="uk-UA" b="1" u="sng" dirty="0"/>
              <a:t>третього </a:t>
            </a:r>
            <a:r>
              <a:rPr lang="uk-UA" b="1" u="sng" dirty="0" err="1"/>
              <a:t>освітньо</a:t>
            </a:r>
            <a:r>
              <a:rPr lang="uk-UA" b="1" u="sng" dirty="0"/>
              <a:t>-наукового рівня вищої освіти</a:t>
            </a:r>
            <a:endParaRPr lang="uk-UA" dirty="0"/>
          </a:p>
          <a:p>
            <a:pPr algn="ctr">
              <a:buNone/>
            </a:pPr>
            <a:r>
              <a:rPr lang="uk-UA" b="1" dirty="0"/>
              <a:t>галузі знань </a:t>
            </a:r>
            <a:r>
              <a:rPr lang="uk-UA" b="1" u="sng" dirty="0"/>
              <a:t> 22 «Охорона здоров’я»</a:t>
            </a:r>
            <a:endParaRPr lang="uk-UA" dirty="0"/>
          </a:p>
          <a:p>
            <a:pPr algn="ctr">
              <a:buNone/>
            </a:pPr>
            <a:r>
              <a:rPr lang="uk-UA" b="1" dirty="0"/>
              <a:t>спеціальності</a:t>
            </a:r>
            <a:r>
              <a:rPr lang="uk-UA" b="1" u="sng" dirty="0"/>
              <a:t> 222</a:t>
            </a:r>
            <a:r>
              <a:rPr lang="uk-UA" u="sng" dirty="0"/>
              <a:t>_</a:t>
            </a:r>
            <a:r>
              <a:rPr lang="uk-UA" b="1" u="sng" dirty="0"/>
              <a:t>Медицина</a:t>
            </a:r>
            <a:endParaRPr lang="uk-UA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539552" y="476672"/>
            <a:ext cx="8147248" cy="86409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Вінницький національний медичний університет ім. М.І. Пирогова</a:t>
            </a: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Кафедра клінічної фармації та клінічної фармакології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uk-UA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uk-UA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30" name="AutoShape 6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2" name="AutoShape 8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4" name="AutoShape 10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6" name="AutoShape 12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8" name="AutoShape 14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42" name="AutoShape 18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50180" name="Picture 4" descr="Мультяшний персонаж таблетки вказує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5157192"/>
            <a:ext cx="1428750" cy="1428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496" y="116632"/>
            <a:ext cx="8686800" cy="1052736"/>
          </a:xfrm>
        </p:spPr>
        <p:txBody>
          <a:bodyPr>
            <a:normAutofit fontScale="90000"/>
          </a:bodyPr>
          <a:lstStyle/>
          <a:p>
            <a:pPr algn="ctr"/>
            <a:r>
              <a:rPr lang="uk-UA" sz="2200" b="1" dirty="0"/>
              <a:t>Актуальність вивчення </a:t>
            </a:r>
            <a:br>
              <a:rPr lang="uk-UA" sz="2200" b="1" dirty="0"/>
            </a:br>
            <a:r>
              <a:rPr lang="uk-UA" sz="2200" b="1" dirty="0"/>
              <a:t>дисципліни «Клінічна фармакологія» </a:t>
            </a:r>
            <a:br>
              <a:rPr lang="uk-UA" sz="2200" b="1" dirty="0"/>
            </a:br>
            <a:r>
              <a:rPr lang="uk-UA" sz="2200" b="1" dirty="0"/>
              <a:t>на третьому </a:t>
            </a:r>
            <a:r>
              <a:rPr lang="uk-UA" sz="2200" b="1" dirty="0" err="1"/>
              <a:t>освітньо-науковому</a:t>
            </a:r>
            <a:r>
              <a:rPr lang="uk-UA" sz="2200" b="1" dirty="0"/>
              <a:t> рівні вищої освіти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1340768"/>
            <a:ext cx="8964488" cy="5256584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1. Підвищення ефективності лікування</a:t>
            </a:r>
          </a:p>
          <a:p>
            <a:pPr>
              <a:buNone/>
            </a:pPr>
            <a:r>
              <a:rPr lang="uk-UA" b="1" dirty="0"/>
              <a:t>     Клінічна фармакологія забезпечує знання про раціональний вибір, дозування та комбінування лікарських засобів. Це критично важливо для персоналізованого підходу до лікування, особливо з урахуванням супутніх захворювань та індивідуальних особливостей пацієнтів.</a:t>
            </a:r>
          </a:p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2. Безпека фармакотерапії</a:t>
            </a:r>
          </a:p>
          <a:p>
            <a:pPr>
              <a:buNone/>
            </a:pPr>
            <a:r>
              <a:rPr lang="uk-UA" b="1" dirty="0"/>
              <a:t>      Знання механізмів дії, фармакокінетики та </a:t>
            </a:r>
            <a:r>
              <a:rPr lang="uk-UA" b="1" dirty="0" err="1"/>
              <a:t>фармакодинаміки</a:t>
            </a:r>
            <a:r>
              <a:rPr lang="uk-UA" b="1" dirty="0"/>
              <a:t> препаратів допомагає знижувати ризики побічних ефектів, взаємодій та медикаментозних ускладнень. Це важливо для забезпечення якості медичної допомоги.</a:t>
            </a:r>
          </a:p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 3. Наукова діяльність і клінічні дослідження</a:t>
            </a:r>
          </a:p>
          <a:p>
            <a:pPr>
              <a:buNone/>
            </a:pPr>
            <a:r>
              <a:rPr lang="uk-UA" b="1" dirty="0"/>
              <a:t>     Клінічна фармакологія є базовою дисципліною, що дозволяє правильно планувати, проводити та аналізувати результати досліджень лікарських засобів, зокрема в умовах клінічних випробувань.</a:t>
            </a:r>
          </a:p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 4. Професійна компетентність лікаря-дослідника</a:t>
            </a:r>
          </a:p>
          <a:p>
            <a:pPr>
              <a:buNone/>
            </a:pPr>
            <a:r>
              <a:rPr lang="uk-UA" b="1" dirty="0"/>
              <a:t>      Оволодіння клінічною фармакологією формує критичне мислення щодо призначення ліків, вміння аналізувати нові фармацевтичні розробки та впроваджувати доказову медицину в практику.</a:t>
            </a:r>
          </a:p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  5. Розвиток системи охорони здоров’я</a:t>
            </a:r>
          </a:p>
          <a:p>
            <a:pPr>
              <a:buNone/>
            </a:pPr>
            <a:r>
              <a:rPr lang="uk-UA" b="1" dirty="0"/>
              <a:t>      В умовах зростання кількості хронічних захворювань, </a:t>
            </a:r>
            <a:r>
              <a:rPr lang="uk-UA" b="1" dirty="0" err="1"/>
              <a:t>поліфармакотерапії</a:t>
            </a:r>
            <a:r>
              <a:rPr lang="uk-UA" b="1" dirty="0"/>
              <a:t> та старіння населення, зростає потреба в спеціалістах, які здатні забезпечити безпечне й ефективне медикаментозне лікування.</a:t>
            </a:r>
          </a:p>
          <a:p>
            <a:endParaRPr lang="uk-UA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0890" y="475531"/>
            <a:ext cx="7772400" cy="1143000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/>
              <a:t>Мета навчальної дисципліни</a:t>
            </a:r>
            <a:br>
              <a:rPr lang="uk-UA" sz="3200" b="1" dirty="0"/>
            </a:br>
            <a:r>
              <a:rPr lang="uk-UA" sz="3200" b="1" dirty="0"/>
              <a:t>ВК 4.14 </a:t>
            </a:r>
            <a:r>
              <a:rPr lang="uk-UA" sz="3200" b="1" dirty="0" err="1"/>
              <a:t>“Клінічна</a:t>
            </a:r>
            <a:r>
              <a:rPr lang="uk-UA" sz="3200" b="1" dirty="0"/>
              <a:t> </a:t>
            </a:r>
            <a:r>
              <a:rPr lang="uk-UA" sz="3200" b="1" dirty="0" err="1"/>
              <a:t>фармакологія”</a:t>
            </a:r>
            <a:endParaRPr lang="uk-UA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2348880"/>
            <a:ext cx="8291264" cy="3975720"/>
          </a:xfrm>
        </p:spPr>
        <p:txBody>
          <a:bodyPr>
            <a:normAutofit/>
          </a:bodyPr>
          <a:lstStyle/>
          <a:p>
            <a:pPr lvl="1" fontAlgn="base"/>
            <a:r>
              <a:rPr lang="uk-UA" dirty="0"/>
              <a:t>Метою викладання навчальної дисципліни </a:t>
            </a:r>
            <a:r>
              <a:rPr lang="uk-UA" dirty="0" err="1"/>
              <a:t>“Клінічна</a:t>
            </a:r>
            <a:r>
              <a:rPr lang="uk-UA" dirty="0"/>
              <a:t> </a:t>
            </a:r>
            <a:r>
              <a:rPr lang="uk-UA" dirty="0" err="1"/>
              <a:t>фармакологія”</a:t>
            </a:r>
            <a:r>
              <a:rPr lang="uk-UA" dirty="0"/>
              <a:t> є здобуття аспірантами знань, навичок та вмінь в сфері вивчає впливу лікарських засобів на організм здорової і хворої людини, розробки принципів і методів вивчення дії фармакологічних препаратів в клінічних умовах, достатніх для виконання оригінального наукового дослідження, отримання нових фактів та їх впровадження у практичну медицину та інші сфери життя.  </a:t>
            </a:r>
          </a:p>
          <a:p>
            <a:pPr lvl="1" fontAlgn="base"/>
            <a:endParaRPr lang="uk-UA" dirty="0"/>
          </a:p>
          <a:p>
            <a:endParaRPr lang="uk-UA" dirty="0"/>
          </a:p>
        </p:txBody>
      </p:sp>
      <p:pic>
        <p:nvPicPr>
          <p:cNvPr id="48132" name="Picture 4" descr="Мультяшний персонаж таблетки зі знако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32656"/>
            <a:ext cx="1224136" cy="1428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6793" y="564654"/>
            <a:ext cx="7772400" cy="1143000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/>
              <a:t>Завдання навчальної дисципліни</a:t>
            </a:r>
            <a:br>
              <a:rPr lang="uk-UA" sz="3200" b="1" dirty="0"/>
            </a:br>
            <a:r>
              <a:rPr lang="uk-UA" sz="3200" b="1" dirty="0"/>
              <a:t>ВК 4.14 </a:t>
            </a:r>
            <a:r>
              <a:rPr lang="uk-UA" sz="3200" b="1" dirty="0" err="1"/>
              <a:t>“Клінічна</a:t>
            </a:r>
            <a:r>
              <a:rPr lang="uk-UA" sz="3200" b="1" dirty="0"/>
              <a:t> </a:t>
            </a:r>
            <a:r>
              <a:rPr lang="uk-UA" sz="3200" b="1" dirty="0" err="1"/>
              <a:t>фармакологія”</a:t>
            </a:r>
            <a:endParaRPr lang="uk-UA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755576" y="1916832"/>
            <a:ext cx="7416824" cy="3168352"/>
          </a:xfrm>
        </p:spPr>
        <p:txBody>
          <a:bodyPr>
            <a:normAutofit/>
          </a:bodyPr>
          <a:lstStyle/>
          <a:p>
            <a:pPr lvl="1" fontAlgn="base">
              <a:buNone/>
            </a:pPr>
            <a:endParaRPr lang="uk-UA" dirty="0"/>
          </a:p>
          <a:p>
            <a:pPr lvl="1" fontAlgn="base"/>
            <a:r>
              <a:rPr lang="uk-UA" dirty="0"/>
              <a:t>Основними завданнями вивчення дисципліни </a:t>
            </a:r>
            <a:r>
              <a:rPr lang="uk-UA" dirty="0" err="1"/>
              <a:t>“Клінічна</a:t>
            </a:r>
            <a:r>
              <a:rPr lang="uk-UA" dirty="0"/>
              <a:t> </a:t>
            </a:r>
            <a:r>
              <a:rPr lang="uk-UA" dirty="0" err="1"/>
              <a:t>фармакологія”</a:t>
            </a:r>
            <a:r>
              <a:rPr lang="uk-UA" dirty="0"/>
              <a:t> є формування системи знань, професійних умінь, педагогічної майстерності, дослідницько-інноваційної діяльності та практичних навичок під час ведення хворих різних профілів. </a:t>
            </a:r>
          </a:p>
          <a:p>
            <a:endParaRPr lang="uk-UA" dirty="0"/>
          </a:p>
        </p:txBody>
      </p:sp>
      <p:sp>
        <p:nvSpPr>
          <p:cNvPr id="47106" name="AutoShape 2" descr="Символ таблетки зі стетоскопом — стокове фото"/>
          <p:cNvSpPr>
            <a:spLocks noChangeAspect="1" noChangeArrowheads="1"/>
          </p:cNvSpPr>
          <p:nvPr/>
        </p:nvSpPr>
        <p:spPr bwMode="auto">
          <a:xfrm>
            <a:off x="155575" y="-2613025"/>
            <a:ext cx="4686300" cy="54483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7108" name="AutoShape 4" descr="Символ таблетки зі стетоскопом — стокове фото"/>
          <p:cNvSpPr>
            <a:spLocks noChangeAspect="1" noChangeArrowheads="1"/>
          </p:cNvSpPr>
          <p:nvPr/>
        </p:nvSpPr>
        <p:spPr bwMode="auto">
          <a:xfrm>
            <a:off x="155575" y="-2613025"/>
            <a:ext cx="4686300" cy="54483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7110" name="AutoShape 6" descr="Щасливі таблетки картинки, стокові Щасливі таблетки фотографії, зображення  |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7112" name="AutoShape 8" descr="Щасливі таблетки картинки, стокові Щасливі таблетки фотографії, зображення  |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Picture 4" descr="Мультяшний персонаж таблетки вказує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2320" y="4293096"/>
            <a:ext cx="1428750" cy="1428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064896" cy="1512168"/>
          </a:xfrm>
        </p:spPr>
        <p:txBody>
          <a:bodyPr>
            <a:normAutofit/>
          </a:bodyPr>
          <a:lstStyle/>
          <a:p>
            <a:pPr lvl="0" algn="ctr"/>
            <a:r>
              <a:rPr lang="uk-UA" sz="3600" b="1" dirty="0"/>
              <a:t>Програма навчальної дисципліни</a:t>
            </a:r>
            <a:br>
              <a:rPr lang="uk-UA" sz="3600" b="1" dirty="0"/>
            </a:br>
            <a:r>
              <a:rPr lang="uk-UA" sz="3600" b="1" dirty="0"/>
              <a:t>ВК 4.14 </a:t>
            </a:r>
            <a:r>
              <a:rPr lang="uk-UA" sz="3600" b="1" dirty="0" err="1"/>
              <a:t>“Клінічна</a:t>
            </a:r>
            <a:r>
              <a:rPr lang="uk-UA" sz="3600" b="1" dirty="0"/>
              <a:t> </a:t>
            </a:r>
            <a:r>
              <a:rPr lang="uk-UA" sz="3600" b="1" dirty="0" err="1"/>
              <a:t>фармакологія”</a:t>
            </a:r>
            <a:r>
              <a:rPr lang="uk-UA" sz="4000" dirty="0"/>
              <a:t> </a:t>
            </a:r>
            <a:endParaRPr lang="uk-UA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sz="quarter" idx="1"/>
          </p:nvPr>
        </p:nvGraphicFramePr>
        <p:xfrm>
          <a:off x="251517" y="2348879"/>
          <a:ext cx="8712970" cy="33290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15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2126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4471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9040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152127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1347281"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Дисципліна 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Модулі 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Загальна кількість годин 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Кредити ЄКТС 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9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Практичні заняття 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Самостійна робота 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3048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Медична </a:t>
                      </a:r>
                    </a:p>
                    <a:p>
                      <a:pPr marL="30480" indent="-6350" algn="l">
                        <a:lnSpc>
                          <a:spcPct val="112000"/>
                        </a:lnSpc>
                        <a:spcAft>
                          <a:spcPts val="2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практика </a:t>
                      </a:r>
                    </a:p>
                  </a:txBody>
                  <a:tcPr marL="69850" marR="59690" marT="762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4528">
                <a:tc rowSpan="2"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</a:t>
                      </a:r>
                    </a:p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45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фармакологія 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Модуль 1 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120 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45 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45 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marR="1016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 </a:t>
                      </a:r>
                    </a:p>
                  </a:txBody>
                  <a:tcPr marL="69850" marR="59690" marT="762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4528"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Модуль 2 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120 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4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45 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45 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marR="1016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 </a:t>
                      </a:r>
                    </a:p>
                  </a:txBody>
                  <a:tcPr marL="69850" marR="59690" marT="762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01035"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80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Разом </a:t>
                      </a:r>
                      <a:endParaRPr lang="uk-UA" sz="20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endParaRPr lang="uk-UA" sz="20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240</a:t>
                      </a:r>
                      <a:endParaRPr lang="uk-UA" sz="20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uk-UA" sz="20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90</a:t>
                      </a:r>
                      <a:endParaRPr lang="uk-UA" sz="20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90</a:t>
                      </a:r>
                      <a:endParaRPr lang="uk-UA" sz="20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marR="1016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60</a:t>
                      </a:r>
                      <a:endParaRPr lang="uk-UA" sz="20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59690" marT="762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0825" y="195832"/>
            <a:ext cx="8532440" cy="1124744"/>
          </a:xfrm>
        </p:spPr>
        <p:txBody>
          <a:bodyPr>
            <a:normAutofit fontScale="90000"/>
          </a:bodyPr>
          <a:lstStyle/>
          <a:p>
            <a:pPr lvl="0" algn="ctr"/>
            <a:r>
              <a:rPr lang="uk-UA" sz="2800" b="1" dirty="0"/>
              <a:t>Теми практичних занять</a:t>
            </a:r>
            <a:br>
              <a:rPr lang="uk-UA" sz="2800" b="1" dirty="0"/>
            </a:br>
            <a:r>
              <a:rPr lang="uk-UA" sz="2800" b="1" dirty="0"/>
              <a:t>ВК 4.14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</a:t>
            </a:r>
            <a:br>
              <a:rPr lang="uk-UA" sz="2800" b="1" dirty="0"/>
            </a:br>
            <a:r>
              <a:rPr lang="uk-UA" sz="2800" b="1" dirty="0"/>
              <a:t>Модуль 1 </a:t>
            </a: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sz="quarter" idx="1"/>
          </p:nvPr>
        </p:nvGraphicFramePr>
        <p:xfrm>
          <a:off x="250825" y="1341438"/>
          <a:ext cx="8435976" cy="53826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483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21114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6350" marR="40640" indent="-6350" algn="ctr">
                        <a:lnSpc>
                          <a:spcPct val="112000"/>
                        </a:lnSpc>
                        <a:spcAft>
                          <a:spcPts val="11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  </a:t>
                      </a:r>
                    </a:p>
                    <a:p>
                      <a:pPr marL="6350" marR="3873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з/п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marR="3937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Назва теми </a:t>
                      </a:r>
                    </a:p>
                  </a:txBody>
                  <a:tcPr marL="69850" marR="29210" marT="762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048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Предмет та задачі, основні поняття клінічної фармакології. </a:t>
                      </a:r>
                    </a:p>
                    <a:p>
                      <a:pPr marL="6350" indent="-635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Клінічні аспекти </a:t>
                      </a:r>
                      <a:r>
                        <a:rPr lang="uk-UA" sz="16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фармакодинаміки</a:t>
                      </a: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та фармакокінетики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048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Взаємодія лікарських засобів 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048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Небажані реакції ліків. Система </a:t>
                      </a:r>
                      <a:r>
                        <a:rPr lang="uk-UA" sz="16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фармнагляду</a:t>
                      </a: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048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Фармакогенетика.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048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Принципи доказової терапії. 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048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Доклінічні</a:t>
                      </a: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та клінічні випробовування.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048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Загальні принципи антибактеріальної (АБ) терапії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048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6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бета-лактамних</a:t>
                      </a: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АБ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048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АБ, що впливають на внутрішньоклітинну інфекцію.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175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АБ різних груп.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175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протигрибкових ЛЗ. 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175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антисептиків.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44012"/>
            <a:ext cx="8748464" cy="1124744"/>
          </a:xfrm>
        </p:spPr>
        <p:txBody>
          <a:bodyPr>
            <a:normAutofit fontScale="90000"/>
          </a:bodyPr>
          <a:lstStyle/>
          <a:p>
            <a:pPr lvl="0" algn="ctr"/>
            <a:r>
              <a:rPr lang="uk-UA" sz="2800" b="1" dirty="0"/>
              <a:t>Теми практичних занять</a:t>
            </a:r>
            <a:br>
              <a:rPr lang="uk-UA" sz="2800" b="1" dirty="0"/>
            </a:br>
            <a:r>
              <a:rPr lang="uk-UA" sz="2800" b="1" dirty="0"/>
              <a:t>ВК 4.14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</a:t>
            </a:r>
            <a:br>
              <a:rPr lang="uk-UA" sz="2800" b="1" dirty="0"/>
            </a:br>
            <a:r>
              <a:rPr lang="uk-UA" sz="2800" b="1" dirty="0"/>
              <a:t>Модуль 1 </a:t>
            </a: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sz="quarter" idx="1"/>
          </p:nvPr>
        </p:nvGraphicFramePr>
        <p:xfrm>
          <a:off x="251519" y="1268756"/>
          <a:ext cx="8435281" cy="52623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473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21055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74190">
                <a:tc>
                  <a:txBody>
                    <a:bodyPr/>
                    <a:lstStyle/>
                    <a:p>
                      <a:pPr marL="6350" marR="40640" indent="-6350" algn="ctr">
                        <a:lnSpc>
                          <a:spcPct val="112000"/>
                        </a:lnSpc>
                        <a:spcAft>
                          <a:spcPts val="11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  </a:t>
                      </a:r>
                    </a:p>
                    <a:p>
                      <a:pPr marL="6350" marR="3873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з/п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marR="3937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Назва теми </a:t>
                      </a:r>
                    </a:p>
                  </a:txBody>
                  <a:tcPr marL="69850" marR="29210" marT="762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3175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6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імуномодуляторів</a:t>
                      </a: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3175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6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протипаразитарних</a:t>
                      </a: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засобів. 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3175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противірусних </a:t>
                      </a:r>
                      <a:r>
                        <a:rPr lang="uk-UA" sz="16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.засобів</a:t>
                      </a: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3175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6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бронхолітиків</a:t>
                      </a: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3175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6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протикашлевих</a:t>
                      </a: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та </a:t>
                      </a:r>
                      <a:r>
                        <a:rPr lang="uk-UA" sz="16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експекторантів</a:t>
                      </a: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3175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Н1-гістаміноблокаторів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3175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19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6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глюкокортикоїдів</a:t>
                      </a: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(ГК) – системних та місцевих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3175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6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нестероїдних</a:t>
                      </a: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протизапальних ЛЗ (НПЗЗ)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3175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21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анальгетиків, </a:t>
                      </a:r>
                      <a:r>
                        <a:rPr lang="uk-UA" sz="16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спазмолітиків</a:t>
                      </a: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3175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22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6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бета-адреноблокаторів</a:t>
                      </a: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 Клінічна фармакологія нітратів та антагоністів </a:t>
                      </a:r>
                      <a:r>
                        <a:rPr lang="uk-UA" sz="16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Ca</a:t>
                      </a:r>
                      <a:r>
                        <a:rPr lang="uk-UA" sz="1600" b="1" baseline="300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++</a:t>
                      </a: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 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3175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23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інгібіторів АПФ, </a:t>
                      </a:r>
                      <a:r>
                        <a:rPr lang="uk-UA" sz="16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сартанів</a:t>
                      </a: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 Залік</a:t>
                      </a: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3175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endParaRPr lang="uk-UA" sz="1600" b="1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Усього 45 </a:t>
                      </a:r>
                      <a:r>
                        <a:rPr lang="uk-UA" sz="16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  <a:endParaRPr lang="uk-UA" sz="1600" b="1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3021" y="186833"/>
            <a:ext cx="8748464" cy="1124744"/>
          </a:xfrm>
        </p:spPr>
        <p:txBody>
          <a:bodyPr>
            <a:normAutofit fontScale="90000"/>
          </a:bodyPr>
          <a:lstStyle/>
          <a:p>
            <a:pPr lvl="0" algn="ctr"/>
            <a:r>
              <a:rPr lang="uk-UA" sz="2800" b="1" dirty="0"/>
              <a:t>Теми практичних занять</a:t>
            </a:r>
            <a:br>
              <a:rPr lang="uk-UA" sz="2800" b="1" dirty="0"/>
            </a:br>
            <a:r>
              <a:rPr lang="uk-UA" sz="2800" b="1" dirty="0"/>
              <a:t>ВК 4.14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</a:t>
            </a:r>
            <a:br>
              <a:rPr lang="uk-UA" sz="2800" b="1" dirty="0"/>
            </a:br>
            <a:r>
              <a:rPr lang="uk-UA" sz="2800" b="1" dirty="0"/>
              <a:t>Модуль 2 </a:t>
            </a: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1486155125"/>
              </p:ext>
            </p:extLst>
          </p:nvPr>
        </p:nvGraphicFramePr>
        <p:xfrm>
          <a:off x="216024" y="1168401"/>
          <a:ext cx="8748464" cy="55657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020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47826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64359">
                <a:tc>
                  <a:txBody>
                    <a:bodyPr/>
                    <a:lstStyle/>
                    <a:p>
                      <a:pPr marL="6350" marR="40640" indent="-6350" algn="ctr">
                        <a:lnSpc>
                          <a:spcPct val="112000"/>
                        </a:lnSpc>
                        <a:spcAft>
                          <a:spcPts val="11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  </a:t>
                      </a:r>
                    </a:p>
                    <a:p>
                      <a:pPr marL="6350" marR="3873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з/п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marR="3937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Назва теми </a:t>
                      </a:r>
                    </a:p>
                  </a:txBody>
                  <a:tcPr marL="69850" marR="29210" marT="762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65746">
                <a:tc>
                  <a:txBody>
                    <a:bodyPr/>
                    <a:lstStyle/>
                    <a:p>
                      <a:pPr marL="6667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1.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антиаритмічних</a:t>
                      </a: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препаратів.</a:t>
                      </a:r>
                    </a:p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Клінічна фармакологія серцевих </a:t>
                      </a:r>
                      <a:r>
                        <a:rPr lang="uk-UA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глікозидів</a:t>
                      </a: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(СГ).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9408">
                <a:tc>
                  <a:txBody>
                    <a:bodyPr/>
                    <a:lstStyle/>
                    <a:p>
                      <a:pPr marL="6667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2.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сечогінних ЛЗ.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69408">
                <a:tc>
                  <a:txBody>
                    <a:bodyPr/>
                    <a:lstStyle/>
                    <a:p>
                      <a:pPr marL="6667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3.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гіполіпідемічних</a:t>
                      </a: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засобів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71250">
                <a:tc>
                  <a:txBody>
                    <a:bodyPr/>
                    <a:lstStyle/>
                    <a:p>
                      <a:pPr marL="6667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4.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Н2-гістаміноблокаторів, інгібіторів протонної помпи та антацидів.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69408">
                <a:tc>
                  <a:txBody>
                    <a:bodyPr/>
                    <a:lstStyle/>
                    <a:p>
                      <a:pPr marL="6667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5.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прокінетиків</a:t>
                      </a: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послаблюючих та </a:t>
                      </a:r>
                      <a:r>
                        <a:rPr lang="uk-UA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антидіарейних</a:t>
                      </a: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ЛЗ.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69408">
                <a:tc>
                  <a:txBody>
                    <a:bodyPr/>
                    <a:lstStyle/>
                    <a:p>
                      <a:pPr marL="6413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6.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пре-</a:t>
                      </a: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і </a:t>
                      </a:r>
                      <a:r>
                        <a:rPr lang="uk-UA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пробіотиків</a:t>
                      </a: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69408">
                <a:tc>
                  <a:txBody>
                    <a:bodyPr/>
                    <a:lstStyle/>
                    <a:p>
                      <a:pPr marL="6413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7.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холеретиків, холекінетиків та гепатопротекторів.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71250">
                <a:tc>
                  <a:txBody>
                    <a:bodyPr/>
                    <a:lstStyle/>
                    <a:p>
                      <a:pPr marL="6413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8.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ферментних препаратів для лікування недостатності підшлункової залози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69408">
                <a:tc>
                  <a:txBody>
                    <a:bodyPr/>
                    <a:lstStyle/>
                    <a:p>
                      <a:pPr marL="6413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9.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інсулінів та пероральних </a:t>
                      </a:r>
                      <a:r>
                        <a:rPr lang="uk-UA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цукрознижуючих</a:t>
                      </a: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ЛЗ.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69408">
                <a:tc>
                  <a:txBody>
                    <a:bodyPr/>
                    <a:lstStyle/>
                    <a:p>
                      <a:pPr marL="6540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засобів, що застосовують для лікування щитоподібної залози.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471250">
                <a:tc>
                  <a:txBody>
                    <a:bodyPr/>
                    <a:lstStyle/>
                    <a:p>
                      <a:pPr marL="6540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Клінічна фармакологія препаратів жіночих статевих гормонів. Клінічна фармакологія антигормонів.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471250">
                <a:tc>
                  <a:txBody>
                    <a:bodyPr/>
                    <a:lstStyle/>
                    <a:p>
                      <a:pPr marL="6540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Клінічна фармакологія </a:t>
                      </a:r>
                      <a:r>
                        <a:rPr lang="uk-UA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протипаркінсонічних</a:t>
                      </a: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ЛЗ. Клінічна фармакологія </a:t>
                      </a:r>
                      <a:r>
                        <a:rPr lang="uk-UA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протиепілептичних</a:t>
                      </a: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ЛЗ.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19" y="158413"/>
            <a:ext cx="8748464" cy="1124744"/>
          </a:xfrm>
        </p:spPr>
        <p:txBody>
          <a:bodyPr>
            <a:normAutofit fontScale="90000"/>
          </a:bodyPr>
          <a:lstStyle/>
          <a:p>
            <a:pPr lvl="0" algn="ctr"/>
            <a:r>
              <a:rPr lang="uk-UA" sz="2800" b="1" dirty="0"/>
              <a:t>Теми практичних занять</a:t>
            </a:r>
            <a:br>
              <a:rPr lang="uk-UA" sz="2800" b="1" dirty="0"/>
            </a:br>
            <a:r>
              <a:rPr lang="uk-UA" sz="2800" b="1" dirty="0"/>
              <a:t>ВК 4.14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</a:t>
            </a:r>
            <a:br>
              <a:rPr lang="uk-UA" sz="2800" b="1" dirty="0"/>
            </a:br>
            <a:r>
              <a:rPr lang="uk-UA" sz="2800" b="1" dirty="0"/>
              <a:t>Модуль 2 </a:t>
            </a: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sz="quarter" idx="1"/>
          </p:nvPr>
        </p:nvGraphicFramePr>
        <p:xfrm>
          <a:off x="251519" y="1268756"/>
          <a:ext cx="8435281" cy="53036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473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21055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74190">
                <a:tc>
                  <a:txBody>
                    <a:bodyPr/>
                    <a:lstStyle/>
                    <a:p>
                      <a:pPr marL="6350" marR="40640" indent="-6350" algn="ctr">
                        <a:lnSpc>
                          <a:spcPct val="112000"/>
                        </a:lnSpc>
                        <a:spcAft>
                          <a:spcPts val="11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  </a:t>
                      </a:r>
                    </a:p>
                    <a:p>
                      <a:pPr marL="6350" marR="3873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з/п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marR="3937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Назва теми </a:t>
                      </a:r>
                    </a:p>
                  </a:txBody>
                  <a:tcPr marL="69850" marR="29210" marT="762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6540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Клінічна фармакологія антидепресантів.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6540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транквілізаторів. Клінічна фармакологія снодійних ЛЗ.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6540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прямих та непрямих антикоагулянтів, антиагрегантів.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6540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.Клінічна фармакологія фібринолітиків, інгібіторів фібринолізу. 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6540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гемостатиків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6540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Клінічна фармакологія антианемічних ЛЗ .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6540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19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водо- та жиророзчинних вітамінів. Клінічна фармакологія препаратів, що містять мікро- та макроелементи.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6540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протитуберкульозних ЛЗ. 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6540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21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кровозамінників та інфузійних розчинів. 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6540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22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протипухлинних ЛЗ 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65405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23 </a:t>
                      </a:r>
                    </a:p>
                  </a:txBody>
                  <a:tcPr marL="69850" marR="62865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місцевих </a:t>
                      </a:r>
                      <a:r>
                        <a:rPr lang="uk-UA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анестетиків</a:t>
                      </a: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та засобів для внутрішньовенної анестезії. Іспит</a:t>
                      </a:r>
                    </a:p>
                  </a:txBody>
                  <a:tcPr marL="69850" marR="62865" marT="7620" marB="0"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75843">
                <a:tc>
                  <a:txBody>
                    <a:bodyPr/>
                    <a:lstStyle/>
                    <a:p>
                      <a:pPr marL="31750" indent="-635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endParaRPr lang="uk-UA" sz="1600" b="1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Усього 45 </a:t>
                      </a:r>
                      <a:r>
                        <a:rPr lang="uk-UA" sz="16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  <a:endParaRPr lang="uk-UA" sz="1600" b="1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29210" marT="7620" marB="0"/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507288" cy="1008112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/>
              <a:t>Очікувані результати навчання  з дисципліни</a:t>
            </a:r>
            <a:br>
              <a:rPr lang="uk-UA" sz="2800" b="1" dirty="0"/>
            </a:br>
            <a:r>
              <a:rPr lang="uk-UA" sz="2800" b="1" dirty="0"/>
              <a:t>ВК 4.14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</a:t>
            </a:r>
            <a:endParaRPr lang="uk-UA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1772816"/>
            <a:ext cx="8748464" cy="5085184"/>
          </a:xfrm>
        </p:spPr>
        <p:txBody>
          <a:bodyPr>
            <a:normAutofit fontScale="77500" lnSpcReduction="20000"/>
          </a:bodyPr>
          <a:lstStyle/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Здобувач вищої освіти може володіти навичками методології вибору оптимального лікарського препарату, його дози, шляху і режиму введення для конкретного хворого з урахуванням супутніх захворювань пацієнта. 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Володіти методами оцінки ефективності та безпеки ЛЗ  у здорової та хворої людини, проведення лікарського моніторингу, вдосконалення фармакотерапії при різних захворюваннях, дослідження фармакогенетики та особливостей </a:t>
            </a:r>
            <a:r>
              <a:rPr lang="uk-UA" b="1" dirty="0" err="1"/>
              <a:t>фармакодинаміки</a:t>
            </a:r>
            <a:r>
              <a:rPr lang="uk-UA" b="1" dirty="0"/>
              <a:t>, фармакокінетики, а також взаємодії та проявів небажаних побічних реакцій лікарських засобів у клініці. 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Прогнозувати результати підвищення ефективності та безпечності клінічного застосування наявних лікарських засобів за показниками доказової медицини.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Аналізувати та прогнозувати розвиток побічної дії ліків та проводити відповідну корекцію.  </a:t>
            </a:r>
          </a:p>
          <a:p>
            <a:endParaRPr lang="uk-UA" b="1" dirty="0"/>
          </a:p>
        </p:txBody>
      </p:sp>
      <p:pic>
        <p:nvPicPr>
          <p:cNvPr id="44036" name="Picture 4" descr="Мультяшний персонаж таблетки великі пальці вгору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40352" y="5517232"/>
            <a:ext cx="1152128" cy="11521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7715200" cy="1008112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/>
              <a:t>Очікувані результати навчання  з дисципліни</a:t>
            </a:r>
            <a:br>
              <a:rPr lang="uk-UA" sz="2800" b="1" dirty="0"/>
            </a:br>
            <a:r>
              <a:rPr lang="uk-UA" sz="2800" b="1" dirty="0"/>
              <a:t>ВК 4.14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</a:t>
            </a:r>
            <a:endParaRPr lang="uk-UA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77788" y="1674845"/>
            <a:ext cx="8388424" cy="4941168"/>
          </a:xfrm>
        </p:spPr>
        <p:txBody>
          <a:bodyPr>
            <a:normAutofit fontScale="77500" lnSpcReduction="20000"/>
          </a:bodyPr>
          <a:lstStyle/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Здобувач вищої освіти може розробляти найбільш раціональні комбінації при проведенні сучасної фармакотерапії з урахуванням фармацевтичної, </a:t>
            </a:r>
            <a:r>
              <a:rPr lang="uk-UA" b="1" dirty="0" err="1"/>
              <a:t>фармакокінетичної</a:t>
            </a:r>
            <a:r>
              <a:rPr lang="uk-UA" b="1" dirty="0"/>
              <a:t> і </a:t>
            </a:r>
            <a:r>
              <a:rPr lang="uk-UA" b="1" dirty="0" err="1"/>
              <a:t>фармакодинамічної</a:t>
            </a:r>
            <a:r>
              <a:rPr lang="uk-UA" b="1" dirty="0"/>
              <a:t> взаємодії лікарських засобів.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дослідження клінічної ефективності лікарських засобів у пацієнтів з різними захворюваннями у відкритих, подвійних сліпих, </a:t>
            </a:r>
            <a:r>
              <a:rPr lang="uk-UA" b="1" dirty="0" err="1"/>
              <a:t>рандомізованих</a:t>
            </a:r>
            <a:r>
              <a:rPr lang="uk-UA" b="1" dirty="0"/>
              <a:t>, порівняльних та </a:t>
            </a:r>
            <a:r>
              <a:rPr lang="uk-UA" b="1" dirty="0" err="1"/>
              <a:t>плацебо-контрольованих</a:t>
            </a:r>
            <a:r>
              <a:rPr lang="uk-UA" b="1" dirty="0"/>
              <a:t> дослідженнях.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розробку та оптимізацію методів фармакотерапії та профілактики захворювань у різних груп пацієнтів з урахуванням їх індивідуальних особливостей.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</a:t>
            </a:r>
            <a:r>
              <a:rPr lang="uk-UA" b="1" dirty="0" err="1"/>
              <a:t>фармакоекономічне</a:t>
            </a:r>
            <a:r>
              <a:rPr lang="uk-UA" b="1" dirty="0"/>
              <a:t> дослідження вартості різних терапевтичних та профілактичних режимів призначення лікарських засобів. </a:t>
            </a:r>
          </a:p>
          <a:p>
            <a:endParaRPr lang="uk-UA" b="1" dirty="0"/>
          </a:p>
        </p:txBody>
      </p:sp>
      <p:pic>
        <p:nvPicPr>
          <p:cNvPr id="43010" name="Picture 2" descr="Мультяшний персонаж таблетки великі пальці вгору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648"/>
            <a:ext cx="1152128" cy="11521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23528" y="548680"/>
            <a:ext cx="6192688" cy="577592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uk-UA" dirty="0"/>
              <a:t>   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    </a:t>
            </a:r>
            <a:r>
              <a:rPr lang="ru-RU" dirty="0" err="1"/>
              <a:t>Навчально-методичне</a:t>
            </a:r>
            <a:r>
              <a:rPr lang="ru-RU" dirty="0"/>
              <a:t> </a:t>
            </a:r>
            <a:r>
              <a:rPr lang="ru-RU" dirty="0" err="1"/>
              <a:t>забезпечення</a:t>
            </a:r>
            <a:r>
              <a:rPr lang="ru-RU" dirty="0"/>
              <a:t> </a:t>
            </a:r>
            <a:r>
              <a:rPr lang="ru-RU" dirty="0" err="1"/>
              <a:t>дисципліни</a:t>
            </a:r>
            <a:r>
              <a:rPr lang="ru-RU" dirty="0"/>
              <a:t>  </a:t>
            </a:r>
            <a:r>
              <a:rPr lang="ru-RU" dirty="0" err="1"/>
              <a:t>оприлюднено</a:t>
            </a:r>
            <a:r>
              <a:rPr lang="ru-RU" dirty="0"/>
              <a:t> на </a:t>
            </a:r>
            <a:r>
              <a:rPr lang="ru-RU" dirty="0" err="1"/>
              <a:t>сайті</a:t>
            </a:r>
            <a:r>
              <a:rPr lang="ru-RU" dirty="0"/>
              <a:t> </a:t>
            </a:r>
            <a:r>
              <a:rPr lang="ru-RU" dirty="0" err="1"/>
              <a:t>кафедри</a:t>
            </a:r>
            <a:r>
              <a:rPr lang="ru-RU" dirty="0"/>
              <a:t> </a:t>
            </a:r>
            <a:r>
              <a:rPr lang="ru-RU" dirty="0" err="1"/>
              <a:t>клінічної</a:t>
            </a:r>
            <a:r>
              <a:rPr lang="ru-RU" dirty="0"/>
              <a:t> </a:t>
            </a:r>
            <a:r>
              <a:rPr lang="ru-RU" dirty="0" err="1"/>
              <a:t>фармації</a:t>
            </a:r>
            <a:r>
              <a:rPr lang="ru-RU" dirty="0"/>
              <a:t> та </a:t>
            </a:r>
            <a:r>
              <a:rPr lang="ru-RU" dirty="0" err="1"/>
              <a:t>клінічної</a:t>
            </a:r>
            <a:r>
              <a:rPr lang="ru-RU" dirty="0"/>
              <a:t> </a:t>
            </a:r>
            <a:r>
              <a:rPr lang="ru-RU" dirty="0" err="1"/>
              <a:t>фармакології</a:t>
            </a:r>
            <a:r>
              <a:rPr lang="ru-RU" dirty="0"/>
              <a:t>. </a:t>
            </a:r>
          </a:p>
          <a:p>
            <a:pPr>
              <a:buFont typeface="Wingdings" pitchFamily="2" charset="2"/>
              <a:buChar char="Ø"/>
            </a:pPr>
            <a:endParaRPr lang="ru-RU" dirty="0"/>
          </a:p>
          <a:p>
            <a:pPr>
              <a:buFont typeface="Wingdings" pitchFamily="2" charset="2"/>
              <a:buChar char="Ø"/>
            </a:pPr>
            <a:r>
              <a:rPr lang="ru-RU" dirty="0"/>
              <a:t>    Маршрут </a:t>
            </a:r>
            <a:r>
              <a:rPr lang="ru-RU" dirty="0" err="1"/>
              <a:t>отримання</a:t>
            </a:r>
            <a:r>
              <a:rPr lang="ru-RU" dirty="0"/>
              <a:t> </a:t>
            </a:r>
            <a:r>
              <a:rPr lang="ru-RU" dirty="0" err="1"/>
              <a:t>матеріалів</a:t>
            </a:r>
            <a:r>
              <a:rPr lang="ru-RU" dirty="0"/>
              <a:t> https://www.vnmu.edu.ua/кафедра-</a:t>
            </a:r>
            <a:r>
              <a:rPr lang="uk-UA" dirty="0"/>
              <a:t>клінічної-фармації-і-клінічної-фармакології</a:t>
            </a:r>
            <a:r>
              <a:rPr lang="ru-RU" dirty="0"/>
              <a:t>/</a:t>
            </a:r>
            <a:r>
              <a:rPr lang="ru-RU" dirty="0" err="1"/>
              <a:t>аспіранту</a:t>
            </a:r>
            <a:endParaRPr lang="uk-UA" dirty="0"/>
          </a:p>
          <a:p>
            <a:pPr>
              <a:buNone/>
            </a:pPr>
            <a:r>
              <a:rPr lang="uk-UA" dirty="0"/>
              <a:t>   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     Більш детальну інформацію про </a:t>
            </a:r>
            <a:r>
              <a:rPr lang="uk-UA" sz="2400" b="1" dirty="0"/>
              <a:t>дисципліну ВК 4.14 </a:t>
            </a:r>
            <a:r>
              <a:rPr lang="uk-UA" sz="2400" b="1" dirty="0" err="1"/>
              <a:t>“Клінічна</a:t>
            </a:r>
            <a:r>
              <a:rPr lang="uk-UA" sz="2400" b="1" dirty="0"/>
              <a:t> </a:t>
            </a:r>
            <a:r>
              <a:rPr lang="uk-UA" sz="2400" b="1" dirty="0" err="1"/>
              <a:t>фармакологія”</a:t>
            </a:r>
            <a:r>
              <a:rPr lang="uk-UA" sz="2400" b="1" dirty="0"/>
              <a:t> </a:t>
            </a:r>
            <a:r>
              <a:rPr lang="uk-UA" dirty="0"/>
              <a:t>містять:  </a:t>
            </a:r>
            <a:r>
              <a:rPr lang="uk-UA" dirty="0" err="1"/>
              <a:t>силабус</a:t>
            </a:r>
            <a:r>
              <a:rPr lang="uk-UA" dirty="0"/>
              <a:t>, робоча програма, методичні рекомендації.</a:t>
            </a:r>
          </a:p>
          <a:p>
            <a:pPr>
              <a:buFont typeface="Wingdings" pitchFamily="2" charset="2"/>
              <a:buChar char="Ø"/>
            </a:pPr>
            <a:endParaRPr lang="uk-UA" dirty="0"/>
          </a:p>
        </p:txBody>
      </p:sp>
      <p:pic>
        <p:nvPicPr>
          <p:cNvPr id="5122" name="Picture 2" descr="стокові ілюстрації на тему ділова подорож, бізнесмен, що йде довгим звивистим шляхом, йде до успіху в майбутньому - шлях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2636912"/>
            <a:ext cx="2156892" cy="17233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8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ДО ЗУСТРІЧІ!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4607" y="3068960"/>
            <a:ext cx="59766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/>
              <a:t>Клінічна</a:t>
            </a:r>
            <a:r>
              <a:rPr lang="ru-RU" sz="2400" dirty="0"/>
              <a:t> </a:t>
            </a:r>
            <a:r>
              <a:rPr lang="ru-RU" sz="2400" dirty="0" err="1"/>
              <a:t>фармакологія</a:t>
            </a:r>
            <a:r>
              <a:rPr lang="ru-RU" sz="2400" dirty="0"/>
              <a:t> — </a:t>
            </a:r>
            <a:r>
              <a:rPr lang="ru-RU" sz="2400" dirty="0" err="1"/>
              <a:t>це</a:t>
            </a:r>
            <a:r>
              <a:rPr lang="ru-RU" sz="2400" dirty="0"/>
              <a:t> не </a:t>
            </a:r>
            <a:r>
              <a:rPr lang="ru-RU" sz="2400" dirty="0" err="1"/>
              <a:t>лише</a:t>
            </a:r>
            <a:r>
              <a:rPr lang="ru-RU" sz="2400" dirty="0"/>
              <a:t> фундаментальна </a:t>
            </a:r>
            <a:r>
              <a:rPr lang="ru-RU" sz="2400" dirty="0" err="1"/>
              <a:t>складова</a:t>
            </a:r>
            <a:r>
              <a:rPr lang="ru-RU" sz="2400" dirty="0"/>
              <a:t> </a:t>
            </a:r>
            <a:r>
              <a:rPr lang="ru-RU" sz="2400" dirty="0" err="1"/>
              <a:t>професійної</a:t>
            </a:r>
            <a:r>
              <a:rPr lang="ru-RU" sz="2400" dirty="0"/>
              <a:t> </a:t>
            </a:r>
            <a:r>
              <a:rPr lang="ru-RU" sz="2400" dirty="0" err="1"/>
              <a:t>підготовки</a:t>
            </a:r>
            <a:r>
              <a:rPr lang="ru-RU" sz="2400" dirty="0"/>
              <a:t> </a:t>
            </a:r>
            <a:r>
              <a:rPr lang="ru-RU" sz="2400" dirty="0" err="1"/>
              <a:t>лікаря</a:t>
            </a:r>
            <a:r>
              <a:rPr lang="ru-RU" sz="2400" dirty="0"/>
              <a:t>, а </a:t>
            </a:r>
            <a:r>
              <a:rPr lang="ru-RU" sz="2400" dirty="0" err="1"/>
              <a:t>й</a:t>
            </a:r>
            <a:r>
              <a:rPr lang="ru-RU" sz="2400" dirty="0"/>
              <a:t> </a:t>
            </a:r>
            <a:r>
              <a:rPr lang="ru-RU" sz="2400" dirty="0" err="1"/>
              <a:t>необхідна</a:t>
            </a:r>
            <a:r>
              <a:rPr lang="ru-RU" sz="2400" dirty="0"/>
              <a:t> база для </a:t>
            </a:r>
            <a:r>
              <a:rPr lang="ru-RU" sz="2400" dirty="0" err="1"/>
              <a:t>формування</a:t>
            </a:r>
            <a:r>
              <a:rPr lang="ru-RU" sz="2400" dirty="0"/>
              <a:t> </a:t>
            </a:r>
            <a:r>
              <a:rPr lang="ru-RU" sz="2400" dirty="0" err="1"/>
              <a:t>наукового</a:t>
            </a:r>
            <a:r>
              <a:rPr lang="ru-RU" sz="2400" dirty="0"/>
              <a:t> </a:t>
            </a:r>
            <a:r>
              <a:rPr lang="ru-RU" sz="2400" dirty="0" err="1"/>
              <a:t>потенціалу</a:t>
            </a:r>
            <a:r>
              <a:rPr lang="ru-RU" sz="2400" dirty="0"/>
              <a:t> в </a:t>
            </a:r>
            <a:r>
              <a:rPr lang="ru-RU" sz="2400" dirty="0" err="1"/>
              <a:t>медицині</a:t>
            </a:r>
            <a:r>
              <a:rPr lang="ru-RU" sz="2400" dirty="0"/>
              <a:t>.</a:t>
            </a:r>
            <a:endParaRPr lang="uk-UA" sz="2400" dirty="0"/>
          </a:p>
        </p:txBody>
      </p:sp>
      <p:sp>
        <p:nvSpPr>
          <p:cNvPr id="4098" name="AutoShape 2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100" name="AutoShape 4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0962" name="AutoShape 2" descr="Врач дает таблетки картинки, стокові Врач дает таблетки фотографії,  зображення |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8" name="Picture 10" descr="Щасливі таблетки картинки, стокові Щасливі таблетки фотографії, зображення  | Скачати з Depositphot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4653136"/>
            <a:ext cx="3888432" cy="209377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Зелений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461</TotalTime>
  <Words>1027</Words>
  <Application>Microsoft Office PowerPoint</Application>
  <PresentationFormat>Экран (4:3)</PresentationFormat>
  <Paragraphs>187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Справедливость</vt:lpstr>
      <vt:lpstr>  ВК 4.14   КЛІНІЧНА ФАРМАКОЛОГІЯ   вибіркова дисципліна</vt:lpstr>
      <vt:lpstr>Актуальність вивчення  дисципліни «Клінічна фармакологія»  на третьому освітньо-науковому рівні вищої освіти</vt:lpstr>
      <vt:lpstr>Мета навчальної дисципліни ВК 4.14 “Клінічна фармакологія”</vt:lpstr>
      <vt:lpstr>Завдання навчальної дисципліни ВК 4.14 “Клінічна фармакологія”</vt:lpstr>
      <vt:lpstr>Програма навчальної дисципліни ВК 4.14 “Клінічна фармакологія” </vt:lpstr>
      <vt:lpstr>Теми практичних занять ВК 4.14 “Клінічна фармакологія”  Модуль 1 </vt:lpstr>
      <vt:lpstr>Теми практичних занять ВК 4.14 “Клінічна фармакологія”  Модуль 1 </vt:lpstr>
      <vt:lpstr>Теми практичних занять ВК 4.14 “Клінічна фармакологія”  Модуль 2 </vt:lpstr>
      <vt:lpstr>Теми практичних занять ВК 4.14 “Клінічна фармакологія”  Модуль 2 </vt:lpstr>
      <vt:lpstr>Очікувані результати навчання  з дисципліни ВК 4.14 “Клінічна фармакологія” </vt:lpstr>
      <vt:lpstr>Очікувані результати навчання  з дисципліни ВК 4.14 “Клінічна фармакологія” 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навчальної дисципліни ВК 5.1   КЛІНІЧНА ФАРМАКОЛОГІЯ підготовки ___третій  освітньо-науковий рівень вищої освіти_____ галузі знань                22 «Охорона здоров’я»__________ (шифр і назва галузі знань) спеціальності 222_Медицина (шифр і назва спеціальності) </dc:title>
  <dc:creator>Home</dc:creator>
  <cp:lastModifiedBy>Home</cp:lastModifiedBy>
  <cp:revision>16</cp:revision>
  <dcterms:created xsi:type="dcterms:W3CDTF">2025-04-06T17:18:10Z</dcterms:created>
  <dcterms:modified xsi:type="dcterms:W3CDTF">2026-01-28T10:38:23Z</dcterms:modified>
</cp:coreProperties>
</file>