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14"/>
  </p:notesMasterIdLst>
  <p:handoutMasterIdLst>
    <p:handoutMasterId r:id="rId15"/>
  </p:handoutMasterIdLst>
  <p:sldIdLst>
    <p:sldId id="256" r:id="rId5"/>
    <p:sldId id="259" r:id="rId6"/>
    <p:sldId id="260" r:id="rId7"/>
    <p:sldId id="265" r:id="rId8"/>
    <p:sldId id="266" r:id="rId9"/>
    <p:sldId id="264" r:id="rId10"/>
    <p:sldId id="257" r:id="rId11"/>
    <p:sldId id="262" r:id="rId12"/>
    <p:sldId id="263" r:id="rId13"/>
  </p:sldIdLst>
  <p:sldSz cx="12192000" cy="6858000"/>
  <p:notesSz cx="6858000" cy="9144000"/>
  <p:defaultTextStyle>
    <a:defPPr rtl="0">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p:scale>
          <a:sx n="81" d="100"/>
          <a:sy n="81" d="100"/>
        </p:scale>
        <p:origin x="-300" y="-72"/>
      </p:cViewPr>
      <p:guideLst>
        <p:guide orient="horz" pos="2160"/>
        <p:guide pos="3840"/>
      </p:guideLst>
    </p:cSldViewPr>
  </p:slideViewPr>
  <p:notesTextViewPr>
    <p:cViewPr>
      <p:scale>
        <a:sx n="1" d="1"/>
        <a:sy n="1" d="1"/>
      </p:scale>
      <p:origin x="0" y="0"/>
    </p:cViewPr>
  </p:notesTextViewPr>
  <p:notesViewPr>
    <p:cSldViewPr snapToGrid="0">
      <p:cViewPr varScale="1">
        <p:scale>
          <a:sx n="99" d="100"/>
          <a:sy n="99" d="100"/>
        </p:scale>
        <p:origin x="357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noProof="1"/>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51F3F5E3-CEB6-44DF-B995-2FDFDFE9C11A}" type="datetime1">
              <a:rPr lang="ru-RU" noProof="1" smtClean="0"/>
              <a:t>16.05.2022</a:t>
            </a:fld>
            <a:endParaRPr lang="ru-RU" noProof="1"/>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noProof="1"/>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F2C8D43-8168-48C8-91A7-63EACBACA74B}" type="slidenum">
              <a:rPr lang="ru-RU" noProof="1" dirty="0" smtClean="0"/>
              <a:t>‹#›</a:t>
            </a:fld>
            <a:endParaRPr lang="ru-RU" noProof="1"/>
          </a:p>
        </p:txBody>
      </p:sp>
    </p:spTree>
    <p:extLst>
      <p:ext uri="{BB962C8B-B14F-4D97-AF65-F5344CB8AC3E}">
        <p14:creationId xmlns:p14="http://schemas.microsoft.com/office/powerpoint/2010/main" val="353109985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noProof="1"/>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23195258-86C4-401A-8E94-ADE157854278}" type="datetime1">
              <a:rPr lang="ru-RU" noProof="1" smtClean="0"/>
              <a:t>16.05.2022</a:t>
            </a:fld>
            <a:endParaRPr lang="ru-RU" noProof="1"/>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ru-RU" noProof="1"/>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noProof="1"/>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603C52C-5E29-41AF-BAA3-8217E886DA08}" type="slidenum">
              <a:rPr lang="ru-RU" noProof="1" dirty="0" smtClean="0"/>
              <a:t>‹#›</a:t>
            </a:fld>
            <a:endParaRPr lang="ru-RU" noProof="1"/>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1</a:t>
            </a:fld>
            <a:endParaRPr lang="ru-RU" noProof="1"/>
          </a:p>
        </p:txBody>
      </p:sp>
    </p:spTree>
    <p:extLst>
      <p:ext uri="{BB962C8B-B14F-4D97-AF65-F5344CB8AC3E}">
        <p14:creationId xmlns:p14="http://schemas.microsoft.com/office/powerpoint/2010/main" val="2478736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2</a:t>
            </a:fld>
            <a:endParaRPr lang="ru-RU" noProof="1"/>
          </a:p>
        </p:txBody>
      </p:sp>
    </p:spTree>
    <p:extLst>
      <p:ext uri="{BB962C8B-B14F-4D97-AF65-F5344CB8AC3E}">
        <p14:creationId xmlns:p14="http://schemas.microsoft.com/office/powerpoint/2010/main" val="4276037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3</a:t>
            </a:fld>
            <a:endParaRPr lang="ru-RU" noProof="1"/>
          </a:p>
        </p:txBody>
      </p:sp>
    </p:spTree>
    <p:extLst>
      <p:ext uri="{BB962C8B-B14F-4D97-AF65-F5344CB8AC3E}">
        <p14:creationId xmlns:p14="http://schemas.microsoft.com/office/powerpoint/2010/main" val="4078413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4</a:t>
            </a:fld>
            <a:endParaRPr lang="ru-RU" noProof="1"/>
          </a:p>
        </p:txBody>
      </p:sp>
    </p:spTree>
    <p:extLst>
      <p:ext uri="{BB962C8B-B14F-4D97-AF65-F5344CB8AC3E}">
        <p14:creationId xmlns:p14="http://schemas.microsoft.com/office/powerpoint/2010/main" val="606075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5</a:t>
            </a:fld>
            <a:endParaRPr lang="ru-RU" noProof="1"/>
          </a:p>
        </p:txBody>
      </p:sp>
    </p:spTree>
    <p:extLst>
      <p:ext uri="{BB962C8B-B14F-4D97-AF65-F5344CB8AC3E}">
        <p14:creationId xmlns:p14="http://schemas.microsoft.com/office/powerpoint/2010/main" val="3251103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6</a:t>
            </a:fld>
            <a:endParaRPr lang="ru-RU" noProof="1"/>
          </a:p>
        </p:txBody>
      </p:sp>
    </p:spTree>
    <p:extLst>
      <p:ext uri="{BB962C8B-B14F-4D97-AF65-F5344CB8AC3E}">
        <p14:creationId xmlns:p14="http://schemas.microsoft.com/office/powerpoint/2010/main" val="1961797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smtClean="0"/>
              <a:t>7</a:t>
            </a:fld>
            <a:endParaRPr lang="ru-RU" noProof="1"/>
          </a:p>
        </p:txBody>
      </p:sp>
    </p:spTree>
    <p:extLst>
      <p:ext uri="{BB962C8B-B14F-4D97-AF65-F5344CB8AC3E}">
        <p14:creationId xmlns:p14="http://schemas.microsoft.com/office/powerpoint/2010/main" val="843966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smtClean="0"/>
              <a:t>8</a:t>
            </a:fld>
            <a:endParaRPr lang="ru-RU" noProof="1"/>
          </a:p>
        </p:txBody>
      </p:sp>
    </p:spTree>
    <p:extLst>
      <p:ext uri="{BB962C8B-B14F-4D97-AF65-F5344CB8AC3E}">
        <p14:creationId xmlns:p14="http://schemas.microsoft.com/office/powerpoint/2010/main" val="2039412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smtClean="0"/>
              <a:t>9</a:t>
            </a:fld>
            <a:endParaRPr lang="ru-RU" noProof="1"/>
          </a:p>
        </p:txBody>
      </p:sp>
    </p:spTree>
    <p:extLst>
      <p:ext uri="{BB962C8B-B14F-4D97-AF65-F5344CB8AC3E}">
        <p14:creationId xmlns:p14="http://schemas.microsoft.com/office/powerpoint/2010/main" val="3472256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Рисунок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ctrTitle"/>
          </p:nvPr>
        </p:nvSpPr>
        <p:spPr>
          <a:xfrm>
            <a:off x="1371600" y="1803405"/>
            <a:ext cx="9448800" cy="1825096"/>
          </a:xfrm>
        </p:spPr>
        <p:txBody>
          <a:bodyPr rtlCol="0" anchor="b">
            <a:normAutofit/>
          </a:bodyPr>
          <a:lstStyle>
            <a:lvl1pPr algn="l">
              <a:defRPr sz="6000"/>
            </a:lvl1pPr>
          </a:lstStyle>
          <a:p>
            <a:pPr rtl="0"/>
            <a:r>
              <a:rPr lang="ru-RU" noProof="1"/>
              <a:t>Образец заголовка</a:t>
            </a:r>
          </a:p>
        </p:txBody>
      </p:sp>
      <p:sp>
        <p:nvSpPr>
          <p:cNvPr id="3" name="Подзаголовок 2"/>
          <p:cNvSpPr>
            <a:spLocks noGrp="1"/>
          </p:cNvSpPr>
          <p:nvPr>
            <p:ph type="subTitle" idx="1"/>
          </p:nvPr>
        </p:nvSpPr>
        <p:spPr>
          <a:xfrm>
            <a:off x="1371600" y="3632201"/>
            <a:ext cx="9448800" cy="685800"/>
          </a:xfrm>
        </p:spPr>
        <p:txBody>
          <a:bodyPr rtlCol="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1"/>
              <a:t>Образец подзаголовка</a:t>
            </a:r>
          </a:p>
        </p:txBody>
      </p:sp>
      <p:sp>
        <p:nvSpPr>
          <p:cNvPr id="4" name="Дата 3"/>
          <p:cNvSpPr>
            <a:spLocks noGrp="1"/>
          </p:cNvSpPr>
          <p:nvPr>
            <p:ph type="dt" sz="half" idx="10"/>
          </p:nvPr>
        </p:nvSpPr>
        <p:spPr>
          <a:xfrm>
            <a:off x="7909561" y="4314328"/>
            <a:ext cx="2910840" cy="374642"/>
          </a:xfrm>
        </p:spPr>
        <p:txBody>
          <a:bodyPr rtlCol="0"/>
          <a:lstStyle/>
          <a:p>
            <a:pPr rtl="0"/>
            <a:fld id="{7F5D3971-613F-407D-8A46-F6C0EB422763}" type="datetime1">
              <a:rPr lang="ru-RU" noProof="1" dirty="0" smtClean="0"/>
              <a:t>16.05.2022</a:t>
            </a:fld>
            <a:endParaRPr lang="ru-RU" noProof="1"/>
          </a:p>
        </p:txBody>
      </p:sp>
      <p:sp>
        <p:nvSpPr>
          <p:cNvPr id="5" name="Нижний колонтитул 4"/>
          <p:cNvSpPr>
            <a:spLocks noGrp="1"/>
          </p:cNvSpPr>
          <p:nvPr>
            <p:ph type="ftr" sz="quarter" idx="11"/>
          </p:nvPr>
        </p:nvSpPr>
        <p:spPr>
          <a:xfrm>
            <a:off x="1371600" y="4323845"/>
            <a:ext cx="6400800" cy="365125"/>
          </a:xfrm>
        </p:spPr>
        <p:txBody>
          <a:bodyPr rtlCol="0"/>
          <a:lstStyle/>
          <a:p>
            <a:pPr rtl="0"/>
            <a:endParaRPr lang="ru-RU" noProof="1"/>
          </a:p>
        </p:txBody>
      </p:sp>
      <p:sp>
        <p:nvSpPr>
          <p:cNvPr id="6" name="Номер слайда 5"/>
          <p:cNvSpPr>
            <a:spLocks noGrp="1"/>
          </p:cNvSpPr>
          <p:nvPr>
            <p:ph type="sldNum" sz="quarter" idx="12"/>
          </p:nvPr>
        </p:nvSpPr>
        <p:spPr>
          <a:xfrm>
            <a:off x="8077200" y="1430866"/>
            <a:ext cx="2743200"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Объект 2"/>
          <p:cNvSpPr>
            <a:spLocks noGrp="1"/>
          </p:cNvSpPr>
          <p:nvPr>
            <p:ph idx="1" hasCustomPrompt="1"/>
          </p:nvPr>
        </p:nvSpPr>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10"/>
          </p:nvPr>
        </p:nvSpPr>
        <p:spPr/>
        <p:txBody>
          <a:bodyPr rtlCol="0"/>
          <a:lstStyle/>
          <a:p>
            <a:pPr rtl="0"/>
            <a:fld id="{6B5B0317-E5ED-4357-88D7-8FEC4FC40737}" type="datetime1">
              <a:rPr lang="ru-RU" noProof="1" dirty="0" smtClean="0"/>
              <a:t>16.05.2022</a:t>
            </a:fld>
            <a:endParaRPr lang="ru-RU" noProof="1"/>
          </a:p>
        </p:txBody>
      </p:sp>
      <p:sp>
        <p:nvSpPr>
          <p:cNvPr id="5" name="Нижний колонтитул 4"/>
          <p:cNvSpPr>
            <a:spLocks noGrp="1"/>
          </p:cNvSpPr>
          <p:nvPr>
            <p:ph type="ftr" sz="quarter" idx="11"/>
          </p:nvPr>
        </p:nvSpPr>
        <p:spPr/>
        <p:txBody>
          <a:bodyPr rtlCol="0"/>
          <a:lstStyle/>
          <a:p>
            <a:pPr rtl="0"/>
            <a:endParaRPr lang="ru-RU" noProof="1"/>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9" name="Рисунок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685800" y="753533"/>
            <a:ext cx="10820399" cy="2801935"/>
          </a:xfrm>
        </p:spPr>
        <p:txBody>
          <a:bodyPr rtlCol="0" anchor="b">
            <a:normAutofit/>
          </a:bodyPr>
          <a:lstStyle>
            <a:lvl1pPr algn="r">
              <a:defRPr sz="4000"/>
            </a:lvl1pPr>
          </a:lstStyle>
          <a:p>
            <a:pPr rtl="0"/>
            <a:r>
              <a:rPr lang="ru-RU" noProof="1"/>
              <a:t>Образец заголовка</a:t>
            </a:r>
          </a:p>
        </p:txBody>
      </p:sp>
      <p:sp>
        <p:nvSpPr>
          <p:cNvPr id="3" name="Текст 2"/>
          <p:cNvSpPr>
            <a:spLocks noGrp="1"/>
          </p:cNvSpPr>
          <p:nvPr>
            <p:ph type="body" idx="1" hasCustomPrompt="1"/>
          </p:nvPr>
        </p:nvSpPr>
        <p:spPr>
          <a:xfrm>
            <a:off x="1024467" y="3641725"/>
            <a:ext cx="10490200" cy="955675"/>
          </a:xfrm>
        </p:spPr>
        <p:txBody>
          <a:bodyPr rtlCol="0">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1"/>
              <a:t>Щелкните, чтобы изменить стили текста образца слайда</a:t>
            </a:r>
          </a:p>
        </p:txBody>
      </p:sp>
      <p:sp>
        <p:nvSpPr>
          <p:cNvPr id="4" name="Дата 3"/>
          <p:cNvSpPr>
            <a:spLocks noGrp="1"/>
          </p:cNvSpPr>
          <p:nvPr>
            <p:ph type="dt" sz="half" idx="10"/>
          </p:nvPr>
        </p:nvSpPr>
        <p:spPr>
          <a:xfrm>
            <a:off x="7814452" y="381000"/>
            <a:ext cx="2910840" cy="365125"/>
          </a:xfrm>
        </p:spPr>
        <p:txBody>
          <a:bodyPr rtlCol="0"/>
          <a:lstStyle>
            <a:lvl1pPr algn="r">
              <a:defRPr/>
            </a:lvl1pPr>
          </a:lstStyle>
          <a:p>
            <a:pPr rtl="0"/>
            <a:fld id="{54624045-5829-401A-8952-3E137170E9E7}" type="datetime1">
              <a:rPr lang="ru-RU" noProof="1" smtClean="0"/>
              <a:t>16.05.2022</a:t>
            </a:fld>
            <a:endParaRPr lang="ru-RU" noProof="1"/>
          </a:p>
        </p:txBody>
      </p:sp>
      <p:sp>
        <p:nvSpPr>
          <p:cNvPr id="5" name="Нижний колонтитул 4"/>
          <p:cNvSpPr>
            <a:spLocks noGrp="1"/>
          </p:cNvSpPr>
          <p:nvPr>
            <p:ph type="ftr" sz="quarter" idx="11"/>
          </p:nvPr>
        </p:nvSpPr>
        <p:spPr>
          <a:xfrm>
            <a:off x="685800" y="381001"/>
            <a:ext cx="6991492" cy="364065"/>
          </a:xfrm>
        </p:spPr>
        <p:txBody>
          <a:bodyPr rtlCol="0"/>
          <a:lstStyle/>
          <a:p>
            <a:pPr rtl="0"/>
            <a:endParaRPr lang="ru-RU" noProof="1"/>
          </a:p>
        </p:txBody>
      </p:sp>
      <p:sp>
        <p:nvSpPr>
          <p:cNvPr id="6" name="Номер слайда 5"/>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Объект 2"/>
          <p:cNvSpPr>
            <a:spLocks noGrp="1"/>
          </p:cNvSpPr>
          <p:nvPr>
            <p:ph sz="half" idx="1" hasCustomPrompt="1"/>
          </p:nvPr>
        </p:nvSpPr>
        <p:spPr>
          <a:xfrm>
            <a:off x="685800" y="2194559"/>
            <a:ext cx="5334000" cy="4024125"/>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Объект 3"/>
          <p:cNvSpPr>
            <a:spLocks noGrp="1"/>
          </p:cNvSpPr>
          <p:nvPr>
            <p:ph sz="half" idx="2" hasCustomPrompt="1"/>
          </p:nvPr>
        </p:nvSpPr>
        <p:spPr>
          <a:xfrm>
            <a:off x="6172200" y="2194559"/>
            <a:ext cx="5334000" cy="4024125"/>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5" name="Дата 4"/>
          <p:cNvSpPr>
            <a:spLocks noGrp="1"/>
          </p:cNvSpPr>
          <p:nvPr>
            <p:ph type="dt" sz="half" idx="10"/>
          </p:nvPr>
        </p:nvSpPr>
        <p:spPr/>
        <p:txBody>
          <a:bodyPr rtlCol="0"/>
          <a:lstStyle/>
          <a:p>
            <a:pPr rtl="0"/>
            <a:fld id="{4D4FADA9-5463-4CDF-992B-9C957FD35038}" type="datetime1">
              <a:rPr lang="ru-RU" noProof="1" smtClean="0"/>
              <a:t>16.05.2022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95600" y="762000"/>
            <a:ext cx="8610600" cy="1295400"/>
          </a:xfrm>
        </p:spPr>
        <p:txBody>
          <a:bodyPr rtlCol="0"/>
          <a:lstStyle/>
          <a:p>
            <a:pPr rtl="0"/>
            <a:r>
              <a:rPr lang="ru-RU" noProof="1"/>
              <a:t>Образец заголовка</a:t>
            </a:r>
          </a:p>
        </p:txBody>
      </p:sp>
      <p:sp>
        <p:nvSpPr>
          <p:cNvPr id="3" name="Текст 2"/>
          <p:cNvSpPr>
            <a:spLocks noGrp="1"/>
          </p:cNvSpPr>
          <p:nvPr>
            <p:ph type="body" idx="1" hasCustomPrompt="1"/>
          </p:nvPr>
        </p:nvSpPr>
        <p:spPr>
          <a:xfrm>
            <a:off x="914409" y="2183802"/>
            <a:ext cx="5079991"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4" name="Объект 3"/>
          <p:cNvSpPr>
            <a:spLocks noGrp="1"/>
          </p:cNvSpPr>
          <p:nvPr>
            <p:ph sz="half" idx="2" hasCustomPrompt="1"/>
          </p:nvPr>
        </p:nvSpPr>
        <p:spPr>
          <a:xfrm>
            <a:off x="685800" y="3132666"/>
            <a:ext cx="5311775" cy="3086019"/>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5" name="Текст 4"/>
          <p:cNvSpPr>
            <a:spLocks noGrp="1"/>
          </p:cNvSpPr>
          <p:nvPr>
            <p:ph type="body" sz="quarter" idx="3" hasCustomPrompt="1"/>
          </p:nvPr>
        </p:nvSpPr>
        <p:spPr>
          <a:xfrm>
            <a:off x="6400800" y="2183802"/>
            <a:ext cx="5105400"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6" name="Объект 5"/>
          <p:cNvSpPr>
            <a:spLocks noGrp="1"/>
          </p:cNvSpPr>
          <p:nvPr>
            <p:ph sz="quarter" idx="4" hasCustomPrompt="1"/>
          </p:nvPr>
        </p:nvSpPr>
        <p:spPr>
          <a:xfrm>
            <a:off x="6172200" y="3132666"/>
            <a:ext cx="5334000" cy="3086019"/>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7" name="Дата 6"/>
          <p:cNvSpPr>
            <a:spLocks noGrp="1"/>
          </p:cNvSpPr>
          <p:nvPr>
            <p:ph type="dt" sz="half" idx="10"/>
          </p:nvPr>
        </p:nvSpPr>
        <p:spPr/>
        <p:txBody>
          <a:bodyPr rtlCol="0"/>
          <a:lstStyle/>
          <a:p>
            <a:pPr rtl="0"/>
            <a:fld id="{8C6053E5-CE77-4B0A-A996-3D69DFD23151}" type="datetime1">
              <a:rPr lang="ru-RU" noProof="1" smtClean="0"/>
              <a:t>16.05.2022</a:t>
            </a:fld>
            <a:endParaRPr lang="ru-RU" noProof="1"/>
          </a:p>
        </p:txBody>
      </p:sp>
      <p:sp>
        <p:nvSpPr>
          <p:cNvPr id="8" name="Нижний колонтитул 7"/>
          <p:cNvSpPr>
            <a:spLocks noGrp="1"/>
          </p:cNvSpPr>
          <p:nvPr>
            <p:ph type="ftr" sz="quarter" idx="11"/>
          </p:nvPr>
        </p:nvSpPr>
        <p:spPr/>
        <p:txBody>
          <a:bodyPr rtlCol="0"/>
          <a:lstStyle/>
          <a:p>
            <a:pPr rtl="0"/>
            <a:endParaRPr lang="ru-RU" noProof="1"/>
          </a:p>
        </p:txBody>
      </p:sp>
      <p:sp>
        <p:nvSpPr>
          <p:cNvPr id="9" name="Номер слайда 8"/>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Дата 2"/>
          <p:cNvSpPr>
            <a:spLocks noGrp="1"/>
          </p:cNvSpPr>
          <p:nvPr>
            <p:ph type="dt" sz="half" idx="10"/>
          </p:nvPr>
        </p:nvSpPr>
        <p:spPr/>
        <p:txBody>
          <a:bodyPr rtlCol="0"/>
          <a:lstStyle/>
          <a:p>
            <a:pPr rtl="0"/>
            <a:fld id="{652FCE27-12E9-4404-9704-1BB5102602CD}" type="datetime1">
              <a:rPr lang="ru-RU" noProof="1" smtClean="0"/>
              <a:t>16.05.2022</a:t>
            </a:fld>
            <a:endParaRPr lang="ru-RU" noProof="1"/>
          </a:p>
        </p:txBody>
      </p:sp>
      <p:sp>
        <p:nvSpPr>
          <p:cNvPr id="4" name="Нижний колонтитул 3"/>
          <p:cNvSpPr>
            <a:spLocks noGrp="1"/>
          </p:cNvSpPr>
          <p:nvPr>
            <p:ph type="ftr" sz="quarter" idx="11"/>
          </p:nvPr>
        </p:nvSpPr>
        <p:spPr/>
        <p:txBody>
          <a:bodyPr rtlCol="0"/>
          <a:lstStyle/>
          <a:p>
            <a:pPr rtl="0"/>
            <a:endParaRPr lang="ru-RU" noProof="1"/>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D3129710-43A9-4F30-BA02-7EE2CAEA4BC6}" type="datetime1">
              <a:rPr lang="ru-RU" noProof="1" smtClean="0"/>
              <a:t>16.05.2022</a:t>
            </a:fld>
            <a:endParaRPr lang="ru-RU" noProof="1"/>
          </a:p>
        </p:txBody>
      </p:sp>
      <p:sp>
        <p:nvSpPr>
          <p:cNvPr id="3" name="Нижний колонтитул 2"/>
          <p:cNvSpPr>
            <a:spLocks noGrp="1"/>
          </p:cNvSpPr>
          <p:nvPr>
            <p:ph type="ftr" sz="quarter" idx="11"/>
          </p:nvPr>
        </p:nvSpPr>
        <p:spPr/>
        <p:txBody>
          <a:bodyPr rtlCol="0"/>
          <a:lstStyle/>
          <a:p>
            <a:pPr rtl="0"/>
            <a:endParaRPr lang="ru-RU" noProof="1"/>
          </a:p>
        </p:txBody>
      </p:sp>
      <p:sp>
        <p:nvSpPr>
          <p:cNvPr id="4" name="Номер слайда 3"/>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0"/>
            <a:ext cx="4114800" cy="1600200"/>
          </a:xfrm>
        </p:spPr>
        <p:txBody>
          <a:bodyPr rtlCol="0" anchor="b"/>
          <a:lstStyle>
            <a:lvl1pPr algn="l">
              <a:defRPr sz="3200"/>
            </a:lvl1pPr>
          </a:lstStyle>
          <a:p>
            <a:pPr rtl="0"/>
            <a:r>
              <a:rPr lang="ru-RU" noProof="1"/>
              <a:t>Образец заголовка</a:t>
            </a:r>
          </a:p>
        </p:txBody>
      </p:sp>
      <p:sp>
        <p:nvSpPr>
          <p:cNvPr id="3" name="Объект 2"/>
          <p:cNvSpPr>
            <a:spLocks noGrp="1"/>
          </p:cNvSpPr>
          <p:nvPr>
            <p:ph idx="1" hasCustomPrompt="1"/>
          </p:nvPr>
        </p:nvSpPr>
        <p:spPr>
          <a:xfrm>
            <a:off x="4995582" y="746759"/>
            <a:ext cx="6510618" cy="5471925"/>
          </a:xfrm>
        </p:spPr>
        <p:txBody>
          <a:bodyPr rtlCol="0" anchor="ctr"/>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Текст 3"/>
          <p:cNvSpPr>
            <a:spLocks noGrp="1"/>
          </p:cNvSpPr>
          <p:nvPr>
            <p:ph type="body" sz="half" idx="2" hasCustomPrompt="1"/>
          </p:nvPr>
        </p:nvSpPr>
        <p:spPr>
          <a:xfrm>
            <a:off x="685800" y="3124199"/>
            <a:ext cx="411480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p:txBody>
          <a:bodyPr rtlCol="0"/>
          <a:lstStyle/>
          <a:p>
            <a:pPr rtl="0"/>
            <a:fld id="{915DF9FE-35B1-4A99-AEAD-5154F2A21B19}" type="datetime1">
              <a:rPr lang="ru-RU" noProof="1" smtClean="0"/>
              <a:t>16.05.2022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0"/>
            <a:ext cx="6873240" cy="1600200"/>
          </a:xfrm>
        </p:spPr>
        <p:txBody>
          <a:bodyPr rtlCol="0" anchor="b"/>
          <a:lstStyle>
            <a:lvl1pPr algn="l">
              <a:defRPr sz="3200"/>
            </a:lvl1pPr>
          </a:lstStyle>
          <a:p>
            <a:pPr rtl="0"/>
            <a:r>
              <a:rPr lang="ru-RU" noProof="1"/>
              <a:t>Образец заголовка</a:t>
            </a:r>
          </a:p>
        </p:txBody>
      </p:sp>
      <p:sp>
        <p:nvSpPr>
          <p:cNvPr id="3" name="Рисунок 2"/>
          <p:cNvSpPr>
            <a:spLocks noGrp="1" noChangeAspect="1"/>
          </p:cNvSpPr>
          <p:nvPr>
            <p:ph type="pic" idx="1" hasCustomPrompt="1"/>
          </p:nvPr>
        </p:nvSpPr>
        <p:spPr>
          <a:xfrm>
            <a:off x="7861238" y="751241"/>
            <a:ext cx="3644962" cy="5467443"/>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noProof="1"/>
              <a:t>Щелкните значок, чтобы добавить изображение</a:t>
            </a:r>
          </a:p>
        </p:txBody>
      </p:sp>
      <p:sp>
        <p:nvSpPr>
          <p:cNvPr id="4" name="Текст 3"/>
          <p:cNvSpPr>
            <a:spLocks noGrp="1"/>
          </p:cNvSpPr>
          <p:nvPr>
            <p:ph type="body" sz="half" idx="2" hasCustomPrompt="1"/>
          </p:nvPr>
        </p:nvSpPr>
        <p:spPr>
          <a:xfrm>
            <a:off x="685800" y="3124199"/>
            <a:ext cx="687324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p:txBody>
          <a:bodyPr rtlCol="0"/>
          <a:lstStyle/>
          <a:p>
            <a:pPr rtl="0"/>
            <a:fld id="{FAA07926-6E29-45C7-B611-777D382E4F94}" type="datetime1">
              <a:rPr lang="ru-RU" noProof="1" smtClean="0"/>
              <a:t>16.05.2022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ый 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777" y="4697360"/>
            <a:ext cx="10822034" cy="819355"/>
          </a:xfrm>
        </p:spPr>
        <p:txBody>
          <a:bodyPr rtlCol="0" anchor="b"/>
          <a:lstStyle>
            <a:lvl1pPr algn="l">
              <a:defRPr sz="3200"/>
            </a:lvl1pPr>
          </a:lstStyle>
          <a:p>
            <a:pPr rtl="0"/>
            <a:r>
              <a:rPr lang="ru-RU" noProof="1"/>
              <a:t>Образец заголовка</a:t>
            </a:r>
          </a:p>
        </p:txBody>
      </p:sp>
      <p:sp>
        <p:nvSpPr>
          <p:cNvPr id="3" name="Рисунок 2"/>
          <p:cNvSpPr>
            <a:spLocks noGrp="1" noChangeAspect="1"/>
          </p:cNvSpPr>
          <p:nvPr>
            <p:ph type="pic" idx="1" hasCustomPrompt="1"/>
          </p:nvPr>
        </p:nvSpPr>
        <p:spPr>
          <a:xfrm>
            <a:off x="681727" y="941439"/>
            <a:ext cx="10821840" cy="3478161"/>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noProof="1"/>
              <a:t>Щелкните значок, чтобы добавить изображение</a:t>
            </a:r>
          </a:p>
        </p:txBody>
      </p:sp>
      <p:sp>
        <p:nvSpPr>
          <p:cNvPr id="4" name="Текст 3"/>
          <p:cNvSpPr>
            <a:spLocks noGrp="1"/>
          </p:cNvSpPr>
          <p:nvPr>
            <p:ph type="body" sz="half" idx="2" hasCustomPrompt="1"/>
          </p:nvPr>
        </p:nvSpPr>
        <p:spPr>
          <a:xfrm>
            <a:off x="685800" y="5516715"/>
            <a:ext cx="10820400" cy="701969"/>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p:txBody>
          <a:bodyPr rtlCol="0"/>
          <a:lstStyle/>
          <a:p>
            <a:pPr rtl="0"/>
            <a:fld id="{5CD394A4-8215-4421-B0F2-767F11A3BCF6}" type="datetime1">
              <a:rPr lang="ru-RU" noProof="1" smtClean="0"/>
              <a:t>16.05.2022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8" name="Рисунок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685800" y="753532"/>
            <a:ext cx="10820400" cy="2802467"/>
          </a:xfrm>
        </p:spPr>
        <p:txBody>
          <a:bodyPr rtlCol="0" anchor="ctr"/>
          <a:lstStyle>
            <a:lvl1pPr algn="l">
              <a:defRPr sz="3200"/>
            </a:lvl1pPr>
          </a:lstStyle>
          <a:p>
            <a:pPr rtl="0"/>
            <a:r>
              <a:rPr lang="ru-RU" noProof="1"/>
              <a:t>Образец заголовка</a:t>
            </a:r>
          </a:p>
        </p:txBody>
      </p:sp>
      <p:sp>
        <p:nvSpPr>
          <p:cNvPr id="4" name="Текст 3"/>
          <p:cNvSpPr>
            <a:spLocks noGrp="1"/>
          </p:cNvSpPr>
          <p:nvPr>
            <p:ph type="body" sz="half" idx="2" hasCustomPrompt="1"/>
          </p:nvPr>
        </p:nvSpPr>
        <p:spPr>
          <a:xfrm>
            <a:off x="1024467" y="3649133"/>
            <a:ext cx="10130516" cy="999067"/>
          </a:xfrm>
        </p:spPr>
        <p:txBody>
          <a:bodyPr rtlCol="0"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a:xfrm>
            <a:off x="7814452" y="381000"/>
            <a:ext cx="2910840" cy="365125"/>
          </a:xfrm>
        </p:spPr>
        <p:txBody>
          <a:bodyPr rtlCol="0"/>
          <a:lstStyle>
            <a:lvl1pPr algn="r">
              <a:defRPr/>
            </a:lvl1pPr>
          </a:lstStyle>
          <a:p>
            <a:pPr rtl="0"/>
            <a:fld id="{D2E01DA1-D780-478C-A1E6-DB7162850904}" type="datetime1">
              <a:rPr lang="ru-RU" noProof="1" smtClean="0"/>
              <a:t>16.05.2022</a:t>
            </a:fld>
            <a:endParaRPr lang="ru-RU" noProof="1"/>
          </a:p>
        </p:txBody>
      </p:sp>
      <p:sp>
        <p:nvSpPr>
          <p:cNvPr id="6" name="Нижний колонтитул 5"/>
          <p:cNvSpPr>
            <a:spLocks noGrp="1"/>
          </p:cNvSpPr>
          <p:nvPr>
            <p:ph type="ftr" sz="quarter" idx="11"/>
          </p:nvPr>
        </p:nvSpPr>
        <p:spPr>
          <a:xfrm>
            <a:off x="685800" y="379941"/>
            <a:ext cx="6991492" cy="365125"/>
          </a:xfrm>
        </p:spPr>
        <p:txBody>
          <a:bodyPr rtlCol="0"/>
          <a:lstStyle/>
          <a:p>
            <a:pPr rtl="0"/>
            <a:endParaRPr lang="ru-RU" noProof="1"/>
          </a:p>
        </p:txBody>
      </p:sp>
      <p:sp>
        <p:nvSpPr>
          <p:cNvPr id="7" name="Номер слайда 6"/>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3" name="Рисунок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1024467" y="753533"/>
            <a:ext cx="10151533" cy="2604495"/>
          </a:xfrm>
        </p:spPr>
        <p:txBody>
          <a:bodyPr rtlCol="0" anchor="ctr"/>
          <a:lstStyle>
            <a:lvl1pPr algn="l">
              <a:defRPr sz="3200"/>
            </a:lvl1pPr>
          </a:lstStyle>
          <a:p>
            <a:pPr rtl="0"/>
            <a:r>
              <a:rPr lang="ru-RU" noProof="1"/>
              <a:t>Образец заголовка</a:t>
            </a:r>
          </a:p>
        </p:txBody>
      </p:sp>
      <p:sp>
        <p:nvSpPr>
          <p:cNvPr id="12" name="Текст 3"/>
          <p:cNvSpPr>
            <a:spLocks noGrp="1"/>
          </p:cNvSpPr>
          <p:nvPr>
            <p:ph type="body" sz="half" idx="13" hasCustomPrompt="1"/>
          </p:nvPr>
        </p:nvSpPr>
        <p:spPr>
          <a:xfrm>
            <a:off x="1303865" y="3365556"/>
            <a:ext cx="9592736" cy="444443"/>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4" name="Текст 3"/>
          <p:cNvSpPr>
            <a:spLocks noGrp="1"/>
          </p:cNvSpPr>
          <p:nvPr>
            <p:ph type="body" sz="half" idx="2" hasCustomPrompt="1"/>
          </p:nvPr>
        </p:nvSpPr>
        <p:spPr>
          <a:xfrm>
            <a:off x="1024467" y="3959862"/>
            <a:ext cx="10151533" cy="679871"/>
          </a:xfrm>
        </p:spPr>
        <p:txBody>
          <a:bodyPr rtlCol="0"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a:xfrm>
            <a:off x="7814452" y="381000"/>
            <a:ext cx="2910840" cy="365125"/>
          </a:xfrm>
        </p:spPr>
        <p:txBody>
          <a:bodyPr rtlCol="0"/>
          <a:lstStyle>
            <a:lvl1pPr algn="r">
              <a:defRPr/>
            </a:lvl1pPr>
          </a:lstStyle>
          <a:p>
            <a:pPr rtl="0"/>
            <a:fld id="{D86403EE-C9CA-43B5-BDF8-3B30FBEC95CA}" type="datetime1">
              <a:rPr lang="ru-RU" noProof="1" smtClean="0"/>
              <a:t>16.05.2022</a:t>
            </a:fld>
            <a:endParaRPr lang="ru-RU" noProof="1"/>
          </a:p>
        </p:txBody>
      </p:sp>
      <p:sp>
        <p:nvSpPr>
          <p:cNvPr id="6" name="Нижний колонтитул 5"/>
          <p:cNvSpPr>
            <a:spLocks noGrp="1"/>
          </p:cNvSpPr>
          <p:nvPr>
            <p:ph type="ftr" sz="quarter" idx="11"/>
          </p:nvPr>
        </p:nvSpPr>
        <p:spPr>
          <a:xfrm>
            <a:off x="685800" y="379941"/>
            <a:ext cx="6991492" cy="365125"/>
          </a:xfrm>
        </p:spPr>
        <p:txBody>
          <a:bodyPr rtlCol="0"/>
          <a:lstStyle/>
          <a:p>
            <a:pPr rtl="0"/>
            <a:endParaRPr lang="ru-RU" noProof="1"/>
          </a:p>
        </p:txBody>
      </p:sp>
      <p:sp>
        <p:nvSpPr>
          <p:cNvPr id="7" name="Номер слайда 6"/>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
        <p:nvSpPr>
          <p:cNvPr id="9" name="Надпись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rtl="0"/>
            <a:r>
              <a:rPr lang="ru-RU" sz="8000" noProof="1">
                <a:solidFill>
                  <a:schemeClr val="tx1"/>
                </a:solidFill>
                <a:effectLst/>
              </a:rPr>
              <a:t>«</a:t>
            </a:r>
          </a:p>
        </p:txBody>
      </p:sp>
      <p:sp>
        <p:nvSpPr>
          <p:cNvPr id="10" name="Надпись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ru-RU" sz="8000" noProof="1">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9" name="Рисунок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1024495" y="1124701"/>
            <a:ext cx="10146186" cy="2511835"/>
          </a:xfrm>
        </p:spPr>
        <p:txBody>
          <a:bodyPr rtlCol="0" anchor="b"/>
          <a:lstStyle>
            <a:lvl1pPr algn="l">
              <a:defRPr sz="3200"/>
            </a:lvl1pPr>
          </a:lstStyle>
          <a:p>
            <a:pPr rtl="0"/>
            <a:r>
              <a:rPr lang="ru-RU" noProof="1"/>
              <a:t>Образец заголовка</a:t>
            </a:r>
          </a:p>
        </p:txBody>
      </p:sp>
      <p:sp>
        <p:nvSpPr>
          <p:cNvPr id="4" name="Текст 3"/>
          <p:cNvSpPr>
            <a:spLocks noGrp="1"/>
          </p:cNvSpPr>
          <p:nvPr>
            <p:ph type="body" sz="half" idx="2" hasCustomPrompt="1"/>
          </p:nvPr>
        </p:nvSpPr>
        <p:spPr>
          <a:xfrm>
            <a:off x="1024467" y="3648315"/>
            <a:ext cx="10144654" cy="999885"/>
          </a:xfrm>
        </p:spPr>
        <p:txBody>
          <a:bodyPr rtlCol="0"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a:xfrm>
            <a:off x="7814452" y="378883"/>
            <a:ext cx="2910840" cy="365125"/>
          </a:xfrm>
        </p:spPr>
        <p:txBody>
          <a:bodyPr rtlCol="0"/>
          <a:lstStyle>
            <a:lvl1pPr algn="r">
              <a:defRPr/>
            </a:lvl1pPr>
          </a:lstStyle>
          <a:p>
            <a:pPr rtl="0"/>
            <a:fld id="{C7A17412-9F10-48A5-995F-F995BC3F24BE}" type="datetime1">
              <a:rPr lang="ru-RU" noProof="1" smtClean="0"/>
              <a:t>16.05.2022</a:t>
            </a:fld>
            <a:endParaRPr lang="ru-RU" noProof="1"/>
          </a:p>
        </p:txBody>
      </p:sp>
      <p:sp>
        <p:nvSpPr>
          <p:cNvPr id="6" name="Нижний колонтитул 5"/>
          <p:cNvSpPr>
            <a:spLocks noGrp="1"/>
          </p:cNvSpPr>
          <p:nvPr>
            <p:ph type="ftr" sz="quarter" idx="11"/>
          </p:nvPr>
        </p:nvSpPr>
        <p:spPr>
          <a:xfrm>
            <a:off x="685800" y="378883"/>
            <a:ext cx="6991492" cy="365125"/>
          </a:xfrm>
        </p:spPr>
        <p:txBody>
          <a:bodyPr rtlCol="0"/>
          <a:lstStyle/>
          <a:p>
            <a:pPr rtl="0"/>
            <a:endParaRPr lang="ru-RU" noProof="1"/>
          </a:p>
        </p:txBody>
      </p:sp>
      <p:sp>
        <p:nvSpPr>
          <p:cNvPr id="7" name="Номер слайда 6"/>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ойной столбец">
    <p:spTree>
      <p:nvGrpSpPr>
        <p:cNvPr id="1" name=""/>
        <p:cNvGrpSpPr/>
        <p:nvPr/>
      </p:nvGrpSpPr>
      <p:grpSpPr>
        <a:xfrm>
          <a:off x="0" y="0"/>
          <a:ext cx="0" cy="0"/>
          <a:chOff x="0" y="0"/>
          <a:chExt cx="0" cy="0"/>
        </a:xfrm>
      </p:grpSpPr>
      <p:sp>
        <p:nvSpPr>
          <p:cNvPr id="15" name="Заголовок 1"/>
          <p:cNvSpPr>
            <a:spLocks noGrp="1"/>
          </p:cNvSpPr>
          <p:nvPr>
            <p:ph type="title"/>
          </p:nvPr>
        </p:nvSpPr>
        <p:spPr>
          <a:xfrm>
            <a:off x="2895600" y="761999"/>
            <a:ext cx="8610599" cy="1303867"/>
          </a:xfrm>
        </p:spPr>
        <p:txBody>
          <a:bodyPr rtlCol="0"/>
          <a:lstStyle/>
          <a:p>
            <a:pPr rtl="0"/>
            <a:r>
              <a:rPr lang="ru-RU" noProof="1"/>
              <a:t>Образец заголовка</a:t>
            </a:r>
          </a:p>
        </p:txBody>
      </p:sp>
      <p:sp>
        <p:nvSpPr>
          <p:cNvPr id="7" name="Текст 2"/>
          <p:cNvSpPr>
            <a:spLocks noGrp="1"/>
          </p:cNvSpPr>
          <p:nvPr>
            <p:ph type="body" idx="1" hasCustomPrompt="1"/>
          </p:nvPr>
        </p:nvSpPr>
        <p:spPr>
          <a:xfrm>
            <a:off x="685800" y="2202080"/>
            <a:ext cx="3456432" cy="617320"/>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8" name="Текст 3"/>
          <p:cNvSpPr>
            <a:spLocks noGrp="1"/>
          </p:cNvSpPr>
          <p:nvPr>
            <p:ph type="body" sz="half" idx="15" hasCustomPrompt="1"/>
          </p:nvPr>
        </p:nvSpPr>
        <p:spPr>
          <a:xfrm>
            <a:off x="685799"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9" name="Текст 4"/>
          <p:cNvSpPr>
            <a:spLocks noGrp="1"/>
          </p:cNvSpPr>
          <p:nvPr>
            <p:ph type="body" sz="quarter" idx="3" hasCustomPrompt="1"/>
          </p:nvPr>
        </p:nvSpPr>
        <p:spPr>
          <a:xfrm>
            <a:off x="4368800" y="2201333"/>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10" name="Текст 3"/>
          <p:cNvSpPr>
            <a:spLocks noGrp="1"/>
          </p:cNvSpPr>
          <p:nvPr>
            <p:ph type="body" sz="half" idx="16" hasCustomPrompt="1"/>
          </p:nvPr>
        </p:nvSpPr>
        <p:spPr>
          <a:xfrm>
            <a:off x="4366858" y="2904067"/>
            <a:ext cx="3456432" cy="331461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11" name="Текст 4"/>
          <p:cNvSpPr>
            <a:spLocks noGrp="1"/>
          </p:cNvSpPr>
          <p:nvPr>
            <p:ph type="body" sz="quarter" idx="13" hasCustomPrompt="1"/>
          </p:nvPr>
        </p:nvSpPr>
        <p:spPr>
          <a:xfrm>
            <a:off x="8051800" y="2192866"/>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12" name="Текст 3"/>
          <p:cNvSpPr>
            <a:spLocks noGrp="1"/>
          </p:cNvSpPr>
          <p:nvPr>
            <p:ph type="body" sz="half" idx="17" hasCustomPrompt="1"/>
          </p:nvPr>
        </p:nvSpPr>
        <p:spPr>
          <a:xfrm>
            <a:off x="8051801"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3" name="Дата 2"/>
          <p:cNvSpPr>
            <a:spLocks noGrp="1"/>
          </p:cNvSpPr>
          <p:nvPr>
            <p:ph type="dt" sz="half" idx="10"/>
          </p:nvPr>
        </p:nvSpPr>
        <p:spPr/>
        <p:txBody>
          <a:bodyPr rtlCol="0"/>
          <a:lstStyle/>
          <a:p>
            <a:pPr rtl="0"/>
            <a:fld id="{70CF83A1-D7AC-4F33-8F13-3D5826F7F4BF}" type="datetime1">
              <a:rPr lang="ru-RU" noProof="1" smtClean="0"/>
              <a:t>16.05.2022</a:t>
            </a:fld>
            <a:endParaRPr lang="ru-RU" noProof="1"/>
          </a:p>
        </p:txBody>
      </p:sp>
      <p:sp>
        <p:nvSpPr>
          <p:cNvPr id="4" name="Нижний колонтитул 3"/>
          <p:cNvSpPr>
            <a:spLocks noGrp="1"/>
          </p:cNvSpPr>
          <p:nvPr>
            <p:ph type="ftr" sz="quarter" idx="11"/>
          </p:nvPr>
        </p:nvSpPr>
        <p:spPr/>
        <p:txBody>
          <a:bodyPr rtlCol="0"/>
          <a:lstStyle/>
          <a:p>
            <a:pPr rtl="0"/>
            <a:endParaRPr lang="ru-RU" noProof="1"/>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Заголовок 1"/>
          <p:cNvSpPr>
            <a:spLocks noGrp="1"/>
          </p:cNvSpPr>
          <p:nvPr>
            <p:ph type="title"/>
          </p:nvPr>
        </p:nvSpPr>
        <p:spPr>
          <a:xfrm>
            <a:off x="2895600" y="762000"/>
            <a:ext cx="8610599" cy="1295400"/>
          </a:xfrm>
        </p:spPr>
        <p:txBody>
          <a:bodyPr rtlCol="0"/>
          <a:lstStyle/>
          <a:p>
            <a:pPr rtl="0"/>
            <a:r>
              <a:rPr lang="ru-RU" noProof="1"/>
              <a:t>Образец заголовка</a:t>
            </a:r>
          </a:p>
        </p:txBody>
      </p:sp>
      <p:sp>
        <p:nvSpPr>
          <p:cNvPr id="19" name="Текст 2"/>
          <p:cNvSpPr>
            <a:spLocks noGrp="1"/>
          </p:cNvSpPr>
          <p:nvPr>
            <p:ph type="body" idx="1" hasCustomPrompt="1"/>
          </p:nvPr>
        </p:nvSpPr>
        <p:spPr>
          <a:xfrm>
            <a:off x="688618" y="4191000"/>
            <a:ext cx="3451582"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20" name="Рисунок 2"/>
          <p:cNvSpPr>
            <a:spLocks noGrp="1" noChangeAspect="1"/>
          </p:cNvSpPr>
          <p:nvPr>
            <p:ph type="pic" idx="15" hasCustomPrompt="1"/>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noProof="1"/>
              <a:t>Щелкните значок, чтобы добавить изображение</a:t>
            </a:r>
          </a:p>
        </p:txBody>
      </p:sp>
      <p:sp>
        <p:nvSpPr>
          <p:cNvPr id="21" name="Текст 3"/>
          <p:cNvSpPr>
            <a:spLocks noGrp="1"/>
          </p:cNvSpPr>
          <p:nvPr>
            <p:ph type="body" sz="half" idx="18" hasCustomPrompt="1"/>
          </p:nvPr>
        </p:nvSpPr>
        <p:spPr>
          <a:xfrm>
            <a:off x="688618" y="4873764"/>
            <a:ext cx="3451582"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22" name="Текст 4"/>
          <p:cNvSpPr>
            <a:spLocks noGrp="1"/>
          </p:cNvSpPr>
          <p:nvPr>
            <p:ph type="body" sz="quarter" idx="3" hasCustomPrompt="1"/>
          </p:nvPr>
        </p:nvSpPr>
        <p:spPr>
          <a:xfrm>
            <a:off x="4374263" y="4191000"/>
            <a:ext cx="3448935"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23" name="Рисунок 2"/>
          <p:cNvSpPr>
            <a:spLocks noGrp="1" noChangeAspect="1"/>
          </p:cNvSpPr>
          <p:nvPr>
            <p:ph type="pic" idx="21" hasCustomPrompt="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noProof="1"/>
              <a:t>Щелкните значок, чтобы добавить изображение</a:t>
            </a:r>
          </a:p>
        </p:txBody>
      </p:sp>
      <p:sp>
        <p:nvSpPr>
          <p:cNvPr id="24" name="Текст 3"/>
          <p:cNvSpPr>
            <a:spLocks noGrp="1"/>
          </p:cNvSpPr>
          <p:nvPr>
            <p:ph type="body" sz="half" idx="19" hasCustomPrompt="1"/>
          </p:nvPr>
        </p:nvSpPr>
        <p:spPr>
          <a:xfrm>
            <a:off x="4374264" y="4873763"/>
            <a:ext cx="344893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25" name="Текст 4"/>
          <p:cNvSpPr>
            <a:spLocks noGrp="1"/>
          </p:cNvSpPr>
          <p:nvPr>
            <p:ph type="body" sz="quarter" idx="13" hasCustomPrompt="1"/>
          </p:nvPr>
        </p:nvSpPr>
        <p:spPr>
          <a:xfrm>
            <a:off x="8049731" y="4191000"/>
            <a:ext cx="3456469"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26" name="Рисунок 2"/>
          <p:cNvSpPr>
            <a:spLocks noGrp="1" noChangeAspect="1"/>
          </p:cNvSpPr>
          <p:nvPr>
            <p:ph type="pic" idx="22" hasCustomPrompt="1"/>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noProof="1"/>
              <a:t>Щелкните значок, чтобы добавить изображение</a:t>
            </a:r>
          </a:p>
        </p:txBody>
      </p:sp>
      <p:sp>
        <p:nvSpPr>
          <p:cNvPr id="27" name="Текст 3"/>
          <p:cNvSpPr>
            <a:spLocks noGrp="1"/>
          </p:cNvSpPr>
          <p:nvPr>
            <p:ph type="body" sz="half" idx="20" hasCustomPrompt="1"/>
          </p:nvPr>
        </p:nvSpPr>
        <p:spPr>
          <a:xfrm>
            <a:off x="8049731" y="4873761"/>
            <a:ext cx="345244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3" name="Дата 2"/>
          <p:cNvSpPr>
            <a:spLocks noGrp="1"/>
          </p:cNvSpPr>
          <p:nvPr>
            <p:ph type="dt" sz="half" idx="10"/>
          </p:nvPr>
        </p:nvSpPr>
        <p:spPr/>
        <p:txBody>
          <a:bodyPr rtlCol="0"/>
          <a:lstStyle/>
          <a:p>
            <a:pPr rtl="0"/>
            <a:fld id="{15B6212E-AA16-4076-B669-F7EBF9E27B56}" type="datetime1">
              <a:rPr lang="ru-RU" noProof="1" smtClean="0"/>
              <a:t>16.05.2022</a:t>
            </a:fld>
            <a:endParaRPr lang="ru-RU" noProof="1"/>
          </a:p>
        </p:txBody>
      </p:sp>
      <p:sp>
        <p:nvSpPr>
          <p:cNvPr id="4" name="Нижний колонтитул 3"/>
          <p:cNvSpPr>
            <a:spLocks noGrp="1"/>
          </p:cNvSpPr>
          <p:nvPr>
            <p:ph type="ftr" sz="quarter" idx="11"/>
          </p:nvPr>
        </p:nvSpPr>
        <p:spPr/>
        <p:txBody>
          <a:bodyPr rtlCol="0"/>
          <a:lstStyle/>
          <a:p>
            <a:pPr rtl="0"/>
            <a:endParaRPr lang="ru-RU" noProof="1"/>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Вертикальный текст 2"/>
          <p:cNvSpPr>
            <a:spLocks noGrp="1"/>
          </p:cNvSpPr>
          <p:nvPr>
            <p:ph type="body" orient="vert" idx="1" hasCustomPrompt="1"/>
          </p:nvPr>
        </p:nvSpPr>
        <p:spPr>
          <a:xfrm>
            <a:off x="685800" y="2194559"/>
            <a:ext cx="10820400" cy="4024125"/>
          </a:xfrm>
        </p:spPr>
        <p:txBody>
          <a:bodyPr vert="eaVert"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10"/>
          </p:nvPr>
        </p:nvSpPr>
        <p:spPr/>
        <p:txBody>
          <a:bodyPr rtlCol="0"/>
          <a:lstStyle/>
          <a:p>
            <a:pPr rtl="0"/>
            <a:fld id="{098A3CB4-63E0-42FA-B506-E5D86E0945B1}" type="datetime1">
              <a:rPr lang="ru-RU" noProof="1" smtClean="0"/>
              <a:t>16.05.2022</a:t>
            </a:fld>
            <a:endParaRPr lang="ru-RU" noProof="1"/>
          </a:p>
        </p:txBody>
      </p:sp>
      <p:sp>
        <p:nvSpPr>
          <p:cNvPr id="5" name="Нижний колонтитул 4"/>
          <p:cNvSpPr>
            <a:spLocks noGrp="1"/>
          </p:cNvSpPr>
          <p:nvPr>
            <p:ph type="ftr" sz="quarter" idx="11"/>
          </p:nvPr>
        </p:nvSpPr>
        <p:spPr/>
        <p:txBody>
          <a:bodyPr rtlCol="0"/>
          <a:lstStyle/>
          <a:p>
            <a:pPr rtl="0"/>
            <a:endParaRPr lang="ru-RU" noProof="1"/>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8" name="Рисунок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Вертикальный заголовок 1"/>
          <p:cNvSpPr>
            <a:spLocks noGrp="1"/>
          </p:cNvSpPr>
          <p:nvPr>
            <p:ph type="title" orient="vert"/>
          </p:nvPr>
        </p:nvSpPr>
        <p:spPr>
          <a:xfrm>
            <a:off x="9448800" y="745066"/>
            <a:ext cx="2057400" cy="3903133"/>
          </a:xfrm>
        </p:spPr>
        <p:txBody>
          <a:bodyPr vert="eaVert" rtlCol="0"/>
          <a:lstStyle>
            <a:lvl1pPr algn="l">
              <a:defRPr/>
            </a:lvl1pPr>
          </a:lstStyle>
          <a:p>
            <a:pPr rtl="0"/>
            <a:r>
              <a:rPr lang="ru-RU" noProof="1"/>
              <a:t>Образец заголовка</a:t>
            </a:r>
          </a:p>
        </p:txBody>
      </p:sp>
      <p:sp>
        <p:nvSpPr>
          <p:cNvPr id="3" name="Вертикальный текст 2"/>
          <p:cNvSpPr>
            <a:spLocks noGrp="1"/>
          </p:cNvSpPr>
          <p:nvPr>
            <p:ph type="body" orient="vert" idx="1" hasCustomPrompt="1"/>
          </p:nvPr>
        </p:nvSpPr>
        <p:spPr>
          <a:xfrm>
            <a:off x="1024466" y="745067"/>
            <a:ext cx="8204201" cy="3903133"/>
          </a:xfrm>
        </p:spPr>
        <p:txBody>
          <a:bodyPr vert="eaVert"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10"/>
          </p:nvPr>
        </p:nvSpPr>
        <p:spPr>
          <a:xfrm>
            <a:off x="7814452" y="379941"/>
            <a:ext cx="2910840" cy="365125"/>
          </a:xfrm>
        </p:spPr>
        <p:txBody>
          <a:bodyPr rtlCol="0"/>
          <a:lstStyle>
            <a:lvl1pPr algn="r">
              <a:defRPr/>
            </a:lvl1pPr>
          </a:lstStyle>
          <a:p>
            <a:pPr rtl="0"/>
            <a:fld id="{2EA8B877-EDF3-486E-B006-0AF3C2C1E078}" type="datetime1">
              <a:rPr lang="ru-RU" noProof="1" smtClean="0"/>
              <a:t>16.05.2022</a:t>
            </a:fld>
            <a:endParaRPr lang="ru-RU" noProof="1"/>
          </a:p>
        </p:txBody>
      </p:sp>
      <p:sp>
        <p:nvSpPr>
          <p:cNvPr id="5" name="Нижний колонтитул 4"/>
          <p:cNvSpPr>
            <a:spLocks noGrp="1"/>
          </p:cNvSpPr>
          <p:nvPr>
            <p:ph type="ftr" sz="quarter" idx="11"/>
          </p:nvPr>
        </p:nvSpPr>
        <p:spPr>
          <a:xfrm>
            <a:off x="685800" y="381000"/>
            <a:ext cx="6991492" cy="365125"/>
          </a:xfrm>
        </p:spPr>
        <p:txBody>
          <a:bodyPr rtlCol="0"/>
          <a:lstStyle/>
          <a:p>
            <a:pPr rtl="0"/>
            <a:endParaRPr lang="ru-RU" noProof="1"/>
          </a:p>
        </p:txBody>
      </p:sp>
      <p:sp>
        <p:nvSpPr>
          <p:cNvPr id="6" name="Номер слайда 5"/>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Рисунок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Заголовок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pPr rtl="0"/>
            <a:r>
              <a:rPr lang="ru-RU" noProof="1"/>
              <a:t>Стиль образца заголовка</a:t>
            </a:r>
          </a:p>
        </p:txBody>
      </p:sp>
      <p:sp>
        <p:nvSpPr>
          <p:cNvPr id="3" name="Текст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2CE5DCE4-5573-4F62-B866-31325C98D232}" type="datetime1">
              <a:rPr lang="ru-RU" noProof="1" dirty="0" smtClean="0"/>
              <a:t>16.05.2022</a:t>
            </a:fld>
            <a:endParaRPr lang="ru-RU" noProof="1"/>
          </a:p>
        </p:txBody>
      </p:sp>
      <p:sp>
        <p:nvSpPr>
          <p:cNvPr id="5" name="Нижний колонтитул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ru-RU" noProof="1"/>
          </a:p>
        </p:txBody>
      </p:sp>
      <p:sp>
        <p:nvSpPr>
          <p:cNvPr id="6" name="Номер слайда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ru-RU" noProof="1" dirty="0" smtClean="0"/>
              <a:pPr/>
              <a:t>‹#›</a:t>
            </a:fld>
            <a:endParaRPr lang="ru-RU" noProof="1"/>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4.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zakon.rada.gov.ua/laws/show/z2231-13"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792483" y="821265"/>
            <a:ext cx="6604625" cy="5222117"/>
          </a:xfrm>
        </p:spPr>
        <p:txBody>
          <a:bodyPr rtlCol="0" anchor="ctr">
            <a:normAutofit/>
          </a:bodyPr>
          <a:lstStyle/>
          <a:p>
            <a:pPr algn="ctr"/>
            <a:r>
              <a:rPr lang="uk-UA" sz="5400" noProof="1">
                <a:solidFill>
                  <a:srgbClr val="FF0066"/>
                </a:solidFill>
                <a:latin typeface="Arial Black" panose="020B0A04020102020204" pitchFamily="34" charset="0"/>
              </a:rPr>
              <a:t>НУТРИЦІОЛОГІЯ </a:t>
            </a:r>
            <a:br>
              <a:rPr lang="uk-UA" sz="5400" noProof="1">
                <a:solidFill>
                  <a:srgbClr val="FF0066"/>
                </a:solidFill>
                <a:latin typeface="Arial Black" panose="020B0A04020102020204" pitchFamily="34" charset="0"/>
              </a:rPr>
            </a:br>
            <a:r>
              <a:rPr lang="uk-UA" sz="5400" noProof="1">
                <a:solidFill>
                  <a:srgbClr val="FF0066"/>
                </a:solidFill>
                <a:latin typeface="Arial Black" panose="020B0A04020102020204" pitchFamily="34" charset="0"/>
              </a:rPr>
              <a:t>ТА </a:t>
            </a:r>
            <a:br>
              <a:rPr lang="uk-UA" sz="5400" noProof="1">
                <a:solidFill>
                  <a:srgbClr val="FF0066"/>
                </a:solidFill>
                <a:latin typeface="Arial Black" panose="020B0A04020102020204" pitchFamily="34" charset="0"/>
              </a:rPr>
            </a:br>
            <a:r>
              <a:rPr lang="uk-UA" sz="5400" noProof="1">
                <a:solidFill>
                  <a:srgbClr val="FF0066"/>
                </a:solidFill>
                <a:latin typeface="Arial Black" panose="020B0A04020102020204" pitchFamily="34" charset="0"/>
              </a:rPr>
              <a:t>БРОМАТОЛогія</a:t>
            </a:r>
            <a:endParaRPr lang="ru-RU" sz="5400" noProof="1">
              <a:solidFill>
                <a:srgbClr val="FF0066"/>
              </a:solidFill>
              <a:latin typeface="Arial Black" panose="020B0A04020102020204" pitchFamily="34"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Рисунок 3">
            <a:extLst>
              <a:ext uri="{FF2B5EF4-FFF2-40B4-BE49-F238E27FC236}">
                <a16:creationId xmlns:a16="http://schemas.microsoft.com/office/drawing/2014/main" xmlns="" id="{5739BF66-7DE7-48B6-B2ED-88D60953A016}"/>
              </a:ext>
            </a:extLst>
          </p:cNvPr>
          <p:cNvPicPr>
            <a:picLocks noChangeAspect="1"/>
          </p:cNvPicPr>
          <p:nvPr/>
        </p:nvPicPr>
        <p:blipFill>
          <a:blip r:embed="rId3"/>
          <a:stretch>
            <a:fillRect/>
          </a:stretch>
        </p:blipFill>
        <p:spPr>
          <a:xfrm>
            <a:off x="8293213" y="991999"/>
            <a:ext cx="2734040" cy="2237267"/>
          </a:xfrm>
          <a:prstGeom prst="rect">
            <a:avLst/>
          </a:prstGeom>
        </p:spPr>
      </p:pic>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771633" cy="5222117"/>
          </a:xfrm>
        </p:spPr>
        <p:txBody>
          <a:bodyPr rtlCol="0" anchor="ctr">
            <a:normAutofit/>
          </a:bodyPr>
          <a:lstStyle/>
          <a:p>
            <a:pPr algn="ctr" rtl="0"/>
            <a:endParaRPr lang="uk-UA" sz="3200" noProof="1"/>
          </a:p>
          <a:p>
            <a:pPr algn="ctr" rtl="0"/>
            <a:endParaRPr lang="uk-UA" sz="3200" noProof="1"/>
          </a:p>
          <a:p>
            <a:pPr algn="ctr" rtl="0"/>
            <a:r>
              <a:rPr lang="uk-UA" sz="3200" noProof="1"/>
              <a:t>Вибіркова дисципліна</a:t>
            </a:r>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4">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spTree>
    <p:extLst>
      <p:ext uri="{BB962C8B-B14F-4D97-AF65-F5344CB8AC3E}">
        <p14:creationId xmlns:p14="http://schemas.microsoft.com/office/powerpoint/2010/main" val="375466494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 y="821266"/>
            <a:ext cx="11168740" cy="1365344"/>
          </a:xfrm>
        </p:spPr>
        <p:txBody>
          <a:bodyPr rtlCol="0" anchor="ctr">
            <a:normAutofit fontScale="90000"/>
          </a:bodyPr>
          <a:lstStyle/>
          <a:p>
            <a:pPr algn="ctr"/>
            <a:r>
              <a:rPr lang="uk-UA" sz="5400" noProof="1">
                <a:solidFill>
                  <a:srgbClr val="FF0066"/>
                </a:solidFill>
                <a:latin typeface="Times New Roman" panose="02020603050405020304" pitchFamily="18" charset="0"/>
                <a:cs typeface="Times New Roman" panose="02020603050405020304" pitchFamily="18" charset="0"/>
              </a:rPr>
              <a:t>Кафедра фармацевтичної хімії </a:t>
            </a:r>
            <a:endParaRPr lang="ru-RU" sz="5400" noProof="1">
              <a:solidFill>
                <a:srgbClr val="FF0066"/>
              </a:solidFill>
              <a:latin typeface="Times New Roman" panose="02020603050405020304" pitchFamily="18" charset="0"/>
              <a:cs typeface="Times New Roman" panose="02020603050405020304" pitchFamily="18"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771633" cy="5222117"/>
          </a:xfrm>
        </p:spPr>
        <p:txBody>
          <a:bodyPr rtlCol="0" anchor="ctr">
            <a:normAutofit/>
          </a:bodyPr>
          <a:lstStyle/>
          <a:p>
            <a:pPr algn="ctr" rtl="0"/>
            <a:endParaRPr lang="uk-UA" sz="3200" noProof="1"/>
          </a:p>
          <a:p>
            <a:pPr algn="ctr" rtl="0"/>
            <a:endParaRPr lang="uk-UA"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sp>
        <p:nvSpPr>
          <p:cNvPr id="8" name="Объект 2">
            <a:extLst>
              <a:ext uri="{FF2B5EF4-FFF2-40B4-BE49-F238E27FC236}">
                <a16:creationId xmlns:a16="http://schemas.microsoft.com/office/drawing/2014/main" xmlns="" id="{7E4C49A8-E155-4886-921C-CEA82D82AA7E}"/>
              </a:ext>
            </a:extLst>
          </p:cNvPr>
          <p:cNvSpPr txBox="1">
            <a:spLocks/>
          </p:cNvSpPr>
          <p:nvPr/>
        </p:nvSpPr>
        <p:spPr>
          <a:xfrm>
            <a:off x="490333" y="2769704"/>
            <a:ext cx="6665839" cy="368098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uk-UA" b="1" noProof="1">
                <a:latin typeface="Georgia" panose="02040502050405020303" pitchFamily="18" charset="0"/>
              </a:rPr>
              <a:t>Завідувач кафедри кандидат хімічних наук, </a:t>
            </a:r>
          </a:p>
          <a:p>
            <a:pPr>
              <a:lnSpc>
                <a:spcPct val="100000"/>
              </a:lnSpc>
            </a:pPr>
            <a:r>
              <a:rPr lang="uk-UA" b="1" noProof="1">
                <a:latin typeface="Georgia" panose="02040502050405020303" pitchFamily="18" charset="0"/>
              </a:rPr>
              <a:t>доцент </a:t>
            </a:r>
          </a:p>
          <a:p>
            <a:pPr>
              <a:lnSpc>
                <a:spcPct val="100000"/>
              </a:lnSpc>
            </a:pPr>
            <a:r>
              <a:rPr lang="uk-UA" noProof="1">
                <a:latin typeface="Georgia" panose="02040502050405020303" pitchFamily="18" charset="0"/>
              </a:rPr>
              <a:t>Ющенко Тетяна Іванівна</a:t>
            </a:r>
          </a:p>
          <a:p>
            <a:pPr>
              <a:lnSpc>
                <a:spcPct val="100000"/>
              </a:lnSpc>
            </a:pPr>
            <a:endParaRPr lang="uk-UA" noProof="1">
              <a:latin typeface="Georgia" panose="02040502050405020303" pitchFamily="18" charset="0"/>
            </a:endParaRPr>
          </a:p>
          <a:p>
            <a:pPr>
              <a:lnSpc>
                <a:spcPct val="100000"/>
              </a:lnSpc>
            </a:pPr>
            <a:r>
              <a:rPr lang="uk-UA" b="1" noProof="1">
                <a:latin typeface="Georgia" panose="02040502050405020303" pitchFamily="18" charset="0"/>
              </a:rPr>
              <a:t>Розробник курсу  асистент</a:t>
            </a:r>
          </a:p>
          <a:p>
            <a:pPr>
              <a:lnSpc>
                <a:spcPct val="100000"/>
              </a:lnSpc>
            </a:pPr>
            <a:r>
              <a:rPr lang="uk-UA" noProof="1">
                <a:latin typeface="Georgia" panose="02040502050405020303" pitchFamily="18" charset="0"/>
              </a:rPr>
              <a:t>Білик Оксана Володимирівна</a:t>
            </a:r>
          </a:p>
          <a:p>
            <a:pPr>
              <a:lnSpc>
                <a:spcPct val="100000"/>
              </a:lnSpc>
            </a:pPr>
            <a:endParaRPr lang="ru-RU" noProof="1"/>
          </a:p>
        </p:txBody>
      </p:sp>
    </p:spTree>
    <p:extLst>
      <p:ext uri="{BB962C8B-B14F-4D97-AF65-F5344CB8AC3E}">
        <p14:creationId xmlns:p14="http://schemas.microsoft.com/office/powerpoint/2010/main" val="2151168395"/>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418594" y="702366"/>
            <a:ext cx="6955014" cy="4982816"/>
          </a:xfrm>
        </p:spPr>
        <p:txBody>
          <a:bodyPr rtlCol="0" anchor="ctr">
            <a:normAutofit fontScale="90000"/>
          </a:bodyPr>
          <a:lstStyle/>
          <a:p>
            <a:r>
              <a:rPr lang="uk-UA" sz="2400" b="1" noProof="1">
                <a:solidFill>
                  <a:srgbClr val="FF0066"/>
                </a:solidFill>
                <a:latin typeface="Georgia" panose="02040502050405020303" pitchFamily="18" charset="0"/>
              </a:rPr>
              <a:t>Нутриціологія</a:t>
            </a:r>
            <a:r>
              <a:rPr lang="uk-UA" sz="2400" noProof="1">
                <a:solidFill>
                  <a:srgbClr val="FF0066"/>
                </a:solidFill>
                <a:latin typeface="Georgia" panose="02040502050405020303" pitchFamily="18" charset="0"/>
              </a:rPr>
              <a:t> </a:t>
            </a:r>
            <a:r>
              <a:rPr lang="uk-UA" sz="2400" noProof="1">
                <a:latin typeface="Georgia" panose="02040502050405020303" pitchFamily="18" charset="0"/>
              </a:rPr>
              <a:t>–</a:t>
            </a:r>
            <a:r>
              <a:rPr lang="ru-RU" sz="2400" noProof="1">
                <a:latin typeface="Georgia" panose="02040502050405020303" pitchFamily="18" charset="0"/>
              </a:rPr>
              <a:t> </a:t>
            </a:r>
            <a:r>
              <a:rPr lang="ru-RU" sz="2000" noProof="1">
                <a:latin typeface="Georgia" panose="02040502050405020303" pitchFamily="18" charset="0"/>
                <a:cs typeface="Arial" panose="020B0604020202020204" pitchFamily="34" charset="0"/>
              </a:rPr>
              <a:t>це наука, яка </a:t>
            </a:r>
            <a:r>
              <a:rPr lang="ru-RU" sz="2000" dirty="0" err="1">
                <a:latin typeface="Georgia" panose="02040502050405020303" pitchFamily="18" charset="0"/>
                <a:cs typeface="Arial" panose="020B0604020202020204" pitchFamily="34" charset="0"/>
              </a:rPr>
              <a:t>вивчає</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питання</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харчування</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харчові</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продукти</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харчові</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речовини</a:t>
            </a:r>
            <a:r>
              <a:rPr lang="ru-RU" sz="2000" dirty="0">
                <a:latin typeface="Georgia" panose="02040502050405020303" pitchFamily="18" charset="0"/>
                <a:cs typeface="Arial" panose="020B0604020202020204" pitchFamily="34" charset="0"/>
              </a:rPr>
              <a:t> та </a:t>
            </a:r>
            <a:r>
              <a:rPr lang="ru-RU" sz="2000" dirty="0" err="1">
                <a:latin typeface="Georgia" panose="02040502050405020303" pitchFamily="18" charset="0"/>
                <a:cs typeface="Arial" panose="020B0604020202020204" pitchFamily="34" charset="0"/>
              </a:rPr>
              <a:t>інші</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компоненти</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що</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містяться</a:t>
            </a:r>
            <a:r>
              <a:rPr lang="ru-RU" sz="2000" dirty="0">
                <a:latin typeface="Georgia" panose="02040502050405020303" pitchFamily="18" charset="0"/>
                <a:cs typeface="Arial" panose="020B0604020202020204" pitchFamily="34" charset="0"/>
              </a:rPr>
              <a:t> у продуктах, </a:t>
            </a:r>
            <a:r>
              <a:rPr lang="ru-RU" sz="2000" dirty="0" err="1">
                <a:latin typeface="Georgia" panose="02040502050405020303" pitchFamily="18" charset="0"/>
                <a:cs typeface="Arial" panose="020B0604020202020204" pitchFamily="34" charset="0"/>
              </a:rPr>
              <a:t>їх</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вплив</a:t>
            </a:r>
            <a:r>
              <a:rPr lang="ru-RU" sz="2000" dirty="0">
                <a:latin typeface="Georgia" panose="02040502050405020303" pitchFamily="18" charset="0"/>
                <a:cs typeface="Arial" panose="020B0604020202020204" pitchFamily="34" charset="0"/>
              </a:rPr>
              <a:t> та </a:t>
            </a:r>
            <a:r>
              <a:rPr lang="ru-RU" sz="2000" dirty="0" err="1">
                <a:latin typeface="Georgia" panose="02040502050405020303" pitchFamily="18" charset="0"/>
                <a:cs typeface="Arial" panose="020B0604020202020204" pitchFamily="34" charset="0"/>
              </a:rPr>
              <a:t>взаємодію</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норми</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споживання</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засвоєння</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втрати</a:t>
            </a:r>
            <a:r>
              <a:rPr lang="ru-RU" sz="2000" dirty="0">
                <a:latin typeface="Georgia" panose="02040502050405020303" pitchFamily="18" charset="0"/>
                <a:cs typeface="Arial" panose="020B0604020202020204" pitchFamily="34" charset="0"/>
              </a:rPr>
              <a:t> та </a:t>
            </a:r>
            <a:r>
              <a:rPr lang="ru-RU" sz="2000" dirty="0" err="1">
                <a:latin typeface="Georgia" panose="02040502050405020303" pitchFamily="18" charset="0"/>
                <a:cs typeface="Arial" panose="020B0604020202020204" pitchFamily="34" charset="0"/>
              </a:rPr>
              <a:t>виведення</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із</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організму</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їх</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вплив</a:t>
            </a:r>
            <a:r>
              <a:rPr lang="ru-RU" sz="2000" dirty="0">
                <a:latin typeface="Georgia" panose="02040502050405020303" pitchFamily="18" charset="0"/>
                <a:cs typeface="Arial" panose="020B0604020202020204" pitchFamily="34" charset="0"/>
              </a:rPr>
              <a:t> на </a:t>
            </a:r>
            <a:r>
              <a:rPr lang="ru-RU" sz="2000" dirty="0" err="1">
                <a:latin typeface="Georgia" panose="02040502050405020303" pitchFamily="18" charset="0"/>
                <a:cs typeface="Arial" panose="020B0604020202020204" pitchFamily="34" charset="0"/>
              </a:rPr>
              <a:t>різні</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види</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обміну</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речовин</a:t>
            </a:r>
            <a:r>
              <a:rPr lang="ru-RU" sz="2000" dirty="0">
                <a:latin typeface="Georgia" panose="02040502050405020303" pitchFamily="18" charset="0"/>
                <a:cs typeface="Arial" panose="020B0604020202020204" pitchFamily="34" charset="0"/>
              </a:rPr>
              <a:t> і </a:t>
            </a:r>
            <a:r>
              <a:rPr lang="ru-RU" sz="2000" dirty="0" err="1">
                <a:latin typeface="Georgia" panose="02040502050405020303" pitchFamily="18" charset="0"/>
                <a:cs typeface="Arial" panose="020B0604020202020204" pitchFamily="34" charset="0"/>
              </a:rPr>
              <a:t>значення</a:t>
            </a:r>
            <a:r>
              <a:rPr lang="ru-RU" sz="2000" dirty="0">
                <a:latin typeface="Georgia" panose="02040502050405020303" pitchFamily="18" charset="0"/>
                <a:cs typeface="Arial" panose="020B0604020202020204" pitchFamily="34" charset="0"/>
              </a:rPr>
              <a:t> у </a:t>
            </a:r>
            <a:r>
              <a:rPr lang="ru-RU" sz="2000" dirty="0" err="1">
                <a:latin typeface="Georgia" panose="02040502050405020303" pitchFamily="18" charset="0"/>
                <a:cs typeface="Arial" panose="020B0604020202020204" pitchFamily="34" charset="0"/>
              </a:rPr>
              <a:t>підтримці</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здоров’я</a:t>
            </a:r>
            <a:r>
              <a:rPr lang="ru-RU" sz="2000" dirty="0">
                <a:latin typeface="Georgia" panose="02040502050405020303" pitchFamily="18" charset="0"/>
                <a:cs typeface="Arial" panose="020B0604020202020204" pitchFamily="34" charset="0"/>
              </a:rPr>
              <a:t> або </a:t>
            </a:r>
            <a:r>
              <a:rPr lang="ru-RU" sz="2000" dirty="0" err="1">
                <a:latin typeface="Georgia" panose="02040502050405020303" pitchFamily="18" charset="0"/>
                <a:cs typeface="Arial" panose="020B0604020202020204" pitchFamily="34" charset="0"/>
              </a:rPr>
              <a:t>виникненні</a:t>
            </a:r>
            <a:r>
              <a:rPr lang="ru-RU" sz="2000" dirty="0">
                <a:latin typeface="Georgia" panose="02040502050405020303" pitchFamily="18" charset="0"/>
                <a:cs typeface="Arial" panose="020B0604020202020204" pitchFamily="34" charset="0"/>
              </a:rPr>
              <a:t> </a:t>
            </a:r>
            <a:r>
              <a:rPr lang="ru-RU" sz="2000" dirty="0" err="1">
                <a:latin typeface="Georgia" panose="02040502050405020303" pitchFamily="18" charset="0"/>
                <a:cs typeface="Arial" panose="020B0604020202020204" pitchFamily="34" charset="0"/>
              </a:rPr>
              <a:t>захворювань</a:t>
            </a:r>
            <a:r>
              <a:rPr lang="ru-RU" sz="2000" dirty="0">
                <a:latin typeface="Georgia" panose="02040502050405020303" pitchFamily="18" charset="0"/>
                <a:cs typeface="Arial" panose="020B0604020202020204" pitchFamily="34" charset="0"/>
              </a:rPr>
              <a:t>.</a:t>
            </a:r>
            <a:r>
              <a:rPr lang="uk-UA" sz="2000" noProof="1">
                <a:latin typeface="Georgia" panose="02040502050405020303" pitchFamily="18" charset="0"/>
                <a:cs typeface="Arial" panose="020B0604020202020204" pitchFamily="34" charset="0"/>
              </a:rPr>
              <a:t> </a:t>
            </a:r>
            <a:br>
              <a:rPr lang="uk-UA" sz="2000" noProof="1">
                <a:latin typeface="Georgia" panose="02040502050405020303" pitchFamily="18" charset="0"/>
                <a:cs typeface="Arial" panose="020B0604020202020204" pitchFamily="34"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ru-RU" sz="2700" b="1" dirty="0">
                <a:solidFill>
                  <a:srgbClr val="FF0066"/>
                </a:solidFill>
                <a:latin typeface="Georgia" panose="02040502050405020303" pitchFamily="18" charset="0"/>
              </a:rPr>
              <a:t>БРОМАТОЛОГІЯ</a:t>
            </a:r>
            <a:r>
              <a:rPr lang="ru-RU" sz="2200" dirty="0">
                <a:solidFill>
                  <a:srgbClr val="FF0066"/>
                </a:solidFill>
                <a:latin typeface="Georgia" panose="02040502050405020303" pitchFamily="18" charset="0"/>
              </a:rPr>
              <a:t> </a:t>
            </a:r>
            <a:r>
              <a:rPr lang="ru-RU" sz="2000" dirty="0">
                <a:latin typeface="Georgia" panose="02040502050405020303" pitchFamily="18" charset="0"/>
              </a:rPr>
              <a:t>– </a:t>
            </a:r>
            <a:r>
              <a:rPr lang="ru-RU" sz="2000" dirty="0" err="1">
                <a:latin typeface="Georgia" panose="02040502050405020303" pitchFamily="18" charset="0"/>
              </a:rPr>
              <a:t>це</a:t>
            </a:r>
            <a:r>
              <a:rPr lang="ru-RU" sz="2000" dirty="0">
                <a:latin typeface="Georgia" panose="02040502050405020303" pitchFamily="18" charset="0"/>
              </a:rPr>
              <a:t> наука, </a:t>
            </a:r>
            <a:r>
              <a:rPr lang="ru-RU" sz="2000" dirty="0" err="1">
                <a:latin typeface="Georgia" panose="02040502050405020303" pitchFamily="18" charset="0"/>
              </a:rPr>
              <a:t>що</a:t>
            </a:r>
            <a:r>
              <a:rPr lang="ru-RU" sz="2000" dirty="0">
                <a:latin typeface="Georgia" panose="02040502050405020303" pitchFamily="18" charset="0"/>
              </a:rPr>
              <a:t> </a:t>
            </a:r>
            <a:r>
              <a:rPr lang="ru-RU" sz="2000" dirty="0" err="1">
                <a:latin typeface="Georgia" panose="02040502050405020303" pitchFamily="18" charset="0"/>
              </a:rPr>
              <a:t>вивчає</a:t>
            </a:r>
            <a:r>
              <a:rPr lang="ru-RU" sz="2000" dirty="0">
                <a:latin typeface="Georgia" panose="02040502050405020303" pitchFamily="18" charset="0"/>
              </a:rPr>
              <a:t> </a:t>
            </a:r>
            <a:r>
              <a:rPr lang="ru-RU" sz="2000" dirty="0" err="1">
                <a:latin typeface="Georgia" panose="02040502050405020303" pitchFamily="18" charset="0"/>
              </a:rPr>
              <a:t>хімічний</a:t>
            </a:r>
            <a:r>
              <a:rPr lang="ru-RU" sz="2000" dirty="0">
                <a:latin typeface="Georgia" panose="02040502050405020303" pitchFamily="18" charset="0"/>
              </a:rPr>
              <a:t> склад </a:t>
            </a:r>
            <a:r>
              <a:rPr lang="ru-RU" sz="2000" dirty="0" err="1">
                <a:latin typeface="Georgia" panose="02040502050405020303" pitchFamily="18" charset="0"/>
              </a:rPr>
              <a:t>харчових</a:t>
            </a:r>
            <a:r>
              <a:rPr lang="ru-RU" sz="2000" dirty="0">
                <a:latin typeface="Georgia" panose="02040502050405020303" pitchFamily="18" charset="0"/>
              </a:rPr>
              <a:t> </a:t>
            </a:r>
            <a:r>
              <a:rPr lang="ru-RU" sz="2000" dirty="0" err="1">
                <a:latin typeface="Georgia" panose="02040502050405020303" pitchFamily="18" charset="0"/>
              </a:rPr>
              <a:t>продуктів</a:t>
            </a:r>
            <a:r>
              <a:rPr lang="ru-RU" sz="2000" dirty="0">
                <a:latin typeface="Georgia" panose="02040502050405020303" pitchFamily="18" charset="0"/>
              </a:rPr>
              <a:t>, </a:t>
            </a:r>
            <a:r>
              <a:rPr lang="ru-RU" sz="2000" dirty="0" err="1">
                <a:latin typeface="Georgia" panose="02040502050405020303" pitchFamily="18" charset="0"/>
              </a:rPr>
              <a:t>їх</a:t>
            </a:r>
            <a:r>
              <a:rPr lang="ru-RU" sz="2000" dirty="0">
                <a:latin typeface="Georgia" panose="02040502050405020303" pitchFamily="18" charset="0"/>
              </a:rPr>
              <a:t> </a:t>
            </a:r>
            <a:r>
              <a:rPr lang="ru-RU" sz="2000" dirty="0" err="1">
                <a:latin typeface="Georgia" panose="02040502050405020303" pitchFamily="18" charset="0"/>
              </a:rPr>
              <a:t>зміни</a:t>
            </a:r>
            <a:r>
              <a:rPr lang="ru-RU" sz="2000" dirty="0">
                <a:latin typeface="Georgia" panose="02040502050405020303" pitchFamily="18" charset="0"/>
              </a:rPr>
              <a:t> </a:t>
            </a:r>
            <a:r>
              <a:rPr lang="ru-RU" sz="2000" dirty="0" err="1">
                <a:latin typeface="Georgia" panose="02040502050405020303" pitchFamily="18" charset="0"/>
              </a:rPr>
              <a:t>під</a:t>
            </a:r>
            <a:r>
              <a:rPr lang="ru-RU" sz="2000" dirty="0">
                <a:latin typeface="Georgia" panose="02040502050405020303" pitchFamily="18" charset="0"/>
              </a:rPr>
              <a:t> </a:t>
            </a:r>
            <a:r>
              <a:rPr lang="ru-RU" sz="2000" dirty="0" err="1">
                <a:latin typeface="Georgia" panose="02040502050405020303" pitchFamily="18" charset="0"/>
              </a:rPr>
              <a:t>впливом</a:t>
            </a:r>
            <a:r>
              <a:rPr lang="ru-RU" sz="2000" dirty="0">
                <a:latin typeface="Georgia" panose="02040502050405020303" pitchFamily="18" charset="0"/>
              </a:rPr>
              <a:t> </a:t>
            </a:r>
            <a:r>
              <a:rPr lang="ru-RU" sz="2000" dirty="0" err="1">
                <a:latin typeface="Georgia" panose="02040502050405020303" pitchFamily="18" charset="0"/>
              </a:rPr>
              <a:t>різних</a:t>
            </a:r>
            <a:r>
              <a:rPr lang="ru-RU" sz="2000" dirty="0">
                <a:latin typeface="Georgia" panose="02040502050405020303" pitchFamily="18" charset="0"/>
              </a:rPr>
              <a:t> </a:t>
            </a:r>
            <a:r>
              <a:rPr lang="ru-RU" sz="2000" dirty="0" err="1">
                <a:latin typeface="Georgia" panose="02040502050405020303" pitchFamily="18" charset="0"/>
              </a:rPr>
              <a:t>факторів</a:t>
            </a:r>
            <a:r>
              <a:rPr lang="ru-RU" sz="2000" dirty="0">
                <a:latin typeface="Georgia" panose="02040502050405020303" pitchFamily="18" charset="0"/>
              </a:rPr>
              <a:t> (</a:t>
            </a:r>
            <a:r>
              <a:rPr lang="ru-RU" sz="2000" dirty="0" err="1">
                <a:latin typeface="Georgia" panose="02040502050405020303" pitchFamily="18" charset="0"/>
              </a:rPr>
              <a:t>хімічних</a:t>
            </a:r>
            <a:r>
              <a:rPr lang="ru-RU" sz="2000" dirty="0">
                <a:latin typeface="Georgia" panose="02040502050405020303" pitchFamily="18" charset="0"/>
              </a:rPr>
              <a:t>, </a:t>
            </a:r>
            <a:r>
              <a:rPr lang="ru-RU" sz="2000" dirty="0" err="1">
                <a:latin typeface="Georgia" panose="02040502050405020303" pitchFamily="18" charset="0"/>
              </a:rPr>
              <a:t>фізичних</a:t>
            </a:r>
            <a:r>
              <a:rPr lang="ru-RU" sz="2000" dirty="0">
                <a:latin typeface="Georgia" panose="02040502050405020303" pitchFamily="18" charset="0"/>
              </a:rPr>
              <a:t>, </a:t>
            </a:r>
            <a:r>
              <a:rPr lang="ru-RU" sz="2000" dirty="0" err="1">
                <a:latin typeface="Georgia" panose="02040502050405020303" pitchFamily="18" charset="0"/>
              </a:rPr>
              <a:t>біохімічних</a:t>
            </a:r>
            <a:r>
              <a:rPr lang="ru-RU" sz="2000" dirty="0">
                <a:latin typeface="Georgia" panose="02040502050405020303" pitchFamily="18" charset="0"/>
              </a:rPr>
              <a:t>); </a:t>
            </a:r>
            <a:r>
              <a:rPr lang="ru-RU" sz="2000" dirty="0" err="1">
                <a:latin typeface="Georgia" panose="02040502050405020303" pitchFamily="18" charset="0"/>
              </a:rPr>
              <a:t>займається</a:t>
            </a:r>
            <a:r>
              <a:rPr lang="ru-RU" sz="2000" dirty="0">
                <a:latin typeface="Georgia" panose="02040502050405020303" pitchFamily="18" charset="0"/>
              </a:rPr>
              <a:t> контролем </a:t>
            </a:r>
            <a:r>
              <a:rPr lang="ru-RU" sz="2000" dirty="0" err="1">
                <a:latin typeface="Georgia" panose="02040502050405020303" pitchFamily="18" charset="0"/>
              </a:rPr>
              <a:t>якості</a:t>
            </a:r>
            <a:r>
              <a:rPr lang="ru-RU" sz="2000" dirty="0">
                <a:latin typeface="Georgia" panose="02040502050405020303" pitchFamily="18" charset="0"/>
              </a:rPr>
              <a:t> </a:t>
            </a:r>
            <a:r>
              <a:rPr lang="ru-RU" sz="2000" dirty="0" err="1">
                <a:latin typeface="Georgia" panose="02040502050405020303" pitchFamily="18" charset="0"/>
              </a:rPr>
              <a:t>харчових</a:t>
            </a:r>
            <a:r>
              <a:rPr lang="ru-RU" sz="2000" dirty="0">
                <a:latin typeface="Georgia" panose="02040502050405020303" pitchFamily="18" charset="0"/>
              </a:rPr>
              <a:t> </a:t>
            </a:r>
            <a:r>
              <a:rPr lang="ru-RU" sz="2000" dirty="0" err="1">
                <a:latin typeface="Georgia" panose="02040502050405020303" pitchFamily="18" charset="0"/>
              </a:rPr>
              <a:t>продуктів</a:t>
            </a:r>
            <a:r>
              <a:rPr lang="ru-RU" sz="2000" dirty="0">
                <a:latin typeface="Georgia" panose="02040502050405020303" pitchFamily="18" charset="0"/>
              </a:rPr>
              <a:t>, </a:t>
            </a:r>
            <a:r>
              <a:rPr lang="ru-RU" sz="2000" dirty="0" err="1">
                <a:latin typeface="Georgia" panose="02040502050405020303" pitchFamily="18" charset="0"/>
              </a:rPr>
              <a:t>включаючи</a:t>
            </a:r>
            <a:r>
              <a:rPr lang="ru-RU" sz="2000" dirty="0">
                <a:latin typeface="Georgia" panose="02040502050405020303" pitchFamily="18" charset="0"/>
              </a:rPr>
              <a:t> </a:t>
            </a:r>
            <a:r>
              <a:rPr lang="ru-RU" sz="2000" dirty="0" err="1">
                <a:latin typeface="Georgia" panose="02040502050405020303" pitchFamily="18" charset="0"/>
              </a:rPr>
              <a:t>сировину</a:t>
            </a:r>
            <a:r>
              <a:rPr lang="ru-RU" sz="2000" dirty="0">
                <a:latin typeface="Georgia" panose="02040502050405020303" pitchFamily="18" charset="0"/>
              </a:rPr>
              <a:t>, </a:t>
            </a:r>
            <a:r>
              <a:rPr lang="ru-RU" sz="2000" dirty="0" err="1">
                <a:latin typeface="Georgia" panose="02040502050405020303" pitchFamily="18" charset="0"/>
              </a:rPr>
              <a:t>напівпродукти</a:t>
            </a:r>
            <a:r>
              <a:rPr lang="ru-RU" sz="2000" dirty="0">
                <a:latin typeface="Georgia" panose="02040502050405020303" pitchFamily="18" charset="0"/>
              </a:rPr>
              <a:t> і </a:t>
            </a:r>
            <a:r>
              <a:rPr lang="ru-RU" sz="2000" dirty="0" err="1">
                <a:latin typeface="Georgia" panose="02040502050405020303" pitchFamily="18" charset="0"/>
              </a:rPr>
              <a:t>супутні</a:t>
            </a:r>
            <a:r>
              <a:rPr lang="ru-RU" sz="2000" dirty="0">
                <a:latin typeface="Georgia" panose="02040502050405020303" pitchFamily="18" charset="0"/>
              </a:rPr>
              <a:t> </a:t>
            </a:r>
            <a:r>
              <a:rPr lang="ru-RU" sz="2000" dirty="0" err="1">
                <a:latin typeface="Georgia" panose="02040502050405020303" pitchFamily="18" charset="0"/>
              </a:rPr>
              <a:t>матеріали</a:t>
            </a:r>
            <a:r>
              <a:rPr lang="ru-RU" sz="2000" dirty="0">
                <a:latin typeface="Georgia" panose="02040502050405020303" pitchFamily="18" charset="0"/>
              </a:rPr>
              <a:t>; а </a:t>
            </a:r>
            <a:r>
              <a:rPr lang="ru-RU" sz="2000" dirty="0" err="1">
                <a:latin typeface="Georgia" panose="02040502050405020303" pitchFamily="18" charset="0"/>
              </a:rPr>
              <a:t>також</a:t>
            </a:r>
            <a:r>
              <a:rPr lang="ru-RU" sz="2000" dirty="0">
                <a:latin typeface="Georgia" panose="02040502050405020303" pitchFamily="18" charset="0"/>
              </a:rPr>
              <a:t> </a:t>
            </a:r>
            <a:r>
              <a:rPr lang="ru-RU" sz="2000" dirty="0" err="1">
                <a:latin typeface="Georgia" panose="02040502050405020303" pitchFamily="18" charset="0"/>
              </a:rPr>
              <a:t>вивчає</a:t>
            </a:r>
            <a:r>
              <a:rPr lang="ru-RU" sz="2000" dirty="0">
                <a:latin typeface="Georgia" panose="02040502050405020303" pitchFamily="18" charset="0"/>
              </a:rPr>
              <a:t> </a:t>
            </a:r>
            <a:r>
              <a:rPr lang="ru-RU" sz="2000" dirty="0" err="1">
                <a:latin typeface="Georgia" panose="02040502050405020303" pitchFamily="18" charset="0"/>
              </a:rPr>
              <a:t>взаємодію</a:t>
            </a:r>
            <a:r>
              <a:rPr lang="ru-RU" sz="2000" dirty="0">
                <a:latin typeface="Georgia" panose="02040502050405020303" pitchFamily="18" charset="0"/>
              </a:rPr>
              <a:t> </a:t>
            </a:r>
            <a:r>
              <a:rPr lang="ru-RU" sz="2000" dirty="0" err="1">
                <a:latin typeface="Georgia" panose="02040502050405020303" pitchFamily="18" charset="0"/>
              </a:rPr>
              <a:t>харчових</a:t>
            </a:r>
            <a:r>
              <a:rPr lang="ru-RU" sz="2000" dirty="0">
                <a:latin typeface="Georgia" panose="02040502050405020303" pitchFamily="18" charset="0"/>
              </a:rPr>
              <a:t> </a:t>
            </a:r>
            <a:r>
              <a:rPr lang="ru-RU" sz="2000" dirty="0" err="1">
                <a:latin typeface="Georgia" panose="02040502050405020303" pitchFamily="18" charset="0"/>
              </a:rPr>
              <a:t>продуктів</a:t>
            </a:r>
            <a:r>
              <a:rPr lang="ru-RU" sz="2000" dirty="0">
                <a:latin typeface="Georgia" panose="02040502050405020303" pitchFamily="18" charset="0"/>
              </a:rPr>
              <a:t> з </a:t>
            </a:r>
            <a:r>
              <a:rPr lang="ru-RU" sz="2000" dirty="0" err="1">
                <a:latin typeface="Georgia" panose="02040502050405020303" pitchFamily="18" charset="0"/>
              </a:rPr>
              <a:t>лікарськими</a:t>
            </a:r>
            <a:r>
              <a:rPr lang="ru-RU" sz="2000" dirty="0">
                <a:latin typeface="Georgia" panose="02040502050405020303" pitchFamily="18" charset="0"/>
              </a:rPr>
              <a:t> </a:t>
            </a:r>
            <a:r>
              <a:rPr lang="ru-RU" sz="2000" dirty="0" err="1">
                <a:latin typeface="Georgia" panose="02040502050405020303" pitchFamily="18" charset="0"/>
              </a:rPr>
              <a:t>засобами</a:t>
            </a:r>
            <a:endParaRPr lang="ru-RU" sz="2000" noProof="1">
              <a:latin typeface="Georgia" panose="02040502050405020303" pitchFamily="18"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827481" cy="5222117"/>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5" name="Рисунок 4">
            <a:extLst>
              <a:ext uri="{FF2B5EF4-FFF2-40B4-BE49-F238E27FC236}">
                <a16:creationId xmlns:a16="http://schemas.microsoft.com/office/drawing/2014/main" xmlns="" id="{3A712752-F236-43FC-A135-787F6FF1C71F}"/>
              </a:ext>
            </a:extLst>
          </p:cNvPr>
          <p:cNvPicPr>
            <a:picLocks noChangeAspect="1"/>
          </p:cNvPicPr>
          <p:nvPr/>
        </p:nvPicPr>
        <p:blipFill>
          <a:blip r:embed="rId4"/>
          <a:stretch>
            <a:fillRect/>
          </a:stretch>
        </p:blipFill>
        <p:spPr>
          <a:xfrm>
            <a:off x="8274688" y="927444"/>
            <a:ext cx="2619375" cy="1743075"/>
          </a:xfrm>
          <a:prstGeom prst="rect">
            <a:avLst/>
          </a:prstGeom>
        </p:spPr>
      </p:pic>
      <p:pic>
        <p:nvPicPr>
          <p:cNvPr id="7" name="Рисунок 6">
            <a:extLst>
              <a:ext uri="{FF2B5EF4-FFF2-40B4-BE49-F238E27FC236}">
                <a16:creationId xmlns:a16="http://schemas.microsoft.com/office/drawing/2014/main" xmlns="" id="{ACCB0A5E-133A-4781-A52D-7C39E43A2672}"/>
              </a:ext>
            </a:extLst>
          </p:cNvPr>
          <p:cNvPicPr>
            <a:picLocks noChangeAspect="1"/>
          </p:cNvPicPr>
          <p:nvPr/>
        </p:nvPicPr>
        <p:blipFill>
          <a:blip r:embed="rId5"/>
          <a:stretch>
            <a:fillRect/>
          </a:stretch>
        </p:blipFill>
        <p:spPr>
          <a:xfrm>
            <a:off x="8234135" y="2776697"/>
            <a:ext cx="2028825" cy="3044311"/>
          </a:xfrm>
          <a:prstGeom prst="rect">
            <a:avLst/>
          </a:prstGeom>
        </p:spPr>
      </p:pic>
    </p:spTree>
    <p:extLst>
      <p:ext uri="{BB962C8B-B14F-4D97-AF65-F5344CB8AC3E}">
        <p14:creationId xmlns:p14="http://schemas.microsoft.com/office/powerpoint/2010/main" val="3545947028"/>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72278" y="198784"/>
            <a:ext cx="10588487" cy="6082746"/>
          </a:xfrm>
        </p:spPr>
        <p:txBody>
          <a:bodyPr rtlCol="0" anchor="ctr">
            <a:normAutofit/>
          </a:bodyPr>
          <a:lstStyle/>
          <a:p>
            <a:r>
              <a:rPr lang="uk-UA" sz="2000" b="1" noProof="1">
                <a:latin typeface="Georgia" panose="02040502050405020303" pitchFamily="18" charset="0"/>
              </a:rPr>
              <a:t>При всіх досягненнях сучасної медицини</a:t>
            </a:r>
            <a:br>
              <a:rPr lang="uk-UA" sz="2000" b="1" noProof="1">
                <a:latin typeface="Georgia" panose="02040502050405020303" pitchFamily="18" charset="0"/>
              </a:rPr>
            </a:br>
            <a:r>
              <a:rPr lang="uk-UA" sz="2000" b="1" noProof="1">
                <a:latin typeface="Georgia" panose="02040502050405020303" pitchFamily="18" charset="0"/>
              </a:rPr>
              <a:t> роль нутриїтивної підтримки в профілактиці</a:t>
            </a:r>
            <a:br>
              <a:rPr lang="uk-UA" sz="2000" b="1" noProof="1">
                <a:latin typeface="Georgia" panose="02040502050405020303" pitchFamily="18" charset="0"/>
              </a:rPr>
            </a:br>
            <a:r>
              <a:rPr lang="uk-UA" sz="2000" b="1" noProof="1">
                <a:latin typeface="Georgia" panose="02040502050405020303" pitchFamily="18" charset="0"/>
              </a:rPr>
              <a:t> та лікуванні різних зхворювань,</a:t>
            </a:r>
            <a:br>
              <a:rPr lang="uk-UA" sz="2000" b="1" noProof="1">
                <a:latin typeface="Georgia" panose="02040502050405020303" pitchFamily="18" charset="0"/>
              </a:rPr>
            </a:br>
            <a:r>
              <a:rPr lang="uk-UA" sz="2000" b="1" noProof="1">
                <a:latin typeface="Georgia" panose="02040502050405020303" pitchFamily="18" charset="0"/>
              </a:rPr>
              <a:t> а також для збереження власного здоров’я,</a:t>
            </a:r>
            <a:br>
              <a:rPr lang="uk-UA" sz="2000" b="1" noProof="1">
                <a:latin typeface="Georgia" panose="02040502050405020303" pitchFamily="18" charset="0"/>
              </a:rPr>
            </a:br>
            <a:r>
              <a:rPr lang="uk-UA" sz="2000" b="1" noProof="1">
                <a:latin typeface="Georgia" panose="02040502050405020303" pitchFamily="18" charset="0"/>
              </a:rPr>
              <a:t> відіграє чи не основну роль в  житті сучасної людини.</a:t>
            </a:r>
            <a:br>
              <a:rPr lang="uk-UA" sz="2000" b="1"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b="1" noProof="1">
                <a:latin typeface="Georgia" panose="02040502050405020303" pitchFamily="18" charset="0"/>
              </a:rPr>
              <a:t>Тенденції сьогоднішнього часу диктують зміни і в</a:t>
            </a:r>
            <a:br>
              <a:rPr lang="uk-UA" sz="2000" b="1" noProof="1">
                <a:latin typeface="Georgia" panose="02040502050405020303" pitchFamily="18" charset="0"/>
              </a:rPr>
            </a:br>
            <a:r>
              <a:rPr lang="uk-UA" sz="2000" b="1" noProof="1">
                <a:latin typeface="Georgia" panose="02040502050405020303" pitchFamily="18" charset="0"/>
              </a:rPr>
              <a:t> професійному плані. Фахівець має володіти комплексними</a:t>
            </a:r>
            <a:br>
              <a:rPr lang="uk-UA" sz="2000" b="1" noProof="1">
                <a:latin typeface="Georgia" panose="02040502050405020303" pitchFamily="18" charset="0"/>
              </a:rPr>
            </a:br>
            <a:r>
              <a:rPr lang="uk-UA" sz="2000" b="1" noProof="1">
                <a:latin typeface="Georgia" panose="02040502050405020303" pitchFamily="18" charset="0"/>
              </a:rPr>
              <a:t> глибокими знання для задоволення потреб ринку праці. </a:t>
            </a:r>
            <a:br>
              <a:rPr lang="uk-UA" sz="2000" b="1" noProof="1">
                <a:latin typeface="Georgia" panose="02040502050405020303" pitchFamily="18" charset="0"/>
              </a:rPr>
            </a:br>
            <a:r>
              <a:rPr lang="uk-UA" sz="2000" b="1" noProof="1">
                <a:latin typeface="Georgia" panose="02040502050405020303" pitchFamily="18" charset="0"/>
              </a:rPr>
              <a:t/>
            </a:r>
            <a:br>
              <a:rPr lang="uk-UA" sz="2000" b="1" noProof="1">
                <a:latin typeface="Georgia" panose="02040502050405020303" pitchFamily="18" charset="0"/>
              </a:rPr>
            </a:br>
            <a:r>
              <a:rPr lang="uk-UA" sz="1200" b="1" noProof="1">
                <a:latin typeface="Georgia" panose="02040502050405020303" pitchFamily="18" charset="0"/>
              </a:rPr>
              <a:t> </a:t>
            </a:r>
            <a:endParaRPr lang="ru-RU" sz="2400" b="1" i="1" noProof="1">
              <a:solidFill>
                <a:srgbClr val="C00000"/>
              </a:solidFill>
              <a:latin typeface="Georgia" panose="02040502050405020303" pitchFamily="18"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10668000" y="821266"/>
            <a:ext cx="556589" cy="3830248"/>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15" name="Рисунок 14">
            <a:extLst>
              <a:ext uri="{FF2B5EF4-FFF2-40B4-BE49-F238E27FC236}">
                <a16:creationId xmlns:a16="http://schemas.microsoft.com/office/drawing/2014/main" xmlns="" id="{BB07EAE7-EB06-49E0-B75C-248033948E24}"/>
              </a:ext>
            </a:extLst>
          </p:cNvPr>
          <p:cNvPicPr>
            <a:picLocks noChangeAspect="1"/>
          </p:cNvPicPr>
          <p:nvPr/>
        </p:nvPicPr>
        <p:blipFill>
          <a:blip r:embed="rId4"/>
          <a:stretch>
            <a:fillRect/>
          </a:stretch>
        </p:blipFill>
        <p:spPr>
          <a:xfrm>
            <a:off x="657914" y="5469212"/>
            <a:ext cx="3743325" cy="1219200"/>
          </a:xfrm>
          <a:prstGeom prst="rect">
            <a:avLst/>
          </a:prstGeom>
        </p:spPr>
      </p:pic>
      <p:pic>
        <p:nvPicPr>
          <p:cNvPr id="16" name="Рисунок 15">
            <a:extLst>
              <a:ext uri="{FF2B5EF4-FFF2-40B4-BE49-F238E27FC236}">
                <a16:creationId xmlns:a16="http://schemas.microsoft.com/office/drawing/2014/main" xmlns="" id="{962045D7-8775-406B-98D4-17CB01FF1E5A}"/>
              </a:ext>
            </a:extLst>
          </p:cNvPr>
          <p:cNvPicPr>
            <a:picLocks noChangeAspect="1"/>
          </p:cNvPicPr>
          <p:nvPr/>
        </p:nvPicPr>
        <p:blipFill>
          <a:blip r:embed="rId5"/>
          <a:stretch>
            <a:fillRect/>
          </a:stretch>
        </p:blipFill>
        <p:spPr>
          <a:xfrm>
            <a:off x="1339717" y="2217715"/>
            <a:ext cx="3047308" cy="1828385"/>
          </a:xfrm>
          <a:prstGeom prst="rect">
            <a:avLst/>
          </a:prstGeom>
        </p:spPr>
      </p:pic>
      <p:pic>
        <p:nvPicPr>
          <p:cNvPr id="20" name="Рисунок 19">
            <a:extLst>
              <a:ext uri="{FF2B5EF4-FFF2-40B4-BE49-F238E27FC236}">
                <a16:creationId xmlns:a16="http://schemas.microsoft.com/office/drawing/2014/main" xmlns="" id="{9BA8DAEB-676A-4A7F-A98B-FE86EAB52AA3}"/>
              </a:ext>
            </a:extLst>
          </p:cNvPr>
          <p:cNvPicPr>
            <a:picLocks noChangeAspect="1"/>
          </p:cNvPicPr>
          <p:nvPr/>
        </p:nvPicPr>
        <p:blipFill>
          <a:blip r:embed="rId6"/>
          <a:stretch>
            <a:fillRect/>
          </a:stretch>
        </p:blipFill>
        <p:spPr>
          <a:xfrm>
            <a:off x="8003327" y="122832"/>
            <a:ext cx="1898319" cy="1405947"/>
          </a:xfrm>
          <a:prstGeom prst="rect">
            <a:avLst/>
          </a:prstGeom>
        </p:spPr>
      </p:pic>
      <p:pic>
        <p:nvPicPr>
          <p:cNvPr id="22" name="Рисунок 21">
            <a:extLst>
              <a:ext uri="{FF2B5EF4-FFF2-40B4-BE49-F238E27FC236}">
                <a16:creationId xmlns:a16="http://schemas.microsoft.com/office/drawing/2014/main" xmlns="" id="{D12C15E4-CC80-4F29-BDE2-6B4ABE50A08B}"/>
              </a:ext>
            </a:extLst>
          </p:cNvPr>
          <p:cNvPicPr>
            <a:picLocks noChangeAspect="1"/>
          </p:cNvPicPr>
          <p:nvPr/>
        </p:nvPicPr>
        <p:blipFill>
          <a:blip r:embed="rId7"/>
          <a:stretch>
            <a:fillRect/>
          </a:stretch>
        </p:blipFill>
        <p:spPr>
          <a:xfrm>
            <a:off x="6416360" y="2216375"/>
            <a:ext cx="2820405" cy="1829725"/>
          </a:xfrm>
          <a:prstGeom prst="rect">
            <a:avLst/>
          </a:prstGeom>
        </p:spPr>
      </p:pic>
      <p:pic>
        <p:nvPicPr>
          <p:cNvPr id="23" name="Рисунок 22">
            <a:extLst>
              <a:ext uri="{FF2B5EF4-FFF2-40B4-BE49-F238E27FC236}">
                <a16:creationId xmlns:a16="http://schemas.microsoft.com/office/drawing/2014/main" xmlns="" id="{20412DF0-969E-4392-B7A0-1C4A628150A7}"/>
              </a:ext>
            </a:extLst>
          </p:cNvPr>
          <p:cNvPicPr>
            <a:picLocks noChangeAspect="1"/>
          </p:cNvPicPr>
          <p:nvPr/>
        </p:nvPicPr>
        <p:blipFill>
          <a:blip r:embed="rId8"/>
          <a:stretch>
            <a:fillRect/>
          </a:stretch>
        </p:blipFill>
        <p:spPr>
          <a:xfrm>
            <a:off x="5393477" y="5483499"/>
            <a:ext cx="3829050" cy="1190625"/>
          </a:xfrm>
          <a:prstGeom prst="rect">
            <a:avLst/>
          </a:prstGeom>
        </p:spPr>
      </p:pic>
    </p:spTree>
    <p:extLst>
      <p:ext uri="{BB962C8B-B14F-4D97-AF65-F5344CB8AC3E}">
        <p14:creationId xmlns:p14="http://schemas.microsoft.com/office/powerpoint/2010/main" val="1673503782"/>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72278" y="198784"/>
            <a:ext cx="9536871" cy="6215268"/>
          </a:xfrm>
        </p:spPr>
        <p:txBody>
          <a:bodyPr rtlCol="0" anchor="ctr">
            <a:normAutofit fontScale="90000"/>
          </a:bodyPr>
          <a:lstStyle/>
          <a:p>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t>
            </a:r>
            <a:r>
              <a:rPr lang="uk-UA" sz="1600" b="1" noProof="1">
                <a:latin typeface="Georgia" panose="02040502050405020303" pitchFamily="18" charset="0"/>
              </a:rPr>
              <a:t>Одним із актуальних напрямків в галузі збереження здлорв’я є</a:t>
            </a:r>
            <a:br>
              <a:rPr lang="uk-UA" sz="1600" b="1" noProof="1">
                <a:latin typeface="Georgia" panose="02040502050405020303" pitchFamily="18" charset="0"/>
              </a:rPr>
            </a:br>
            <a:r>
              <a:rPr lang="uk-UA" sz="1600" b="1" noProof="1">
                <a:latin typeface="Georgia" panose="02040502050405020303" pitchFamily="18" charset="0"/>
              </a:rPr>
              <a:t/>
            </a:r>
            <a:br>
              <a:rPr lang="uk-UA" sz="1600" b="1" noProof="1">
                <a:latin typeface="Georgia" panose="02040502050405020303" pitchFamily="18" charset="0"/>
              </a:rPr>
            </a:br>
            <a:r>
              <a:rPr lang="uk-UA" sz="1600" b="1" i="1" noProof="1">
                <a:solidFill>
                  <a:srgbClr val="C00000"/>
                </a:solidFill>
                <a:latin typeface="Georgia" panose="02040502050405020303" pitchFamily="18" charset="0"/>
              </a:rPr>
              <a:t>нутриціологія.</a:t>
            </a:r>
            <a:br>
              <a:rPr lang="uk-UA" sz="1600" b="1" i="1" noProof="1">
                <a:solidFill>
                  <a:srgbClr val="C00000"/>
                </a:solidFill>
                <a:latin typeface="Georgia" panose="02040502050405020303" pitchFamily="18" charset="0"/>
              </a:rPr>
            </a:br>
            <a:r>
              <a:rPr lang="uk-UA" sz="1600" b="1" i="1" noProof="1">
                <a:latin typeface="Georgia" panose="02040502050405020303" pitchFamily="18" charset="0"/>
              </a:rPr>
              <a:t/>
            </a:r>
            <a:br>
              <a:rPr lang="uk-UA" sz="1600" b="1" i="1" noProof="1">
                <a:latin typeface="Georgia" panose="02040502050405020303" pitchFamily="18" charset="0"/>
              </a:rPr>
            </a:br>
            <a:r>
              <a:rPr lang="uk-UA" sz="1600" b="1" i="1" noProof="1">
                <a:latin typeface="Georgia" panose="02040502050405020303" pitchFamily="18" charset="0"/>
              </a:rPr>
              <a:t> </a:t>
            </a:r>
            <a:r>
              <a:rPr lang="uk-UA" sz="1600" b="1" noProof="1">
                <a:latin typeface="Georgia" panose="02040502050405020303" pitchFamily="18" charset="0"/>
              </a:rPr>
              <a:t>Фхівець, який володіє фундаментальними знаннями з</a:t>
            </a:r>
            <a:br>
              <a:rPr lang="uk-UA" sz="1600" b="1" noProof="1">
                <a:latin typeface="Georgia" panose="02040502050405020303" pitchFamily="18" charset="0"/>
              </a:rPr>
            </a:br>
            <a:r>
              <a:rPr lang="uk-UA" sz="1600" b="1" noProof="1">
                <a:latin typeface="Georgia" panose="02040502050405020303" pitchFamily="18" charset="0"/>
              </a:rPr>
              <a:t> фізіології, патфізіології, біохімії,  фармакології, </a:t>
            </a:r>
            <a:br>
              <a:rPr lang="uk-UA" sz="1600" b="1" noProof="1">
                <a:latin typeface="Georgia" panose="02040502050405020303" pitchFamily="18" charset="0"/>
              </a:rPr>
            </a:br>
            <a:r>
              <a:rPr lang="uk-UA" sz="1600" b="1" noProof="1">
                <a:latin typeface="Georgia" panose="02040502050405020303" pitchFamily="18" charset="0"/>
              </a:rPr>
              <a:t>фармакогнозії, фармацевтичної хімії зможе більш</a:t>
            </a:r>
            <a:br>
              <a:rPr lang="uk-UA" sz="1600" b="1" noProof="1">
                <a:latin typeface="Georgia" panose="02040502050405020303" pitchFamily="18" charset="0"/>
              </a:rPr>
            </a:br>
            <a:r>
              <a:rPr lang="uk-UA" sz="1600" b="1" noProof="1">
                <a:latin typeface="Georgia" panose="02040502050405020303" pitchFamily="18" charset="0"/>
              </a:rPr>
              <a:t> досконало і фахова підійти до розв’язання  питаь</a:t>
            </a:r>
            <a:br>
              <a:rPr lang="uk-UA" sz="1600" b="1" noProof="1">
                <a:latin typeface="Georgia" panose="02040502050405020303" pitchFamily="18" charset="0"/>
              </a:rPr>
            </a:br>
            <a:r>
              <a:rPr lang="uk-UA" sz="1600" b="1" noProof="1">
                <a:latin typeface="Georgia" panose="02040502050405020303" pitchFamily="18" charset="0"/>
              </a:rPr>
              <a:t> правильного харчування, аніж пересічна людина, </a:t>
            </a:r>
            <a:br>
              <a:rPr lang="uk-UA" sz="1600" b="1" noProof="1">
                <a:latin typeface="Georgia" panose="02040502050405020303" pitchFamily="18" charset="0"/>
              </a:rPr>
            </a:br>
            <a:r>
              <a:rPr lang="uk-UA" sz="1600" b="1" noProof="1">
                <a:latin typeface="Georgia" panose="02040502050405020303" pitchFamily="18" charset="0"/>
              </a:rPr>
              <a:t>яка отримала ці знання, не маючи відповідної медичної освіти.</a:t>
            </a:r>
            <a:br>
              <a:rPr lang="uk-UA" sz="1600" b="1" noProof="1">
                <a:latin typeface="Georgia" panose="02040502050405020303" pitchFamily="18" charset="0"/>
              </a:rPr>
            </a:br>
            <a:r>
              <a:rPr lang="uk-UA" sz="1600" b="1" noProof="1">
                <a:latin typeface="Georgia" panose="02040502050405020303" pitchFamily="18" charset="0"/>
              </a:rPr>
              <a:t/>
            </a:r>
            <a:br>
              <a:rPr lang="uk-UA" sz="16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t>
            </a:r>
            <a:br>
              <a:rPr lang="uk-UA" sz="1200" b="1" noProof="1">
                <a:latin typeface="Georgia" panose="02040502050405020303" pitchFamily="18" charset="0"/>
              </a:rPr>
            </a:br>
            <a:r>
              <a:rPr lang="uk-UA" sz="2400" b="1" noProof="1">
                <a:latin typeface="Georgia" panose="02040502050405020303" pitchFamily="18" charset="0"/>
              </a:rPr>
              <a:t> </a:t>
            </a:r>
            <a:br>
              <a:rPr lang="uk-UA" sz="2400" b="1" noProof="1">
                <a:latin typeface="Georgia" panose="02040502050405020303" pitchFamily="18" charset="0"/>
              </a:rPr>
            </a:br>
            <a:r>
              <a:rPr lang="uk-UA" sz="2400" b="1" noProof="1">
                <a:latin typeface="Georgia" panose="02040502050405020303" pitchFamily="18" charset="0"/>
              </a:rPr>
              <a:t/>
            </a:r>
            <a:br>
              <a:rPr lang="uk-UA" sz="2400" b="1" noProof="1">
                <a:latin typeface="Georgia" panose="02040502050405020303" pitchFamily="18" charset="0"/>
              </a:rPr>
            </a:br>
            <a:r>
              <a:rPr lang="uk-UA" sz="2400" b="1" noProof="1">
                <a:latin typeface="Georgia" panose="02040502050405020303" pitchFamily="18" charset="0"/>
              </a:rPr>
              <a:t/>
            </a:r>
            <a:br>
              <a:rPr lang="uk-UA" sz="2400" b="1" noProof="1">
                <a:latin typeface="Georgia" panose="02040502050405020303" pitchFamily="18" charset="0"/>
              </a:rPr>
            </a:br>
            <a:r>
              <a:rPr lang="uk-UA" sz="2400" b="1" noProof="1">
                <a:latin typeface="Georgia" panose="02040502050405020303" pitchFamily="18" charset="0"/>
              </a:rPr>
              <a:t>Тому даний курс надасть вам можливість освоїти основи такої спеціальності, як </a:t>
            </a:r>
            <a:r>
              <a:rPr lang="uk-UA" sz="2400" b="1" i="1" noProof="1">
                <a:solidFill>
                  <a:srgbClr val="C00000"/>
                </a:solidFill>
                <a:latin typeface="Georgia" panose="02040502050405020303" pitchFamily="18" charset="0"/>
              </a:rPr>
              <a:t>нутриціолог </a:t>
            </a:r>
            <a:r>
              <a:rPr lang="uk-UA" sz="2400" b="1" i="1" noProof="1">
                <a:latin typeface="Georgia" panose="02040502050405020303" pitchFamily="18" charset="0"/>
              </a:rPr>
              <a:t>і </a:t>
            </a:r>
            <a:r>
              <a:rPr lang="uk-UA" sz="2400" b="1" i="1" noProof="1">
                <a:solidFill>
                  <a:srgbClr val="C00000"/>
                </a:solidFill>
                <a:latin typeface="Georgia" panose="02040502050405020303" pitchFamily="18" charset="0"/>
              </a:rPr>
              <a:t>розширити свої знання, як провізора.</a:t>
            </a:r>
            <a:br>
              <a:rPr lang="uk-UA" sz="2400" b="1" i="1" noProof="1">
                <a:solidFill>
                  <a:srgbClr val="C00000"/>
                </a:solidFill>
                <a:latin typeface="Georgia" panose="02040502050405020303" pitchFamily="18" charset="0"/>
              </a:rPr>
            </a:br>
            <a:endParaRPr lang="ru-RU" sz="2400" b="1" i="1" noProof="1">
              <a:solidFill>
                <a:srgbClr val="C00000"/>
              </a:solidFill>
              <a:latin typeface="Georgia" panose="02040502050405020303" pitchFamily="18"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827481" cy="5222117"/>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4" name="Рисунок 3">
            <a:extLst>
              <a:ext uri="{FF2B5EF4-FFF2-40B4-BE49-F238E27FC236}">
                <a16:creationId xmlns:a16="http://schemas.microsoft.com/office/drawing/2014/main" xmlns="" id="{9E724BDB-DBA8-40C7-87F3-C36CDE1D2404}"/>
              </a:ext>
            </a:extLst>
          </p:cNvPr>
          <p:cNvPicPr>
            <a:picLocks noChangeAspect="1"/>
          </p:cNvPicPr>
          <p:nvPr/>
        </p:nvPicPr>
        <p:blipFill>
          <a:blip r:embed="rId4"/>
          <a:stretch>
            <a:fillRect/>
          </a:stretch>
        </p:blipFill>
        <p:spPr>
          <a:xfrm>
            <a:off x="7831546" y="123569"/>
            <a:ext cx="1858205" cy="1849946"/>
          </a:xfrm>
          <a:prstGeom prst="rect">
            <a:avLst/>
          </a:prstGeom>
        </p:spPr>
      </p:pic>
      <p:pic>
        <p:nvPicPr>
          <p:cNvPr id="9" name="Рисунок 8">
            <a:extLst>
              <a:ext uri="{FF2B5EF4-FFF2-40B4-BE49-F238E27FC236}">
                <a16:creationId xmlns:a16="http://schemas.microsoft.com/office/drawing/2014/main" xmlns="" id="{8BD9DFE0-CD74-4ED9-8AB6-8FA60500566A}"/>
              </a:ext>
            </a:extLst>
          </p:cNvPr>
          <p:cNvPicPr>
            <a:picLocks noChangeAspect="1"/>
          </p:cNvPicPr>
          <p:nvPr/>
        </p:nvPicPr>
        <p:blipFill>
          <a:blip r:embed="rId5"/>
          <a:stretch>
            <a:fillRect/>
          </a:stretch>
        </p:blipFill>
        <p:spPr>
          <a:xfrm>
            <a:off x="3679817" y="2718255"/>
            <a:ext cx="3429000" cy="1333500"/>
          </a:xfrm>
          <a:prstGeom prst="rect">
            <a:avLst/>
          </a:prstGeom>
        </p:spPr>
      </p:pic>
      <p:pic>
        <p:nvPicPr>
          <p:cNvPr id="11" name="Рисунок 10">
            <a:extLst>
              <a:ext uri="{FF2B5EF4-FFF2-40B4-BE49-F238E27FC236}">
                <a16:creationId xmlns:a16="http://schemas.microsoft.com/office/drawing/2014/main" xmlns="" id="{622DD27D-C95F-4656-89F9-25A5AEF448D3}"/>
              </a:ext>
            </a:extLst>
          </p:cNvPr>
          <p:cNvPicPr>
            <a:picLocks noChangeAspect="1"/>
          </p:cNvPicPr>
          <p:nvPr/>
        </p:nvPicPr>
        <p:blipFill>
          <a:blip r:embed="rId6"/>
          <a:stretch>
            <a:fillRect/>
          </a:stretch>
        </p:blipFill>
        <p:spPr>
          <a:xfrm>
            <a:off x="340732" y="2534893"/>
            <a:ext cx="2962275" cy="1543050"/>
          </a:xfrm>
          <a:prstGeom prst="rect">
            <a:avLst/>
          </a:prstGeom>
        </p:spPr>
      </p:pic>
      <p:pic>
        <p:nvPicPr>
          <p:cNvPr id="13" name="Рисунок 12">
            <a:extLst>
              <a:ext uri="{FF2B5EF4-FFF2-40B4-BE49-F238E27FC236}">
                <a16:creationId xmlns:a16="http://schemas.microsoft.com/office/drawing/2014/main" xmlns="" id="{F4EBA15F-D059-4E72-923A-06B6D8C1A841}"/>
              </a:ext>
            </a:extLst>
          </p:cNvPr>
          <p:cNvPicPr>
            <a:picLocks noChangeAspect="1"/>
          </p:cNvPicPr>
          <p:nvPr/>
        </p:nvPicPr>
        <p:blipFill>
          <a:blip r:embed="rId7"/>
          <a:stretch>
            <a:fillRect/>
          </a:stretch>
        </p:blipFill>
        <p:spPr>
          <a:xfrm>
            <a:off x="7159071" y="3209728"/>
            <a:ext cx="2530680" cy="1684053"/>
          </a:xfrm>
          <a:prstGeom prst="rect">
            <a:avLst/>
          </a:prstGeom>
        </p:spPr>
      </p:pic>
      <p:pic>
        <p:nvPicPr>
          <p:cNvPr id="14" name="Рисунок 13">
            <a:extLst>
              <a:ext uri="{FF2B5EF4-FFF2-40B4-BE49-F238E27FC236}">
                <a16:creationId xmlns:a16="http://schemas.microsoft.com/office/drawing/2014/main" xmlns="" id="{F44DF69D-F372-447A-9BE5-5EC09C9857D1}"/>
              </a:ext>
            </a:extLst>
          </p:cNvPr>
          <p:cNvPicPr>
            <a:picLocks noChangeAspect="1"/>
          </p:cNvPicPr>
          <p:nvPr/>
        </p:nvPicPr>
        <p:blipFill>
          <a:blip r:embed="rId8"/>
          <a:stretch>
            <a:fillRect/>
          </a:stretch>
        </p:blipFill>
        <p:spPr>
          <a:xfrm>
            <a:off x="9050520" y="1975326"/>
            <a:ext cx="2705679" cy="1796740"/>
          </a:xfrm>
          <a:prstGeom prst="rect">
            <a:avLst/>
          </a:prstGeom>
        </p:spPr>
      </p:pic>
    </p:spTree>
    <p:extLst>
      <p:ext uri="{BB962C8B-B14F-4D97-AF65-F5344CB8AC3E}">
        <p14:creationId xmlns:p14="http://schemas.microsoft.com/office/powerpoint/2010/main" val="129811931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188978" y="384314"/>
            <a:ext cx="7211830" cy="4982816"/>
          </a:xfrm>
        </p:spPr>
        <p:txBody>
          <a:bodyPr rtlCol="0" anchor="ctr">
            <a:normAutofit/>
          </a:bodyPr>
          <a:lstStyle/>
          <a:p>
            <a:r>
              <a:rPr lang="uk-UA" sz="2000" noProof="1">
                <a:latin typeface="Arial Black" panose="020B0A04020102020204" pitchFamily="34" charset="0"/>
              </a:rPr>
              <a:t/>
            </a:r>
            <a:br>
              <a:rPr lang="uk-UA" sz="2000" noProof="1">
                <a:latin typeface="Arial Black" panose="020B0A04020102020204" pitchFamily="34" charset="0"/>
              </a:rPr>
            </a:br>
            <a:r>
              <a:rPr lang="uk-UA" sz="2000" noProof="1">
                <a:latin typeface="Arial Black" panose="020B0A04020102020204" pitchFamily="34" charset="0"/>
              </a:rPr>
              <a:t/>
            </a:r>
            <a:br>
              <a:rPr lang="uk-UA" sz="2000" noProof="1">
                <a:latin typeface="Arial Black" panose="020B0A04020102020204" pitchFamily="34" charset="0"/>
              </a:rPr>
            </a:br>
            <a:endParaRPr lang="ru-RU" sz="2000" noProof="1">
              <a:latin typeface="Arial Black" panose="020B0A04020102020204" pitchFamily="34"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827481" cy="5222117"/>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sp>
        <p:nvSpPr>
          <p:cNvPr id="4" name="Прямоугольник 3">
            <a:extLst>
              <a:ext uri="{FF2B5EF4-FFF2-40B4-BE49-F238E27FC236}">
                <a16:creationId xmlns:a16="http://schemas.microsoft.com/office/drawing/2014/main" xmlns="" id="{FF9E0CF0-D5B8-4CC3-BC3C-827C9BD0BD39}"/>
              </a:ext>
            </a:extLst>
          </p:cNvPr>
          <p:cNvSpPr/>
          <p:nvPr/>
        </p:nvSpPr>
        <p:spPr>
          <a:xfrm>
            <a:off x="590918" y="139769"/>
            <a:ext cx="10412104" cy="5509200"/>
          </a:xfrm>
          <a:prstGeom prst="rect">
            <a:avLst/>
          </a:prstGeom>
        </p:spPr>
        <p:txBody>
          <a:bodyPr wrap="square">
            <a:spAutoFit/>
          </a:bodyPr>
          <a:lstStyle/>
          <a:p>
            <a:r>
              <a:rPr lang="ru-RU" sz="2400" b="1" noProof="1">
                <a:solidFill>
                  <a:srgbClr val="FF0066"/>
                </a:solidFill>
                <a:latin typeface="Georgia" panose="02040502050405020303" pitchFamily="18" charset="0"/>
              </a:rPr>
              <a:t>Мета курсу:</a:t>
            </a:r>
            <a:r>
              <a:rPr lang="ru-RU" sz="2400" b="1" noProof="1">
                <a:latin typeface="Georgia" panose="02040502050405020303" pitchFamily="18" charset="0"/>
              </a:rPr>
              <a:t/>
            </a:r>
            <a:br>
              <a:rPr lang="ru-RU" sz="2400" b="1" noProof="1">
                <a:latin typeface="Georgia" panose="02040502050405020303" pitchFamily="18" charset="0"/>
              </a:rPr>
            </a:br>
            <a:r>
              <a:rPr lang="ru-RU" sz="2400" b="1" noProof="1">
                <a:latin typeface="Georgia" panose="02040502050405020303" pitchFamily="18" charset="0"/>
              </a:rPr>
              <a:t/>
            </a:r>
            <a:br>
              <a:rPr lang="ru-RU" sz="2400" b="1" noProof="1">
                <a:latin typeface="Georgia" panose="02040502050405020303" pitchFamily="18" charset="0"/>
              </a:rPr>
            </a:br>
            <a:r>
              <a:rPr lang="ru-RU" sz="2400" b="1" noProof="1">
                <a:latin typeface="Georgia" panose="02040502050405020303" pitchFamily="18" charset="0"/>
              </a:rPr>
              <a:t>- </a:t>
            </a:r>
            <a:r>
              <a:rPr lang="ru-RU" sz="2000" b="1" dirty="0" err="1">
                <a:solidFill>
                  <a:srgbClr val="000000"/>
                </a:solidFill>
                <a:latin typeface="Georgia" panose="02040502050405020303" pitchFamily="18" charset="0"/>
                <a:ea typeface="Times New Roman" panose="02020603050405020304" pitchFamily="18" charset="0"/>
              </a:rPr>
              <a:t>вивчити</a:t>
            </a:r>
            <a:r>
              <a:rPr lang="ru-RU" sz="2000" b="1" dirty="0">
                <a:solidFill>
                  <a:srgbClr val="000000"/>
                </a:solidFill>
                <a:latin typeface="Georgia" panose="02040502050405020303" pitchFamily="18" charset="0"/>
                <a:ea typeface="Times New Roman" panose="02020603050405020304" pitchFamily="18" charset="0"/>
              </a:rPr>
              <a:t> </a:t>
            </a:r>
            <a:r>
              <a:rPr lang="ru-RU" sz="2000" b="1" dirty="0" err="1">
                <a:solidFill>
                  <a:srgbClr val="000000"/>
                </a:solidFill>
                <a:latin typeface="Georgia" panose="02040502050405020303" pitchFamily="18" charset="0"/>
                <a:ea typeface="Times New Roman" panose="02020603050405020304" pitchFamily="18" charset="0"/>
              </a:rPr>
              <a:t>закони</a:t>
            </a:r>
            <a:r>
              <a:rPr lang="ru-RU" sz="2000" b="1" dirty="0">
                <a:solidFill>
                  <a:srgbClr val="000000"/>
                </a:solidFill>
                <a:latin typeface="Georgia" panose="02040502050405020303" pitchFamily="18" charset="0"/>
                <a:ea typeface="Times New Roman" panose="02020603050405020304" pitchFamily="18" charset="0"/>
              </a:rPr>
              <a:t> </a:t>
            </a:r>
            <a:r>
              <a:rPr lang="ru-RU" sz="2000" b="1" dirty="0" err="1">
                <a:solidFill>
                  <a:srgbClr val="000000"/>
                </a:solidFill>
                <a:latin typeface="Georgia" panose="02040502050405020303" pitchFamily="18" charset="0"/>
                <a:ea typeface="Times New Roman" panose="02020603050405020304" pitchFamily="18" charset="0"/>
              </a:rPr>
              <a:t>впливу</a:t>
            </a:r>
            <a:r>
              <a:rPr lang="ru-RU" sz="2000" b="1" dirty="0">
                <a:solidFill>
                  <a:srgbClr val="000000"/>
                </a:solidFill>
                <a:latin typeface="Georgia" panose="02040502050405020303" pitchFamily="18" charset="0"/>
                <a:ea typeface="Times New Roman" panose="02020603050405020304" pitchFamily="18" charset="0"/>
              </a:rPr>
              <a:t> </a:t>
            </a:r>
            <a:r>
              <a:rPr lang="ru-RU" sz="2000" b="1" dirty="0" err="1">
                <a:solidFill>
                  <a:srgbClr val="000000"/>
                </a:solidFill>
                <a:latin typeface="Georgia" panose="02040502050405020303" pitchFamily="18" charset="0"/>
                <a:ea typeface="Times New Roman" panose="02020603050405020304" pitchFamily="18" charset="0"/>
              </a:rPr>
              <a:t>їжі</a:t>
            </a:r>
            <a:r>
              <a:rPr lang="ru-RU" sz="2000" b="1" dirty="0">
                <a:solidFill>
                  <a:srgbClr val="000000"/>
                </a:solidFill>
                <a:latin typeface="Georgia" panose="02040502050405020303" pitchFamily="18" charset="0"/>
                <a:ea typeface="Times New Roman" panose="02020603050405020304" pitchFamily="18" charset="0"/>
              </a:rPr>
              <a:t> і </a:t>
            </a:r>
            <a:r>
              <a:rPr lang="ru-RU" sz="2000" b="1" dirty="0" err="1">
                <a:solidFill>
                  <a:srgbClr val="000000"/>
                </a:solidFill>
                <a:latin typeface="Georgia" panose="02040502050405020303" pitchFamily="18" charset="0"/>
                <a:ea typeface="Times New Roman" panose="02020603050405020304" pitchFamily="18" charset="0"/>
              </a:rPr>
              <a:t>процесу</a:t>
            </a:r>
            <a:r>
              <a:rPr lang="ru-RU" sz="2000" b="1" dirty="0">
                <a:solidFill>
                  <a:srgbClr val="000000"/>
                </a:solidFill>
                <a:latin typeface="Georgia" panose="02040502050405020303" pitchFamily="18" charset="0"/>
                <a:ea typeface="Times New Roman" panose="02020603050405020304" pitchFamily="18" charset="0"/>
              </a:rPr>
              <a:t> </a:t>
            </a:r>
            <a:r>
              <a:rPr lang="ru-RU" sz="2000" b="1" dirty="0" err="1">
                <a:solidFill>
                  <a:srgbClr val="000000"/>
                </a:solidFill>
                <a:latin typeface="Georgia" panose="02040502050405020303" pitchFamily="18" charset="0"/>
                <a:ea typeface="Times New Roman" panose="02020603050405020304" pitchFamily="18" charset="0"/>
              </a:rPr>
              <a:t>споживання</a:t>
            </a:r>
            <a:r>
              <a:rPr lang="ru-RU" sz="2000" b="1" dirty="0">
                <a:solidFill>
                  <a:srgbClr val="000000"/>
                </a:solidFill>
                <a:latin typeface="Georgia" panose="02040502050405020303" pitchFamily="18" charset="0"/>
                <a:ea typeface="Times New Roman" panose="02020603050405020304" pitchFamily="18" charset="0"/>
              </a:rPr>
              <a:t> на </a:t>
            </a:r>
            <a:r>
              <a:rPr lang="ru-RU" sz="2000" b="1" dirty="0" err="1">
                <a:solidFill>
                  <a:srgbClr val="000000"/>
                </a:solidFill>
                <a:latin typeface="Georgia" panose="02040502050405020303" pitchFamily="18" charset="0"/>
                <a:ea typeface="Times New Roman" panose="02020603050405020304" pitchFamily="18" charset="0"/>
              </a:rPr>
              <a:t>здоров'я</a:t>
            </a:r>
            <a:r>
              <a:rPr lang="ru-RU" sz="2000" b="1" dirty="0">
                <a:solidFill>
                  <a:srgbClr val="000000"/>
                </a:solidFill>
                <a:latin typeface="Georgia" panose="02040502050405020303" pitchFamily="18" charset="0"/>
                <a:ea typeface="Times New Roman" panose="02020603050405020304" pitchFamily="18" charset="0"/>
              </a:rPr>
              <a:t> та </a:t>
            </a:r>
            <a:r>
              <a:rPr lang="ru-RU" sz="2000" b="1" dirty="0" err="1">
                <a:solidFill>
                  <a:srgbClr val="000000"/>
                </a:solidFill>
                <a:latin typeface="Georgia" panose="02040502050405020303" pitchFamily="18" charset="0"/>
                <a:ea typeface="Times New Roman" panose="02020603050405020304" pitchFamily="18" charset="0"/>
              </a:rPr>
              <a:t>життєдіяльність</a:t>
            </a:r>
            <a:r>
              <a:rPr lang="ru-RU" sz="2000" b="1" dirty="0">
                <a:solidFill>
                  <a:srgbClr val="000000"/>
                </a:solidFill>
                <a:latin typeface="Georgia" panose="02040502050405020303" pitchFamily="18" charset="0"/>
                <a:ea typeface="Times New Roman" panose="02020603050405020304" pitchFamily="18" charset="0"/>
              </a:rPr>
              <a:t> </a:t>
            </a:r>
            <a:r>
              <a:rPr lang="ru-RU" sz="2000" b="1" dirty="0" err="1">
                <a:solidFill>
                  <a:srgbClr val="000000"/>
                </a:solidFill>
                <a:latin typeface="Georgia" panose="02040502050405020303" pitchFamily="18" charset="0"/>
                <a:ea typeface="Times New Roman" panose="02020603050405020304" pitchFamily="18" charset="0"/>
              </a:rPr>
              <a:t>людини</a:t>
            </a:r>
            <a:r>
              <a:rPr lang="ru-RU" sz="2000" b="1" dirty="0">
                <a:solidFill>
                  <a:srgbClr val="000000"/>
                </a:solidFill>
                <a:latin typeface="Georgia" panose="02040502050405020303" pitchFamily="18" charset="0"/>
                <a:ea typeface="Times New Roman" panose="02020603050405020304" pitchFamily="18" charset="0"/>
              </a:rPr>
              <a:t>;</a:t>
            </a:r>
          </a:p>
          <a:p>
            <a:r>
              <a:rPr lang="ru-RU" sz="2000" b="1" dirty="0">
                <a:latin typeface="Georgia" panose="02040502050405020303" pitchFamily="18" charset="0"/>
                <a:ea typeface="Times New Roman" panose="02020603050405020304" pitchFamily="18" charset="0"/>
              </a:rPr>
              <a:t/>
            </a:r>
            <a:br>
              <a:rPr lang="ru-RU" sz="2000" b="1" dirty="0">
                <a:latin typeface="Georgia" panose="02040502050405020303" pitchFamily="18" charset="0"/>
                <a:ea typeface="Times New Roman" panose="02020603050405020304" pitchFamily="18" charset="0"/>
              </a:rPr>
            </a:b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вивчити</a:t>
            </a:r>
            <a:r>
              <a:rPr lang="ru-RU" sz="2000" b="1" dirty="0">
                <a:latin typeface="Georgia" panose="02040502050405020303" pitchFamily="18" charset="0"/>
                <a:ea typeface="Times New Roman" panose="02020603050405020304" pitchFamily="18" charset="0"/>
              </a:rPr>
              <a:t> </a:t>
            </a:r>
            <a:r>
              <a:rPr lang="ru-RU" sz="2000" b="1" dirty="0">
                <a:solidFill>
                  <a:srgbClr val="000000"/>
                </a:solidFill>
                <a:latin typeface="Georgia" panose="02040502050405020303" pitchFamily="18" charset="0"/>
                <a:ea typeface="Times New Roman" panose="02020603050405020304" pitchFamily="18" charset="0"/>
              </a:rPr>
              <a:t>роль </a:t>
            </a:r>
            <a:r>
              <a:rPr lang="ru-RU" sz="2000" b="1" dirty="0" err="1">
                <a:solidFill>
                  <a:srgbClr val="000000"/>
                </a:solidFill>
                <a:latin typeface="Georgia" panose="02040502050405020303" pitchFamily="18" charset="0"/>
                <a:ea typeface="Times New Roman" panose="02020603050405020304" pitchFamily="18" charset="0"/>
              </a:rPr>
              <a:t>харчування</a:t>
            </a:r>
            <a:r>
              <a:rPr lang="ru-RU" sz="2000" b="1" dirty="0">
                <a:solidFill>
                  <a:srgbClr val="000000"/>
                </a:solidFill>
                <a:latin typeface="Georgia" panose="02040502050405020303" pitchFamily="18" charset="0"/>
                <a:ea typeface="Times New Roman" panose="02020603050405020304" pitchFamily="18" charset="0"/>
              </a:rPr>
              <a:t> </a:t>
            </a:r>
            <a:r>
              <a:rPr lang="ru-RU" sz="2000" b="1" dirty="0">
                <a:solidFill>
                  <a:srgbClr val="000000"/>
                </a:solidFill>
                <a:latin typeface="Georgia" panose="02040502050405020303" pitchFamily="18" charset="0"/>
                <a:ea typeface="Calibri" panose="020F0502020204030204" pitchFamily="34" charset="0"/>
              </a:rPr>
              <a:t>в </a:t>
            </a:r>
            <a:r>
              <a:rPr lang="ru-RU" sz="2000" b="1" dirty="0" err="1">
                <a:solidFill>
                  <a:srgbClr val="000000"/>
                </a:solidFill>
                <a:latin typeface="Georgia" panose="02040502050405020303" pitchFamily="18" charset="0"/>
                <a:ea typeface="Calibri" panose="020F0502020204030204" pitchFamily="34" charset="0"/>
              </a:rPr>
              <a:t>забезпеченні</a:t>
            </a:r>
            <a:r>
              <a:rPr lang="ru-RU" sz="2000" b="1" dirty="0">
                <a:solidFill>
                  <a:srgbClr val="000000"/>
                </a:solidFill>
                <a:latin typeface="Georgia" panose="02040502050405020303" pitchFamily="18" charset="0"/>
                <a:ea typeface="Calibri" panose="020F0502020204030204" pitchFamily="34" charset="0"/>
              </a:rPr>
              <a:t> нормального </a:t>
            </a:r>
            <a:r>
              <a:rPr lang="ru-RU" sz="2000" b="1" dirty="0" err="1">
                <a:solidFill>
                  <a:srgbClr val="000000"/>
                </a:solidFill>
                <a:latin typeface="Georgia" panose="02040502050405020303" pitchFamily="18" charset="0"/>
                <a:ea typeface="Calibri" panose="020F0502020204030204" pitchFamily="34" charset="0"/>
              </a:rPr>
              <a:t>функціонування</a:t>
            </a:r>
            <a:r>
              <a:rPr lang="ru-RU" sz="2000" b="1" dirty="0">
                <a:solidFill>
                  <a:srgbClr val="000000"/>
                </a:solidFill>
                <a:latin typeface="Georgia" panose="02040502050405020303" pitchFamily="18" charset="0"/>
                <a:ea typeface="Calibri" panose="020F0502020204030204" pitchFamily="34" charset="0"/>
              </a:rPr>
              <a:t> </a:t>
            </a:r>
            <a:r>
              <a:rPr lang="ru-RU" sz="2000" b="1" dirty="0" err="1">
                <a:solidFill>
                  <a:srgbClr val="000000"/>
                </a:solidFill>
                <a:latin typeface="Georgia" panose="02040502050405020303" pitchFamily="18" charset="0"/>
                <a:ea typeface="Calibri" panose="020F0502020204030204" pitchFamily="34" charset="0"/>
              </a:rPr>
              <a:t>органів</a:t>
            </a:r>
            <a:r>
              <a:rPr lang="ru-RU" sz="2000" b="1" dirty="0">
                <a:solidFill>
                  <a:srgbClr val="000000"/>
                </a:solidFill>
                <a:latin typeface="Georgia" panose="02040502050405020303" pitchFamily="18" charset="0"/>
                <a:ea typeface="Calibri" panose="020F0502020204030204" pitchFamily="34" charset="0"/>
              </a:rPr>
              <a:t> і систем </a:t>
            </a:r>
            <a:r>
              <a:rPr lang="ru-RU" sz="2000" b="1" dirty="0" err="1">
                <a:solidFill>
                  <a:srgbClr val="000000"/>
                </a:solidFill>
                <a:latin typeface="Georgia" panose="02040502050405020303" pitchFamily="18" charset="0"/>
                <a:ea typeface="Calibri" panose="020F0502020204030204" pitchFamily="34" charset="0"/>
              </a:rPr>
              <a:t>організму</a:t>
            </a:r>
            <a:r>
              <a:rPr lang="ru-RU" sz="2000" b="1" dirty="0">
                <a:solidFill>
                  <a:srgbClr val="000000"/>
                </a:solidFill>
                <a:latin typeface="Georgia" panose="02040502050405020303" pitchFamily="18" charset="0"/>
                <a:ea typeface="Calibri" panose="020F0502020204030204" pitchFamily="34" charset="0"/>
              </a:rPr>
              <a:t>;</a:t>
            </a:r>
          </a:p>
          <a:p>
            <a:endParaRPr lang="ru-RU" sz="2000" b="1" dirty="0">
              <a:solidFill>
                <a:srgbClr val="000000"/>
              </a:solidFill>
              <a:latin typeface="Georgia" panose="02040502050405020303" pitchFamily="18" charset="0"/>
              <a:ea typeface="Calibri" panose="020F0502020204030204" pitchFamily="34" charset="0"/>
            </a:endParaRPr>
          </a:p>
          <a:p>
            <a:r>
              <a:rPr lang="ru-RU" sz="2000" b="1" dirty="0">
                <a:solidFill>
                  <a:srgbClr val="000000"/>
                </a:solidFill>
                <a:latin typeface="Georgia" panose="02040502050405020303" pitchFamily="18" charset="0"/>
                <a:ea typeface="Calibri" panose="020F0502020204030204" pitchFamily="34" charset="0"/>
              </a:rPr>
              <a:t>- </a:t>
            </a:r>
            <a:r>
              <a:rPr lang="ru-RU" sz="2000" b="1" dirty="0" err="1">
                <a:solidFill>
                  <a:srgbClr val="000000"/>
                </a:solidFill>
                <a:latin typeface="Georgia" panose="02040502050405020303" pitchFamily="18" charset="0"/>
                <a:ea typeface="Calibri" panose="020F0502020204030204" pitchFamily="34" charset="0"/>
              </a:rPr>
              <a:t>навчитися</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здійснювати</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анал</a:t>
            </a:r>
            <a:r>
              <a:rPr lang="uk-UA" sz="2000" b="1" dirty="0">
                <a:latin typeface="Georgia" panose="02040502050405020303" pitchFamily="18" charset="0"/>
                <a:ea typeface="Calibri" panose="020F0502020204030204" pitchFamily="34" charset="0"/>
              </a:rPr>
              <a:t>із та надавати </a:t>
            </a:r>
            <a:r>
              <a:rPr lang="ru-RU" sz="2000" b="1" dirty="0" err="1">
                <a:latin typeface="Georgia" panose="02040502050405020303" pitchFamily="18" charset="0"/>
                <a:ea typeface="Calibri" panose="020F0502020204030204" pitchFamily="34" charset="0"/>
              </a:rPr>
              <a:t>консульт</a:t>
            </a:r>
            <a:r>
              <a:rPr lang="uk-UA" sz="2000" b="1" dirty="0" err="1">
                <a:latin typeface="Georgia" panose="02040502050405020303" pitchFamily="18" charset="0"/>
                <a:ea typeface="Calibri" panose="020F0502020204030204" pitchFamily="34" charset="0"/>
              </a:rPr>
              <a:t>ації</a:t>
            </a:r>
            <a:r>
              <a:rPr lang="uk-UA"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щодо</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взаємодії</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ліків</a:t>
            </a:r>
            <a:r>
              <a:rPr lang="ru-RU" sz="2000" b="1" dirty="0">
                <a:latin typeface="Georgia" panose="02040502050405020303" pitchFamily="18" charset="0"/>
                <a:ea typeface="Calibri" panose="020F0502020204030204" pitchFamily="34" charset="0"/>
              </a:rPr>
              <a:t> з продуктами </a:t>
            </a:r>
            <a:r>
              <a:rPr lang="ru-RU" sz="2000" b="1" dirty="0" err="1">
                <a:latin typeface="Georgia" panose="02040502050405020303" pitchFamily="18" charset="0"/>
                <a:ea typeface="Calibri" panose="020F0502020204030204" pitchFamily="34" charset="0"/>
              </a:rPr>
              <a:t>харчування</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оцінювати</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ризики</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взаємодії</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ліки-їжа</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сумісності</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показань</a:t>
            </a:r>
            <a:r>
              <a:rPr lang="ru-RU" sz="2000" b="1" dirty="0">
                <a:latin typeface="Georgia" panose="02040502050405020303" pitchFamily="18" charset="0"/>
                <a:ea typeface="Calibri" panose="020F0502020204030204" pitchFamily="34" charset="0"/>
              </a:rPr>
              <a:t> та </a:t>
            </a:r>
            <a:r>
              <a:rPr lang="ru-RU" sz="2000" b="1" dirty="0" err="1">
                <a:latin typeface="Georgia" panose="02040502050405020303" pitchFamily="18" charset="0"/>
                <a:ea typeface="Calibri" panose="020F0502020204030204" pitchFamily="34" charset="0"/>
              </a:rPr>
              <a:t>протипоказань</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керуючись</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даними</a:t>
            </a:r>
            <a:r>
              <a:rPr lang="ru-RU" sz="2000" b="1" dirty="0">
                <a:latin typeface="Georgia" panose="02040502050405020303" pitchFamily="18" charset="0"/>
                <a:ea typeface="Calibri" panose="020F0502020204030204" pitchFamily="34" charset="0"/>
              </a:rPr>
              <a:t> про стан </a:t>
            </a:r>
            <a:r>
              <a:rPr lang="ru-RU" sz="2000" b="1" dirty="0" err="1">
                <a:latin typeface="Georgia" panose="02040502050405020303" pitchFamily="18" charset="0"/>
                <a:ea typeface="Calibri" panose="020F0502020204030204" pitchFamily="34" charset="0"/>
              </a:rPr>
              <a:t>здоров’я</a:t>
            </a:r>
            <a:r>
              <a:rPr lang="ru-RU" sz="2000" b="1" dirty="0">
                <a:latin typeface="Georgia" panose="02040502050405020303" pitchFamily="18" charset="0"/>
                <a:ea typeface="Calibri" panose="020F0502020204030204" pitchFamily="34" charset="0"/>
              </a:rPr>
              <a:t> конкретного хворого з </a:t>
            </a:r>
            <a:r>
              <a:rPr lang="ru-RU" sz="2000" b="1" dirty="0" err="1">
                <a:latin typeface="Georgia" panose="02040502050405020303" pitchFamily="18" charset="0"/>
                <a:ea typeface="Calibri" panose="020F0502020204030204" pitchFamily="34" charset="0"/>
              </a:rPr>
              <a:t>врахуванням</a:t>
            </a:r>
            <a:r>
              <a:rPr lang="ru-RU" sz="2000" b="1" dirty="0">
                <a:latin typeface="Georgia" panose="02040502050405020303" pitchFamily="18" charset="0"/>
                <a:ea typeface="Calibri" panose="020F0502020204030204" pitchFamily="34" charset="0"/>
              </a:rPr>
              <a:t> </a:t>
            </a:r>
            <a:r>
              <a:rPr lang="ru-RU" sz="2000" b="1">
                <a:latin typeface="Georgia" panose="02040502050405020303" pitchFamily="18" charset="0"/>
                <a:ea typeface="Calibri" panose="020F0502020204030204" pitchFamily="34" charset="0"/>
              </a:rPr>
              <a:t>біофармацевтичних</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фармакокінетичних</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фармакодинамічних</a:t>
            </a:r>
            <a:r>
              <a:rPr lang="ru-RU" sz="2000" b="1" dirty="0">
                <a:latin typeface="Georgia" panose="02040502050405020303" pitchFamily="18" charset="0"/>
                <a:ea typeface="Calibri" panose="020F0502020204030204" pitchFamily="34" charset="0"/>
              </a:rPr>
              <a:t> та </a:t>
            </a:r>
            <a:r>
              <a:rPr lang="ru-RU" sz="2000" b="1" dirty="0" err="1">
                <a:latin typeface="Georgia" panose="02040502050405020303" pitchFamily="18" charset="0"/>
                <a:ea typeface="Calibri" panose="020F0502020204030204" pitchFamily="34" charset="0"/>
              </a:rPr>
              <a:t>фізико-хімічних</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особливостей</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лікарського</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засобу</a:t>
            </a:r>
            <a:r>
              <a:rPr lang="ru-RU" sz="2000" b="1" dirty="0">
                <a:latin typeface="Georgia" panose="02040502050405020303" pitchFamily="18" charset="0"/>
                <a:ea typeface="Calibri" panose="020F0502020204030204" pitchFamily="34" charset="0"/>
              </a:rPr>
              <a:t> та </a:t>
            </a:r>
            <a:r>
              <a:rPr lang="ru-RU" sz="2000" b="1" dirty="0" err="1">
                <a:latin typeface="Georgia" panose="02040502050405020303" pitchFamily="18" charset="0"/>
                <a:ea typeface="Calibri" panose="020F0502020204030204" pitchFamily="34" charset="0"/>
              </a:rPr>
              <a:t>продуктів</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харчування</a:t>
            </a:r>
            <a:r>
              <a:rPr lang="ru-RU" sz="2000" b="1" dirty="0">
                <a:latin typeface="Georgia" panose="02040502050405020303" pitchFamily="18" charset="0"/>
                <a:ea typeface="Calibri" panose="020F0502020204030204" pitchFamily="34" charset="0"/>
              </a:rPr>
              <a:t>;</a:t>
            </a:r>
          </a:p>
          <a:p>
            <a:endParaRPr lang="ru-RU" sz="2000" b="1" dirty="0">
              <a:latin typeface="Georgia" panose="02040502050405020303" pitchFamily="18" charset="0"/>
              <a:ea typeface="Calibri" panose="020F0502020204030204" pitchFamily="34" charset="0"/>
            </a:endParaRPr>
          </a:p>
          <a:p>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забезпечувати</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раціональне</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харчування</a:t>
            </a:r>
            <a:r>
              <a:rPr lang="ru-RU" sz="2000" b="1" dirty="0">
                <a:latin typeface="Georgia" panose="02040502050405020303" pitchFamily="18" charset="0"/>
                <a:ea typeface="Calibri" panose="020F0502020204030204" pitchFamily="34" charset="0"/>
              </a:rPr>
              <a:t> </a:t>
            </a:r>
            <a:r>
              <a:rPr lang="ru-RU" sz="2000" b="1" dirty="0" err="1">
                <a:latin typeface="Georgia" panose="02040502050405020303" pitchFamily="18" charset="0"/>
                <a:ea typeface="Calibri" panose="020F0502020204030204" pitchFamily="34" charset="0"/>
              </a:rPr>
              <a:t>згідно</a:t>
            </a:r>
            <a:r>
              <a:rPr lang="ru-RU" sz="2000" b="1" dirty="0">
                <a:latin typeface="Georgia" panose="02040502050405020303" pitchFamily="18" charset="0"/>
                <a:ea typeface="Calibri" panose="020F0502020204030204" pitchFamily="34" charset="0"/>
              </a:rPr>
              <a:t> з </a:t>
            </a:r>
            <a:r>
              <a:rPr lang="ru-RU" sz="2000" b="1" dirty="0" err="1">
                <a:latin typeface="Georgia" panose="02040502050405020303" pitchFamily="18" charset="0"/>
                <a:ea typeface="Calibri" panose="020F0502020204030204" pitchFamily="34" charset="0"/>
              </a:rPr>
              <a:t>особливостями</a:t>
            </a:r>
            <a:r>
              <a:rPr lang="ru-RU" sz="2000" b="1" dirty="0">
                <a:latin typeface="Georgia" panose="02040502050405020303" pitchFamily="18" charset="0"/>
                <a:ea typeface="Calibri" panose="020F0502020204030204" pitchFamily="34" charset="0"/>
              </a:rPr>
              <a:t> конкретного </a:t>
            </a:r>
            <a:r>
              <a:rPr lang="ru-RU" sz="2000" b="1" dirty="0" err="1">
                <a:latin typeface="Georgia" panose="02040502050405020303" pitchFamily="18" charset="0"/>
                <a:ea typeface="Calibri" panose="020F0502020204030204" pitchFamily="34" charset="0"/>
              </a:rPr>
              <a:t>захворювання</a:t>
            </a:r>
            <a:r>
              <a:rPr lang="ru-RU" sz="2000" b="1" dirty="0">
                <a:latin typeface="Georgia" panose="02040502050405020303" pitchFamily="18" charset="0"/>
                <a:ea typeface="Calibri" panose="020F0502020204030204" pitchFamily="34" charset="0"/>
              </a:rPr>
              <a:t> та </a:t>
            </a:r>
            <a:r>
              <a:rPr lang="ru-RU" sz="2000" b="1" dirty="0" err="1">
                <a:latin typeface="Georgia" panose="02040502050405020303" pitchFamily="18" charset="0"/>
                <a:ea typeface="Calibri" panose="020F0502020204030204" pitchFamily="34" charset="0"/>
              </a:rPr>
              <a:t>фармакотерапевтичних</a:t>
            </a:r>
            <a:r>
              <a:rPr lang="ru-RU" sz="2000" b="1" dirty="0">
                <a:latin typeface="Georgia" panose="02040502050405020303" pitchFamily="18" charset="0"/>
                <a:ea typeface="Calibri" panose="020F0502020204030204" pitchFamily="34" charset="0"/>
              </a:rPr>
              <a:t> схем </a:t>
            </a:r>
            <a:r>
              <a:rPr lang="ru-RU" sz="2000" b="1" dirty="0" err="1">
                <a:latin typeface="Georgia" panose="02040502050405020303" pitchFamily="18" charset="0"/>
                <a:ea typeface="Calibri" panose="020F0502020204030204" pitchFamily="34" charset="0"/>
              </a:rPr>
              <a:t>лікування</a:t>
            </a:r>
            <a:endParaRPr lang="ru-RU" sz="2000" b="1" dirty="0">
              <a:latin typeface="Georgia" panose="02040502050405020303" pitchFamily="18" charset="0"/>
            </a:endParaRPr>
          </a:p>
        </p:txBody>
      </p:sp>
    </p:spTree>
    <p:extLst>
      <p:ext uri="{BB962C8B-B14F-4D97-AF65-F5344CB8AC3E}">
        <p14:creationId xmlns:p14="http://schemas.microsoft.com/office/powerpoint/2010/main" val="3844261857"/>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Прямоугольник 7">
            <a:extLst>
              <a:ext uri="{FF2B5EF4-FFF2-40B4-BE49-F238E27FC236}">
                <a16:creationId xmlns:a16="http://schemas.microsoft.com/office/drawing/2014/main" xmlns="" id="{A38A195E-584A-485A-BECD-66468900B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10" name="Прямоугольник 9">
            <a:extLst>
              <a:ext uri="{FF2B5EF4-FFF2-40B4-BE49-F238E27FC236}">
                <a16:creationId xmlns:a16="http://schemas.microsoft.com/office/drawing/2014/main" xmlns="" id="{840177A7-740C-43C7-8F2D-BD7067F12C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1">
              <a:ln>
                <a:noFill/>
              </a:ln>
              <a:solidFill>
                <a:prstClr val="white"/>
              </a:solidFill>
              <a:effectLst/>
              <a:uLnTx/>
              <a:uFillTx/>
              <a:latin typeface="Century Gothic" panose="020B0502020202020204"/>
              <a:ea typeface="+mn-ea"/>
              <a:cs typeface="+mn-cs"/>
            </a:endParaRPr>
          </a:p>
        </p:txBody>
      </p:sp>
      <p:pic>
        <p:nvPicPr>
          <p:cNvPr id="12" name="Рисунок 11">
            <a:extLst>
              <a:ext uri="{FF2B5EF4-FFF2-40B4-BE49-F238E27FC236}">
                <a16:creationId xmlns:a16="http://schemas.microsoft.com/office/drawing/2014/main" xmlns="" id="{FF525AAA-82CE-4027-A26C-B0EFFD856F2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Заголовок 1">
            <a:extLst>
              <a:ext uri="{FF2B5EF4-FFF2-40B4-BE49-F238E27FC236}">
                <a16:creationId xmlns:a16="http://schemas.microsoft.com/office/drawing/2014/main" xmlns="" id="{A389EA88-8D83-4F3F-A4C1-4B16E2377F9E}"/>
              </a:ext>
            </a:extLst>
          </p:cNvPr>
          <p:cNvSpPr>
            <a:spLocks noGrp="1"/>
          </p:cNvSpPr>
          <p:nvPr>
            <p:ph type="title"/>
          </p:nvPr>
        </p:nvSpPr>
        <p:spPr>
          <a:xfrm>
            <a:off x="3728414" y="1179443"/>
            <a:ext cx="7946751" cy="1351722"/>
          </a:xfrm>
        </p:spPr>
        <p:txBody>
          <a:bodyPr rtlCol="0">
            <a:normAutofit/>
          </a:bodyPr>
          <a:lstStyle/>
          <a:p>
            <a:pPr marL="457200" algn="l" fontAlgn="base">
              <a:spcBef>
                <a:spcPts val="1200"/>
              </a:spcBef>
              <a:spcAft>
                <a:spcPts val="1200"/>
              </a:spcAft>
            </a:pPr>
            <a:r>
              <a:rPr lang="ru-RU" sz="1300" dirty="0">
                <a:latin typeface="Arial Black" panose="020B0A04020102020204" pitchFamily="34" charset="0"/>
                <a:ea typeface="Calibri" panose="020F0502020204030204" pitchFamily="34" charset="0"/>
              </a:rPr>
              <a:t>.</a:t>
            </a:r>
            <a:r>
              <a:rPr lang="ru-RU" sz="1300" dirty="0">
                <a:latin typeface="Arial Black" panose="020B0A04020102020204" pitchFamily="34" charset="0"/>
                <a:ea typeface="Times New Roman" panose="02020603050405020304" pitchFamily="18" charset="0"/>
              </a:rPr>
              <a:t/>
            </a:r>
            <a:br>
              <a:rPr lang="ru-RU" sz="1300" dirty="0">
                <a:latin typeface="Arial Black" panose="020B0A04020102020204" pitchFamily="34" charset="0"/>
                <a:ea typeface="Times New Roman" panose="02020603050405020304" pitchFamily="18" charset="0"/>
              </a:rPr>
            </a:br>
            <a:r>
              <a:rPr lang="ru-RU" b="1" dirty="0"/>
              <a:t/>
            </a:r>
            <a:br>
              <a:rPr lang="ru-RU" b="1" dirty="0"/>
            </a:br>
            <a:endParaRPr lang="ru-RU" sz="2400" b="1" noProof="1">
              <a:latin typeface="Arial Black" panose="020B0A04020102020204" pitchFamily="34" charset="0"/>
            </a:endParaRPr>
          </a:p>
        </p:txBody>
      </p:sp>
      <p:sp>
        <p:nvSpPr>
          <p:cNvPr id="3" name="Объект 2">
            <a:extLst>
              <a:ext uri="{FF2B5EF4-FFF2-40B4-BE49-F238E27FC236}">
                <a16:creationId xmlns:a16="http://schemas.microsoft.com/office/drawing/2014/main" xmlns="" id="{9F541FAF-730D-47FE-9638-C05616C31320}"/>
              </a:ext>
            </a:extLst>
          </p:cNvPr>
          <p:cNvSpPr>
            <a:spLocks noGrp="1"/>
          </p:cNvSpPr>
          <p:nvPr>
            <p:ph idx="1"/>
          </p:nvPr>
        </p:nvSpPr>
        <p:spPr>
          <a:xfrm>
            <a:off x="3404706" y="291548"/>
            <a:ext cx="8139879" cy="5927137"/>
          </a:xfrm>
        </p:spPr>
        <p:txBody>
          <a:bodyPr rtlCol="0">
            <a:normAutofit fontScale="92500" lnSpcReduction="10000"/>
          </a:bodyPr>
          <a:lstStyle/>
          <a:p>
            <a:pPr marL="0" indent="0" rtl="0">
              <a:lnSpc>
                <a:spcPct val="100000"/>
              </a:lnSpc>
              <a:buNone/>
            </a:pPr>
            <a:r>
              <a:rPr lang="ru-RU" sz="2400" noProof="1">
                <a:solidFill>
                  <a:srgbClr val="FF0066"/>
                </a:solidFill>
                <a:latin typeface="Arial Black" panose="020B0A04020102020204" pitchFamily="34" charset="0"/>
              </a:rPr>
              <a:t>ЗАВДАННЯ КУРСУ</a:t>
            </a:r>
          </a:p>
          <a:p>
            <a:pPr marL="0" indent="0" rtl="0">
              <a:lnSpc>
                <a:spcPct val="100000"/>
              </a:lnSpc>
              <a:buNone/>
            </a:pPr>
            <a:endParaRPr lang="ru-RU" sz="2400" noProof="1">
              <a:latin typeface="Arial Black" panose="020B0A04020102020204" pitchFamily="34" charset="0"/>
            </a:endParaRPr>
          </a:p>
          <a:p>
            <a:pPr marL="36195" marR="36195" algn="just">
              <a:spcAft>
                <a:spcPts val="0"/>
              </a:spcAft>
            </a:pPr>
            <a:r>
              <a:rPr lang="ru-RU" sz="2000" dirty="0">
                <a:latin typeface="Times New Roman" panose="02020603050405020304"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застосовувати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відповідні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терміни</a:t>
            </a:r>
            <a:r>
              <a:rPr lang="ru-RU" sz="2000" b="1" dirty="0">
                <a:latin typeface="Georgia" panose="02040502050405020303" pitchFamily="18" charset="0"/>
                <a:ea typeface="Times New Roman" panose="02020603050405020304" pitchFamily="18" charset="0"/>
              </a:rPr>
              <a:t> при </a:t>
            </a:r>
            <a:r>
              <a:rPr lang="ru-RU" sz="2000" b="1" dirty="0" err="1">
                <a:latin typeface="Georgia" panose="02040502050405020303" pitchFamily="18" charset="0"/>
                <a:ea typeface="Times New Roman" panose="02020603050405020304" pitchFamily="18" charset="0"/>
              </a:rPr>
              <a:t>опрацюванні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фахової</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літератури</a:t>
            </a:r>
            <a:r>
              <a:rPr lang="ru-RU" sz="2000" b="1" dirty="0">
                <a:latin typeface="Georgia" panose="02040502050405020303" pitchFamily="18" charset="0"/>
                <a:ea typeface="Times New Roman" panose="02020603050405020304" pitchFamily="18" charset="0"/>
              </a:rPr>
              <a:t>;</a:t>
            </a:r>
          </a:p>
          <a:p>
            <a:pPr marL="36195" marR="36195" algn="just">
              <a:spcAft>
                <a:spcPts val="0"/>
              </a:spcAft>
            </a:pPr>
            <a:endParaRPr lang="ru-RU" sz="2000" b="1" dirty="0">
              <a:latin typeface="Georgia" panose="02040502050405020303" pitchFamily="18" charset="0"/>
              <a:ea typeface="Times New Roman" panose="02020603050405020304" pitchFamily="18" charset="0"/>
            </a:endParaRPr>
          </a:p>
          <a:p>
            <a:pPr marL="36195" marR="36195" algn="just">
              <a:spcAft>
                <a:spcPts val="0"/>
              </a:spcAft>
            </a:pP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застосовувати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теоретичні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основи</a:t>
            </a:r>
            <a:r>
              <a:rPr lang="ru-RU" sz="2000" b="1" dirty="0">
                <a:latin typeface="Georgia" panose="02040502050405020303" pitchFamily="18" charset="0"/>
                <a:ea typeface="Times New Roman" panose="02020603050405020304" pitchFamily="18" charset="0"/>
              </a:rPr>
              <a:t> та </a:t>
            </a:r>
            <a:r>
              <a:rPr lang="ru-RU" sz="2000" b="1" dirty="0" err="1">
                <a:latin typeface="Georgia" panose="02040502050405020303" pitchFamily="18" charset="0"/>
                <a:ea typeface="Times New Roman" panose="02020603050405020304" pitchFamily="18" charset="0"/>
              </a:rPr>
              <a:t>набуті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навички</a:t>
            </a:r>
            <a:r>
              <a:rPr lang="ru-RU" sz="2000" b="1" dirty="0">
                <a:latin typeface="Georgia" panose="02040502050405020303" pitchFamily="18" charset="0"/>
                <a:ea typeface="Times New Roman" panose="02020603050405020304" pitchFamily="18" charset="0"/>
              </a:rPr>
              <a:t> при </a:t>
            </a:r>
            <a:r>
              <a:rPr lang="ru-RU" sz="2000" b="1" dirty="0" err="1">
                <a:latin typeface="Georgia" panose="02040502050405020303" pitchFamily="18" charset="0"/>
                <a:ea typeface="Times New Roman" panose="02020603050405020304" pitchFamily="18" charset="0"/>
              </a:rPr>
              <a:t>вивченні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профільних</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дисциплін</a:t>
            </a:r>
            <a:r>
              <a:rPr lang="ru-RU" sz="2000" b="1" dirty="0">
                <a:latin typeface="Georgia" panose="02040502050405020303" pitchFamily="18" charset="0"/>
                <a:ea typeface="Times New Roman" panose="02020603050405020304" pitchFamily="18" charset="0"/>
              </a:rPr>
              <a:t>; </a:t>
            </a:r>
          </a:p>
          <a:p>
            <a:pPr marL="36195" marR="36195" algn="just">
              <a:spcAft>
                <a:spcPts val="0"/>
              </a:spcAft>
            </a:pPr>
            <a:endParaRPr lang="ru-RU" sz="2000" b="1" dirty="0">
              <a:latin typeface="Georgia" panose="02040502050405020303" pitchFamily="18" charset="0"/>
              <a:ea typeface="Times New Roman" panose="02020603050405020304" pitchFamily="18" charset="0"/>
            </a:endParaRPr>
          </a:p>
          <a:p>
            <a:pPr marL="36195" marR="36195" algn="just">
              <a:spcAft>
                <a:spcPts val="0"/>
              </a:spcAft>
            </a:pP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ідентифікувати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складники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поживних</a:t>
            </a:r>
            <a:r>
              <a:rPr lang="ru-RU" sz="2000" b="1" dirty="0">
                <a:latin typeface="Georgia" panose="02040502050405020303" pitchFamily="18" charset="0"/>
                <a:ea typeface="Times New Roman" panose="02020603050405020304" pitchFamily="18" charset="0"/>
              </a:rPr>
              <a:t> та </a:t>
            </a:r>
            <a:r>
              <a:rPr lang="ru-RU" sz="2000" b="1" dirty="0" err="1">
                <a:latin typeface="Georgia" panose="02040502050405020303" pitchFamily="18" charset="0"/>
                <a:ea typeface="Times New Roman" panose="02020603050405020304" pitchFamily="18" charset="0"/>
              </a:rPr>
              <a:t>непоживних</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речовин</a:t>
            </a:r>
            <a:r>
              <a:rPr lang="ru-RU" sz="2000" b="1" dirty="0">
                <a:latin typeface="Georgia" panose="02040502050405020303" pitchFamily="18" charset="0"/>
                <a:ea typeface="Times New Roman" panose="02020603050405020304" pitchFamily="18" charset="0"/>
              </a:rPr>
              <a:t> у </a:t>
            </a:r>
            <a:r>
              <a:rPr lang="ru-RU" sz="2000" b="1" dirty="0" err="1">
                <a:latin typeface="Georgia" panose="02040502050405020303" pitchFamily="18" charset="0"/>
                <a:ea typeface="Times New Roman" panose="02020603050405020304" pitchFamily="18" charset="0"/>
              </a:rPr>
              <a:t>дієті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які</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входять</a:t>
            </a:r>
            <a:r>
              <a:rPr lang="ru-RU" sz="2000" b="1" dirty="0">
                <a:latin typeface="Georgia" panose="02040502050405020303" pitchFamily="18" charset="0"/>
                <a:ea typeface="Times New Roman" panose="02020603050405020304" pitchFamily="18" charset="0"/>
              </a:rPr>
              <a:t> у </a:t>
            </a:r>
            <a:r>
              <a:rPr lang="ru-RU" sz="2000" b="1" dirty="0" err="1">
                <a:latin typeface="Georgia" panose="02040502050405020303" pitchFamily="18" charset="0"/>
                <a:ea typeface="Times New Roman" panose="02020603050405020304" pitchFamily="18" charset="0"/>
              </a:rPr>
              <a:t>взаємодію</a:t>
            </a:r>
            <a:r>
              <a:rPr lang="ru-RU" sz="2000" b="1" dirty="0">
                <a:latin typeface="Georgia" panose="02040502050405020303" pitchFamily="18" charset="0"/>
                <a:ea typeface="Times New Roman" panose="02020603050405020304" pitchFamily="18" charset="0"/>
              </a:rPr>
              <a:t> з </a:t>
            </a:r>
            <a:r>
              <a:rPr lang="ru-RU" sz="2000" b="1" dirty="0" err="1">
                <a:latin typeface="Georgia" panose="02040502050405020303" pitchFamily="18" charset="0"/>
                <a:ea typeface="Times New Roman" panose="02020603050405020304" pitchFamily="18" charset="0"/>
              </a:rPr>
              <a:t>вибраними</a:t>
            </a:r>
            <a:r>
              <a:rPr lang="ru-RU" sz="2000" b="1" dirty="0">
                <a:latin typeface="Georgia" panose="02040502050405020303" pitchFamily="18" charset="0"/>
                <a:ea typeface="Times New Roman" panose="02020603050405020304" pitchFamily="18" charset="0"/>
              </a:rPr>
              <a:t> ЛЗ; - </a:t>
            </a:r>
            <a:r>
              <a:rPr lang="ru-RU" sz="2000" b="1" dirty="0" err="1">
                <a:latin typeface="Georgia" panose="02040502050405020303" pitchFamily="18" charset="0"/>
                <a:ea typeface="Times New Roman" panose="02020603050405020304" pitchFamily="18" charset="0"/>
              </a:rPr>
              <a:t>оцінити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ризики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взаємодії</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ліків</a:t>
            </a:r>
            <a:r>
              <a:rPr lang="ru-RU" sz="2000" b="1" dirty="0">
                <a:latin typeface="Georgia" panose="02040502050405020303" pitchFamily="18" charset="0"/>
                <a:ea typeface="Times New Roman" panose="02020603050405020304" pitchFamily="18" charset="0"/>
              </a:rPr>
              <a:t> з продуктами </a:t>
            </a:r>
            <a:r>
              <a:rPr lang="ru-RU" sz="2000" b="1" dirty="0" err="1">
                <a:latin typeface="Georgia" panose="02040502050405020303" pitchFamily="18" charset="0"/>
                <a:ea typeface="Times New Roman" panose="02020603050405020304" pitchFamily="18" charset="0"/>
              </a:rPr>
              <a:t>харчування</a:t>
            </a:r>
            <a:r>
              <a:rPr lang="ru-RU" sz="2000" b="1" dirty="0">
                <a:latin typeface="Georgia" panose="02040502050405020303" pitchFamily="18" charset="0"/>
                <a:ea typeface="Times New Roman" panose="02020603050405020304" pitchFamily="18" charset="0"/>
              </a:rPr>
              <a:t>; </a:t>
            </a:r>
          </a:p>
          <a:p>
            <a:pPr marL="36195" marR="36195" algn="just">
              <a:spcAft>
                <a:spcPts val="0"/>
              </a:spcAft>
            </a:pPr>
            <a:endParaRPr lang="ru-RU" sz="2000" b="1" dirty="0">
              <a:latin typeface="Georgia" panose="02040502050405020303" pitchFamily="18" charset="0"/>
              <a:ea typeface="Times New Roman" panose="02020603050405020304" pitchFamily="18" charset="0"/>
            </a:endParaRPr>
          </a:p>
          <a:p>
            <a:pPr marL="36195" marR="36195" algn="just">
              <a:spcAft>
                <a:spcPts val="0"/>
              </a:spcAft>
            </a:pP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надавати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рекомендації</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щодо</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уникнення</a:t>
            </a:r>
            <a:r>
              <a:rPr lang="ru-RU" sz="2000" b="1" dirty="0">
                <a:latin typeface="Georgia" panose="02040502050405020303" pitchFamily="18" charset="0"/>
                <a:ea typeface="Times New Roman" panose="02020603050405020304" pitchFamily="18" charset="0"/>
              </a:rPr>
              <a:t>/</a:t>
            </a:r>
            <a:r>
              <a:rPr lang="ru-RU" sz="2000" b="1" dirty="0" err="1">
                <a:latin typeface="Georgia" panose="02040502050405020303" pitchFamily="18" charset="0"/>
                <a:ea typeface="Times New Roman" panose="02020603050405020304" pitchFamily="18" charset="0"/>
              </a:rPr>
              <a:t>запобігання</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небажаних</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взаємодій</a:t>
            </a:r>
            <a:r>
              <a:rPr lang="ru-RU" sz="2000" b="1" dirty="0">
                <a:latin typeface="Georgia" panose="02040502050405020303" pitchFamily="18" charset="0"/>
                <a:ea typeface="Times New Roman" panose="02020603050405020304" pitchFamily="18" charset="0"/>
              </a:rPr>
              <a:t> ЛЗ з </a:t>
            </a:r>
            <a:r>
              <a:rPr lang="ru-RU" sz="2000" b="1" dirty="0" err="1">
                <a:latin typeface="Georgia" panose="02040502050405020303" pitchFamily="18" charset="0"/>
                <a:ea typeface="Times New Roman" panose="02020603050405020304" pitchFamily="18" charset="0"/>
              </a:rPr>
              <a:t>харчовими</a:t>
            </a:r>
            <a:r>
              <a:rPr lang="ru-RU" sz="2000" b="1" dirty="0">
                <a:latin typeface="Georgia" panose="02040502050405020303" pitchFamily="18" charset="0"/>
                <a:ea typeface="Times New Roman" panose="02020603050405020304" pitchFamily="18" charset="0"/>
              </a:rPr>
              <a:t> продуктами;</a:t>
            </a:r>
          </a:p>
          <a:p>
            <a:pPr marL="36195" marR="36195" algn="just">
              <a:spcAft>
                <a:spcPts val="0"/>
              </a:spcAft>
            </a:pPr>
            <a:endParaRPr lang="ru-RU" sz="2000" b="1" dirty="0">
              <a:latin typeface="Georgia" panose="02040502050405020303" pitchFamily="18" charset="0"/>
              <a:ea typeface="Times New Roman" panose="02020603050405020304" pitchFamily="18" charset="0"/>
            </a:endParaRPr>
          </a:p>
          <a:p>
            <a:pPr marL="36195" marR="36195" algn="just">
              <a:spcAft>
                <a:spcPts val="0"/>
              </a:spcAft>
            </a:pP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використовувати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знання</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фармакологічних</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ефектів</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механізм</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дії</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ліків</a:t>
            </a:r>
            <a:r>
              <a:rPr lang="ru-RU" sz="2000" b="1" dirty="0">
                <a:latin typeface="Georgia" panose="02040502050405020303" pitchFamily="18" charset="0"/>
                <a:ea typeface="Times New Roman" panose="02020603050405020304" pitchFamily="18" charset="0"/>
              </a:rPr>
              <a:t> та </a:t>
            </a:r>
            <a:r>
              <a:rPr lang="ru-RU" sz="2000" b="1" dirty="0" err="1">
                <a:latin typeface="Georgia" panose="02040502050405020303" pitchFamily="18" charset="0"/>
                <a:ea typeface="Times New Roman" panose="02020603050405020304" pitchFamily="18" charset="0"/>
              </a:rPr>
              <a:t>принципи</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раціонального</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їх</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дозування</a:t>
            </a:r>
            <a:r>
              <a:rPr lang="ru-RU" sz="2000" b="1" dirty="0">
                <a:latin typeface="Georgia" panose="02040502050405020303" pitchFamily="18" charset="0"/>
                <a:ea typeface="Times New Roman" panose="02020603050405020304" pitchFamily="18" charset="0"/>
              </a:rPr>
              <a:t> з метою </a:t>
            </a:r>
            <a:r>
              <a:rPr lang="ru-RU" sz="2000" b="1" dirty="0" err="1">
                <a:latin typeface="Georgia" panose="02040502050405020303" pitchFamily="18" charset="0"/>
                <a:ea typeface="Times New Roman" panose="02020603050405020304" pitchFamily="18" charset="0"/>
              </a:rPr>
              <a:t>забезпечення</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ефективного</a:t>
            </a:r>
            <a:r>
              <a:rPr lang="ru-RU" sz="2000" b="1" dirty="0">
                <a:latin typeface="Georgia" panose="02040502050405020303" pitchFamily="18" charset="0"/>
                <a:ea typeface="Times New Roman" panose="02020603050405020304" pitchFamily="18" charset="0"/>
              </a:rPr>
              <a:t> і </a:t>
            </a:r>
            <a:r>
              <a:rPr lang="ru-RU" sz="2000" b="1" dirty="0" err="1">
                <a:latin typeface="Georgia" panose="02040502050405020303" pitchFamily="18" charset="0"/>
                <a:ea typeface="Times New Roman" panose="02020603050405020304" pitchFamily="18" charset="0"/>
              </a:rPr>
              <a:t>безпечного</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їх</a:t>
            </a:r>
            <a:r>
              <a:rPr lang="ru-RU" sz="2000" b="1" dirty="0">
                <a:latin typeface="Georgia" panose="02040502050405020303" pitchFamily="18" charset="0"/>
                <a:ea typeface="Times New Roman" panose="02020603050405020304" pitchFamily="18" charset="0"/>
              </a:rPr>
              <a:t> </a:t>
            </a:r>
            <a:r>
              <a:rPr lang="ru-RU" sz="2000" b="1" dirty="0" err="1">
                <a:latin typeface="Georgia" panose="02040502050405020303" pitchFamily="18" charset="0"/>
                <a:ea typeface="Times New Roman" panose="02020603050405020304" pitchFamily="18" charset="0"/>
              </a:rPr>
              <a:t>використання</a:t>
            </a:r>
            <a:r>
              <a:rPr lang="ru-RU" sz="2000" b="1" dirty="0">
                <a:latin typeface="Georgia" panose="02040502050405020303" pitchFamily="18" charset="0"/>
                <a:ea typeface="Times New Roman" panose="02020603050405020304" pitchFamily="18" charset="0"/>
              </a:rPr>
              <a:t>;</a:t>
            </a:r>
          </a:p>
          <a:p>
            <a:pPr marL="0" indent="0" rtl="0">
              <a:lnSpc>
                <a:spcPct val="100000"/>
              </a:lnSpc>
              <a:buNone/>
            </a:pPr>
            <a:endParaRPr lang="ru-RU" sz="2400" noProof="1">
              <a:latin typeface="Arial Black" panose="020B0A04020102020204" pitchFamily="34" charset="0"/>
            </a:endParaRPr>
          </a:p>
        </p:txBody>
      </p:sp>
    </p:spTree>
    <p:extLst>
      <p:ext uri="{BB962C8B-B14F-4D97-AF65-F5344CB8AC3E}">
        <p14:creationId xmlns:p14="http://schemas.microsoft.com/office/powerpoint/2010/main" val="219423319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Прямоугольник 7">
            <a:extLst>
              <a:ext uri="{FF2B5EF4-FFF2-40B4-BE49-F238E27FC236}">
                <a16:creationId xmlns:a16="http://schemas.microsoft.com/office/drawing/2014/main" xmlns="" id="{A38A195E-584A-485A-BECD-66468900B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10" name="Прямоугольник 9">
            <a:extLst>
              <a:ext uri="{FF2B5EF4-FFF2-40B4-BE49-F238E27FC236}">
                <a16:creationId xmlns:a16="http://schemas.microsoft.com/office/drawing/2014/main" xmlns="" id="{840177A7-740C-43C7-8F2D-BD7067F12C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1">
              <a:ln>
                <a:noFill/>
              </a:ln>
              <a:solidFill>
                <a:prstClr val="white"/>
              </a:solidFill>
              <a:effectLst/>
              <a:uLnTx/>
              <a:uFillTx/>
              <a:latin typeface="Century Gothic" panose="020B0502020202020204"/>
              <a:ea typeface="+mn-ea"/>
              <a:cs typeface="+mn-cs"/>
            </a:endParaRPr>
          </a:p>
        </p:txBody>
      </p:sp>
      <p:pic>
        <p:nvPicPr>
          <p:cNvPr id="12" name="Рисунок 11">
            <a:extLst>
              <a:ext uri="{FF2B5EF4-FFF2-40B4-BE49-F238E27FC236}">
                <a16:creationId xmlns:a16="http://schemas.microsoft.com/office/drawing/2014/main" xmlns="" id="{FF525AAA-82CE-4027-A26C-B0EFFD856F2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Заголовок 1">
            <a:extLst>
              <a:ext uri="{FF2B5EF4-FFF2-40B4-BE49-F238E27FC236}">
                <a16:creationId xmlns:a16="http://schemas.microsoft.com/office/drawing/2014/main" xmlns="" id="{A389EA88-8D83-4F3F-A4C1-4B16E2377F9E}"/>
              </a:ext>
            </a:extLst>
          </p:cNvPr>
          <p:cNvSpPr>
            <a:spLocks noGrp="1"/>
          </p:cNvSpPr>
          <p:nvPr>
            <p:ph type="title"/>
          </p:nvPr>
        </p:nvSpPr>
        <p:spPr>
          <a:xfrm>
            <a:off x="3404706" y="291548"/>
            <a:ext cx="8548756" cy="728869"/>
          </a:xfrm>
        </p:spPr>
        <p:txBody>
          <a:bodyPr rtlCol="0">
            <a:noAutofit/>
          </a:bodyPr>
          <a:lstStyle/>
          <a:p>
            <a:pPr algn="l"/>
            <a:r>
              <a:rPr lang="uk-UA" sz="2400" noProof="1">
                <a:solidFill>
                  <a:srgbClr val="FF0066"/>
                </a:solidFill>
                <a:latin typeface="Arial Black" panose="020B0A04020102020204" pitchFamily="34" charset="0"/>
              </a:rPr>
              <a:t>Інформаційні джерела</a:t>
            </a:r>
            <a:endParaRPr lang="ru-RU" sz="2400" noProof="1">
              <a:solidFill>
                <a:srgbClr val="FF0066"/>
              </a:solidFill>
              <a:latin typeface="Arial Black" panose="020B0A04020102020204" pitchFamily="34" charset="0"/>
            </a:endParaRPr>
          </a:p>
        </p:txBody>
      </p:sp>
      <p:sp>
        <p:nvSpPr>
          <p:cNvPr id="7" name="Объект 6">
            <a:extLst>
              <a:ext uri="{FF2B5EF4-FFF2-40B4-BE49-F238E27FC236}">
                <a16:creationId xmlns:a16="http://schemas.microsoft.com/office/drawing/2014/main" xmlns="" id="{71498D05-D608-4CE1-98B4-46B921152B60}"/>
              </a:ext>
            </a:extLst>
          </p:cNvPr>
          <p:cNvSpPr>
            <a:spLocks noGrp="1"/>
          </p:cNvSpPr>
          <p:nvPr>
            <p:ph idx="1"/>
          </p:nvPr>
        </p:nvSpPr>
        <p:spPr>
          <a:xfrm>
            <a:off x="685800" y="1020418"/>
            <a:ext cx="10820400" cy="5837582"/>
          </a:xfrm>
        </p:spPr>
        <p:txBody>
          <a:bodyPr>
            <a:normAutofit fontScale="40000" lnSpcReduction="20000"/>
          </a:bodyPr>
          <a:lstStyle/>
          <a:p>
            <a:r>
              <a:rPr lang="uk-UA" dirty="0"/>
              <a:t>1. </a:t>
            </a:r>
            <a:r>
              <a:rPr lang="uk-UA" sz="2900" dirty="0">
                <a:latin typeface="Georgia" panose="02040502050405020303" pitchFamily="18" charset="0"/>
              </a:rPr>
              <a:t>Фармацевтична </a:t>
            </a:r>
            <a:r>
              <a:rPr lang="uk-UA" sz="2900" dirty="0" err="1">
                <a:latin typeface="Georgia" panose="02040502050405020303" pitchFamily="18" charset="0"/>
              </a:rPr>
              <a:t>броматологія</a:t>
            </a:r>
            <a:r>
              <a:rPr lang="uk-UA" sz="2900" dirty="0">
                <a:latin typeface="Georgia" panose="02040502050405020303" pitchFamily="18" charset="0"/>
              </a:rPr>
              <a:t>: </a:t>
            </a:r>
            <a:r>
              <a:rPr lang="uk-UA" sz="2900" dirty="0" err="1">
                <a:latin typeface="Georgia" panose="02040502050405020303" pitchFamily="18" charset="0"/>
              </a:rPr>
              <a:t>навч</a:t>
            </a:r>
            <a:r>
              <a:rPr lang="uk-UA" sz="2900" dirty="0">
                <a:latin typeface="Georgia" panose="02040502050405020303" pitchFamily="18" charset="0"/>
              </a:rPr>
              <a:t>. </a:t>
            </a:r>
            <a:r>
              <a:rPr lang="uk-UA" sz="2900" dirty="0" err="1">
                <a:latin typeface="Georgia" panose="02040502050405020303" pitchFamily="18" charset="0"/>
              </a:rPr>
              <a:t>посіб</a:t>
            </a:r>
            <a:r>
              <a:rPr lang="uk-UA" sz="2900" dirty="0">
                <a:latin typeface="Georgia" panose="02040502050405020303" pitchFamily="18" charset="0"/>
              </a:rPr>
              <a:t>. для </a:t>
            </a:r>
            <a:r>
              <a:rPr lang="uk-UA" sz="2900" dirty="0" err="1">
                <a:latin typeface="Georgia" panose="02040502050405020303" pitchFamily="18" charset="0"/>
              </a:rPr>
              <a:t>студ</a:t>
            </a:r>
            <a:r>
              <a:rPr lang="uk-UA" sz="2900" dirty="0">
                <a:latin typeface="Georgia" panose="02040502050405020303" pitchFamily="18" charset="0"/>
              </a:rPr>
              <a:t>. </a:t>
            </a:r>
            <a:r>
              <a:rPr lang="uk-UA" sz="2900" dirty="0" err="1">
                <a:latin typeface="Georgia" panose="02040502050405020303" pitchFamily="18" charset="0"/>
              </a:rPr>
              <a:t>вищ</a:t>
            </a:r>
            <a:r>
              <a:rPr lang="uk-UA" sz="2900" dirty="0">
                <a:latin typeface="Georgia" panose="02040502050405020303" pitchFamily="18" charset="0"/>
              </a:rPr>
              <a:t>. </a:t>
            </a:r>
            <a:r>
              <a:rPr lang="uk-UA" sz="2900" dirty="0" err="1">
                <a:latin typeface="Georgia" panose="02040502050405020303" pitchFamily="18" charset="0"/>
              </a:rPr>
              <a:t>навч</a:t>
            </a:r>
            <a:r>
              <a:rPr lang="uk-UA" sz="2900" dirty="0">
                <a:latin typeface="Georgia" panose="02040502050405020303" pitchFamily="18" charset="0"/>
              </a:rPr>
              <a:t>. </a:t>
            </a:r>
            <a:r>
              <a:rPr lang="uk-UA" sz="2900" dirty="0" err="1">
                <a:latin typeface="Georgia" panose="02040502050405020303" pitchFamily="18" charset="0"/>
              </a:rPr>
              <a:t>закл</a:t>
            </a:r>
            <a:r>
              <a:rPr lang="uk-UA" sz="2900" dirty="0">
                <a:latin typeface="Georgia" panose="02040502050405020303" pitchFamily="18" charset="0"/>
              </a:rPr>
              <a:t>. / В.А. </a:t>
            </a:r>
            <a:r>
              <a:rPr lang="uk-UA" sz="2900" dirty="0" err="1">
                <a:latin typeface="Georgia" panose="02040502050405020303" pitchFamily="18" charset="0"/>
              </a:rPr>
              <a:t>Георгіянц</a:t>
            </a:r>
            <a:r>
              <a:rPr lang="uk-UA" sz="2900" dirty="0">
                <a:latin typeface="Georgia" panose="02040502050405020303" pitchFamily="18" charset="0"/>
              </a:rPr>
              <a:t>, П.О. Безуглий, Н.В. Попова та ін.; за </a:t>
            </a:r>
            <a:r>
              <a:rPr lang="uk-UA" sz="2900" dirty="0" err="1">
                <a:latin typeface="Georgia" panose="02040502050405020303" pitchFamily="18" charset="0"/>
              </a:rPr>
              <a:t>заг</a:t>
            </a:r>
            <a:r>
              <a:rPr lang="uk-UA" sz="2900" dirty="0">
                <a:latin typeface="Georgia" panose="02040502050405020303" pitchFamily="18" charset="0"/>
              </a:rPr>
              <a:t>. ред. В.А. </a:t>
            </a:r>
            <a:r>
              <a:rPr lang="uk-UA" sz="2900" dirty="0" err="1">
                <a:latin typeface="Georgia" panose="02040502050405020303" pitchFamily="18" charset="0"/>
              </a:rPr>
              <a:t>Георгіянц</a:t>
            </a:r>
            <a:r>
              <a:rPr lang="uk-UA" sz="2900" dirty="0">
                <a:latin typeface="Georgia" panose="02040502050405020303" pitchFamily="18" charset="0"/>
              </a:rPr>
              <a:t>. — Харків: </a:t>
            </a:r>
            <a:r>
              <a:rPr lang="uk-UA" sz="2900" dirty="0" err="1">
                <a:latin typeface="Georgia" panose="02040502050405020303" pitchFamily="18" charset="0"/>
              </a:rPr>
              <a:t>НФаУ</a:t>
            </a:r>
            <a:r>
              <a:rPr lang="uk-UA" sz="2900" dirty="0">
                <a:latin typeface="Georgia" panose="02040502050405020303" pitchFamily="18" charset="0"/>
              </a:rPr>
              <a:t>: Золоті сторінки, 2017. — 417 с.</a:t>
            </a:r>
            <a:endParaRPr lang="ru-RU" sz="2900" dirty="0">
              <a:latin typeface="Georgia" panose="02040502050405020303" pitchFamily="18" charset="0"/>
            </a:endParaRPr>
          </a:p>
          <a:p>
            <a:r>
              <a:rPr lang="uk-UA" sz="2900" dirty="0">
                <a:latin typeface="Georgia" panose="02040502050405020303" pitchFamily="18" charset="0"/>
              </a:rPr>
              <a:t> 2. Основи клінічної фармації / М. Дрозд, М. </a:t>
            </a:r>
            <a:r>
              <a:rPr lang="uk-UA" sz="2900" dirty="0" err="1">
                <a:latin typeface="Georgia" panose="02040502050405020303" pitchFamily="18" charset="0"/>
              </a:rPr>
              <a:t>Хербет</a:t>
            </a:r>
            <a:r>
              <a:rPr lang="uk-UA" sz="2900" dirty="0">
                <a:latin typeface="Georgia" panose="02040502050405020303" pitchFamily="18" charset="0"/>
              </a:rPr>
              <a:t>, Б. Якубовська-</a:t>
            </a:r>
            <a:r>
              <a:rPr lang="uk-UA" sz="2900" dirty="0" err="1">
                <a:latin typeface="Georgia" panose="02040502050405020303" pitchFamily="18" charset="0"/>
              </a:rPr>
              <a:t>Солярська</a:t>
            </a:r>
            <a:r>
              <a:rPr lang="uk-UA" sz="2900" dirty="0">
                <a:latin typeface="Georgia" panose="02040502050405020303" pitchFamily="18" charset="0"/>
              </a:rPr>
              <a:t>, М. Юда, Е. </a:t>
            </a:r>
            <a:r>
              <a:rPr lang="uk-UA" sz="2900" dirty="0" err="1">
                <a:latin typeface="Georgia" panose="02040502050405020303" pitchFamily="18" charset="0"/>
              </a:rPr>
              <a:t>Кендзєрска</a:t>
            </a:r>
            <a:r>
              <a:rPr lang="uk-UA" sz="2900" dirty="0">
                <a:latin typeface="Georgia" panose="02040502050405020303" pitchFamily="18" charset="0"/>
              </a:rPr>
              <a:t>, М. </a:t>
            </a:r>
            <a:r>
              <a:rPr lang="uk-UA" sz="2900" dirty="0" err="1">
                <a:latin typeface="Georgia" panose="02040502050405020303" pitchFamily="18" charset="0"/>
              </a:rPr>
              <a:t>Козира</a:t>
            </a:r>
            <a:r>
              <a:rPr lang="uk-UA" sz="2900" dirty="0">
                <a:latin typeface="Georgia" panose="02040502050405020303" pitchFamily="18" charset="0"/>
              </a:rPr>
              <a:t>, А. </a:t>
            </a:r>
            <a:r>
              <a:rPr lang="uk-UA" sz="2900" dirty="0" err="1">
                <a:latin typeface="Georgia" panose="02040502050405020303" pitchFamily="18" charset="0"/>
              </a:rPr>
              <a:t>Малм</a:t>
            </a:r>
            <a:r>
              <a:rPr lang="uk-UA" sz="2900" dirty="0">
                <a:latin typeface="Georgia" panose="02040502050405020303" pitchFamily="18" charset="0"/>
              </a:rPr>
              <a:t>, Е. </a:t>
            </a:r>
            <a:r>
              <a:rPr lang="uk-UA" sz="2900" dirty="0" err="1">
                <a:latin typeface="Georgia" panose="02040502050405020303" pitchFamily="18" charset="0"/>
              </a:rPr>
              <a:t>Полешак</a:t>
            </a:r>
            <a:r>
              <a:rPr lang="uk-UA" sz="2900" dirty="0">
                <a:latin typeface="Georgia" panose="02040502050405020303" pitchFamily="18" charset="0"/>
              </a:rPr>
              <a:t>, Б. </a:t>
            </a:r>
            <a:r>
              <a:rPr lang="uk-UA" sz="2900" dirty="0" err="1">
                <a:latin typeface="Georgia" panose="02040502050405020303" pitchFamily="18" charset="0"/>
              </a:rPr>
              <a:t>Войтисяк</a:t>
            </a:r>
            <a:r>
              <a:rPr lang="uk-UA" sz="2900" dirty="0">
                <a:latin typeface="Georgia" panose="02040502050405020303" pitchFamily="18" charset="0"/>
              </a:rPr>
              <a:t>-Дума, Ґ. </a:t>
            </a:r>
            <a:r>
              <a:rPr lang="uk-UA" sz="2900" dirty="0" err="1">
                <a:latin typeface="Georgia" panose="02040502050405020303" pitchFamily="18" charset="0"/>
              </a:rPr>
              <a:t>Згурка</a:t>
            </a:r>
            <a:r>
              <a:rPr lang="uk-UA" sz="2900" dirty="0">
                <a:latin typeface="Georgia" panose="02040502050405020303" pitchFamily="18" charset="0"/>
              </a:rPr>
              <a:t>, А. </a:t>
            </a:r>
            <a:r>
              <a:rPr lang="uk-UA" sz="2900" dirty="0" err="1">
                <a:latin typeface="Georgia" panose="02040502050405020303" pitchFamily="18" charset="0"/>
              </a:rPr>
              <a:t>Зіменковський</a:t>
            </a:r>
            <a:r>
              <a:rPr lang="uk-UA" sz="2900" dirty="0">
                <a:latin typeface="Georgia" panose="02040502050405020303" pitchFamily="18" charset="0"/>
              </a:rPr>
              <a:t>, О. Борецька, М. </a:t>
            </a:r>
            <a:r>
              <a:rPr lang="uk-UA" sz="2900" dirty="0" err="1">
                <a:latin typeface="Georgia" panose="02040502050405020303" pitchFamily="18" charset="0"/>
              </a:rPr>
              <a:t>Заяць</a:t>
            </a:r>
            <a:r>
              <a:rPr lang="uk-UA" sz="2900" dirty="0">
                <a:latin typeface="Georgia" panose="02040502050405020303" pitchFamily="18" charset="0"/>
              </a:rPr>
              <a:t>, Ю. </a:t>
            </a:r>
            <a:r>
              <a:rPr lang="uk-UA" sz="2900" dirty="0" err="1">
                <a:latin typeface="Georgia" panose="02040502050405020303" pitchFamily="18" charset="0"/>
              </a:rPr>
              <a:t>Настюха</a:t>
            </a:r>
            <a:r>
              <a:rPr lang="uk-UA" sz="2900" dirty="0">
                <a:latin typeface="Georgia" panose="02040502050405020303" pitchFamily="18" charset="0"/>
              </a:rPr>
              <a:t>, В. </a:t>
            </a:r>
            <a:r>
              <a:rPr lang="uk-UA" sz="2900" dirty="0" err="1">
                <a:latin typeface="Georgia" panose="02040502050405020303" pitchFamily="18" charset="0"/>
              </a:rPr>
              <a:t>Шибінський</a:t>
            </a:r>
            <a:r>
              <a:rPr lang="uk-UA" sz="2900" dirty="0">
                <a:latin typeface="Georgia" panose="02040502050405020303" pitchFamily="18" charset="0"/>
              </a:rPr>
              <a:t> // Підручник для студентів фармації та медицини під редакцією </a:t>
            </a:r>
            <a:r>
              <a:rPr lang="uk-UA" sz="2900" dirty="0" err="1">
                <a:latin typeface="Georgia" panose="02040502050405020303" pitchFamily="18" charset="0"/>
              </a:rPr>
              <a:t>д.мед.н</a:t>
            </a:r>
            <a:r>
              <a:rPr lang="uk-UA" sz="2900" dirty="0">
                <a:latin typeface="Georgia" panose="02040502050405020303" pitchFamily="18" charset="0"/>
              </a:rPr>
              <a:t>., проф. Анни </a:t>
            </a:r>
            <a:r>
              <a:rPr lang="uk-UA" sz="2900" dirty="0" err="1">
                <a:latin typeface="Georgia" panose="02040502050405020303" pitchFamily="18" charset="0"/>
              </a:rPr>
              <a:t>Вєлі-Гоєнської</a:t>
            </a:r>
            <a:r>
              <a:rPr lang="uk-UA" sz="2900" dirty="0">
                <a:latin typeface="Georgia" panose="02040502050405020303" pitchFamily="18" charset="0"/>
              </a:rPr>
              <a:t>, </a:t>
            </a:r>
            <a:r>
              <a:rPr lang="uk-UA" sz="2900" dirty="0" err="1">
                <a:latin typeface="Georgia" panose="02040502050405020303" pitchFamily="18" charset="0"/>
              </a:rPr>
              <a:t>д.мед.н</a:t>
            </a:r>
            <a:r>
              <a:rPr lang="uk-UA" sz="2900" dirty="0">
                <a:latin typeface="Georgia" panose="02040502050405020303" pitchFamily="18" charset="0"/>
              </a:rPr>
              <a:t>., проф. Станіслава </a:t>
            </a:r>
            <a:r>
              <a:rPr lang="uk-UA" sz="2900" dirty="0" err="1">
                <a:latin typeface="Georgia" panose="02040502050405020303" pitchFamily="18" charset="0"/>
              </a:rPr>
              <a:t>Чучвара</a:t>
            </a:r>
            <a:r>
              <a:rPr lang="uk-UA" sz="2900" dirty="0">
                <a:latin typeface="Georgia" panose="02040502050405020303" pitchFamily="18" charset="0"/>
              </a:rPr>
              <a:t>, </a:t>
            </a:r>
            <a:r>
              <a:rPr lang="uk-UA" sz="2900" dirty="0" err="1">
                <a:latin typeface="Georgia" panose="02040502050405020303" pitchFamily="18" charset="0"/>
              </a:rPr>
              <a:t>д.мед.н</a:t>
            </a:r>
            <a:r>
              <a:rPr lang="uk-UA" sz="2900" dirty="0">
                <a:latin typeface="Georgia" panose="02040502050405020303" pitchFamily="18" charset="0"/>
              </a:rPr>
              <a:t>., проф. Андрія </a:t>
            </a:r>
            <a:r>
              <a:rPr lang="uk-UA" sz="2900" dirty="0" err="1">
                <a:latin typeface="Georgia" panose="02040502050405020303" pitchFamily="18" charset="0"/>
              </a:rPr>
              <a:t>Зіменковського</a:t>
            </a:r>
            <a:r>
              <a:rPr lang="uk-UA" sz="2900" dirty="0">
                <a:latin typeface="Georgia" panose="02040502050405020303" pitchFamily="18" charset="0"/>
              </a:rPr>
              <a:t>. – Люблінський медичний університет, Львівський національний медичний університет імені Данила Галицького. ‒ Львів, 2015. ‒ 539 с. </a:t>
            </a:r>
            <a:endParaRPr lang="ru-RU" sz="2900" dirty="0">
              <a:latin typeface="Georgia" panose="02040502050405020303" pitchFamily="18" charset="0"/>
            </a:endParaRPr>
          </a:p>
          <a:p>
            <a:r>
              <a:rPr lang="uk-UA" sz="2900" dirty="0">
                <a:latin typeface="Georgia" panose="02040502050405020303" pitchFamily="18" charset="0"/>
              </a:rPr>
              <a:t>3. </a:t>
            </a:r>
            <a:r>
              <a:rPr lang="uk-UA" sz="2900" dirty="0" err="1">
                <a:latin typeface="Georgia" panose="02040502050405020303" pitchFamily="18" charset="0"/>
              </a:rPr>
              <a:t>Halina</a:t>
            </a:r>
            <a:r>
              <a:rPr lang="uk-UA" sz="2900" dirty="0">
                <a:latin typeface="Georgia" panose="02040502050405020303" pitchFamily="18" charset="0"/>
              </a:rPr>
              <a:t> </a:t>
            </a:r>
            <a:r>
              <a:rPr lang="uk-UA" sz="2900" dirty="0" err="1">
                <a:latin typeface="Georgia" panose="02040502050405020303" pitchFamily="18" charset="0"/>
              </a:rPr>
              <a:t>Grajeta</a:t>
            </a:r>
            <a:r>
              <a:rPr lang="uk-UA" sz="2900" dirty="0">
                <a:latin typeface="Georgia" panose="02040502050405020303" pitchFamily="18" charset="0"/>
              </a:rPr>
              <a:t>. </a:t>
            </a:r>
            <a:r>
              <a:rPr lang="uk-UA" sz="2900" dirty="0" err="1">
                <a:latin typeface="Georgia" panose="02040502050405020303" pitchFamily="18" charset="0"/>
              </a:rPr>
              <a:t>Żywienie</a:t>
            </a:r>
            <a:r>
              <a:rPr lang="uk-UA" sz="2900" dirty="0">
                <a:latin typeface="Georgia" panose="02040502050405020303" pitchFamily="18" charset="0"/>
              </a:rPr>
              <a:t> </a:t>
            </a:r>
            <a:r>
              <a:rPr lang="uk-UA" sz="2900" dirty="0" err="1">
                <a:latin typeface="Georgia" panose="02040502050405020303" pitchFamily="18" charset="0"/>
              </a:rPr>
              <a:t>człowieka</a:t>
            </a:r>
            <a:r>
              <a:rPr lang="uk-UA" sz="2900" dirty="0">
                <a:latin typeface="Georgia" panose="02040502050405020303" pitchFamily="18" charset="0"/>
              </a:rPr>
              <a:t> i </a:t>
            </a:r>
            <a:r>
              <a:rPr lang="uk-UA" sz="2900" dirty="0" err="1">
                <a:latin typeface="Georgia" panose="02040502050405020303" pitchFamily="18" charset="0"/>
              </a:rPr>
              <a:t>analiza</a:t>
            </a:r>
            <a:r>
              <a:rPr lang="uk-UA" sz="2900" dirty="0">
                <a:latin typeface="Georgia" panose="02040502050405020303" pitchFamily="18" charset="0"/>
              </a:rPr>
              <a:t> </a:t>
            </a:r>
            <a:r>
              <a:rPr lang="uk-UA" sz="2900" dirty="0" err="1">
                <a:latin typeface="Georgia" panose="02040502050405020303" pitchFamily="18" charset="0"/>
              </a:rPr>
              <a:t>żywności</a:t>
            </a:r>
            <a:r>
              <a:rPr lang="uk-UA" sz="2900" dirty="0">
                <a:latin typeface="Georgia" panose="02040502050405020303" pitchFamily="18" charset="0"/>
              </a:rPr>
              <a:t>. </a:t>
            </a:r>
            <a:r>
              <a:rPr lang="uk-UA" sz="2900" dirty="0" err="1">
                <a:latin typeface="Georgia" panose="02040502050405020303" pitchFamily="18" charset="0"/>
              </a:rPr>
              <a:t>Wybrane</a:t>
            </a:r>
            <a:r>
              <a:rPr lang="uk-UA" sz="2900" dirty="0">
                <a:latin typeface="Georgia" panose="02040502050405020303" pitchFamily="18" charset="0"/>
              </a:rPr>
              <a:t> </a:t>
            </a:r>
            <a:r>
              <a:rPr lang="uk-UA" sz="2900" dirty="0" err="1">
                <a:latin typeface="Georgia" panose="02040502050405020303" pitchFamily="18" charset="0"/>
              </a:rPr>
              <a:t>zagadnienia</a:t>
            </a:r>
            <a:r>
              <a:rPr lang="uk-UA" sz="2900" dirty="0">
                <a:latin typeface="Georgia" panose="02040502050405020303" pitchFamily="18" charset="0"/>
              </a:rPr>
              <a:t> (2018), 222 </a:t>
            </a:r>
            <a:r>
              <a:rPr lang="uk-UA" sz="2900" dirty="0" err="1">
                <a:latin typeface="Georgia" panose="02040502050405020303" pitchFamily="18" charset="0"/>
              </a:rPr>
              <a:t>str</a:t>
            </a:r>
            <a:r>
              <a:rPr lang="uk-UA" sz="2900" dirty="0">
                <a:latin typeface="Georgia" panose="02040502050405020303" pitchFamily="18" charset="0"/>
              </a:rPr>
              <a:t>. </a:t>
            </a:r>
            <a:r>
              <a:rPr lang="uk-UA" sz="2900" dirty="0" err="1">
                <a:latin typeface="Georgia" panose="02040502050405020303" pitchFamily="18" charset="0"/>
              </a:rPr>
              <a:t>Wydawnictwo</a:t>
            </a:r>
            <a:r>
              <a:rPr lang="uk-UA" sz="2900" dirty="0">
                <a:latin typeface="Georgia" panose="02040502050405020303" pitchFamily="18" charset="0"/>
              </a:rPr>
              <a:t> </a:t>
            </a:r>
            <a:r>
              <a:rPr lang="uk-UA" sz="2900" dirty="0" err="1">
                <a:latin typeface="Georgia" panose="02040502050405020303" pitchFamily="18" charset="0"/>
              </a:rPr>
              <a:t>Uniwersytetu</a:t>
            </a:r>
            <a:r>
              <a:rPr lang="uk-UA" sz="2900" dirty="0">
                <a:latin typeface="Georgia" panose="02040502050405020303" pitchFamily="18" charset="0"/>
              </a:rPr>
              <a:t> </a:t>
            </a:r>
            <a:r>
              <a:rPr lang="uk-UA" sz="2900" dirty="0" err="1">
                <a:latin typeface="Georgia" panose="02040502050405020303" pitchFamily="18" charset="0"/>
              </a:rPr>
              <a:t>Medycznego</a:t>
            </a:r>
            <a:r>
              <a:rPr lang="uk-UA" sz="2900" dirty="0">
                <a:latin typeface="Georgia" panose="02040502050405020303" pitchFamily="18" charset="0"/>
              </a:rPr>
              <a:t> </a:t>
            </a:r>
            <a:r>
              <a:rPr lang="uk-UA" sz="2900" dirty="0" err="1">
                <a:latin typeface="Georgia" panose="02040502050405020303" pitchFamily="18" charset="0"/>
              </a:rPr>
              <a:t>we</a:t>
            </a:r>
            <a:r>
              <a:rPr lang="uk-UA" sz="2900" dirty="0">
                <a:latin typeface="Georgia" panose="02040502050405020303" pitchFamily="18" charset="0"/>
              </a:rPr>
              <a:t> </a:t>
            </a:r>
            <a:r>
              <a:rPr lang="uk-UA" sz="2900" dirty="0" err="1">
                <a:latin typeface="Georgia" panose="02040502050405020303" pitchFamily="18" charset="0"/>
              </a:rPr>
              <a:t>Wrocławiu</a:t>
            </a:r>
            <a:r>
              <a:rPr lang="uk-UA" sz="2900" dirty="0">
                <a:latin typeface="Georgia" panose="02040502050405020303" pitchFamily="18" charset="0"/>
              </a:rPr>
              <a:t> </a:t>
            </a:r>
            <a:endParaRPr lang="ru-RU" sz="2900" dirty="0">
              <a:latin typeface="Georgia" panose="02040502050405020303" pitchFamily="18" charset="0"/>
            </a:endParaRPr>
          </a:p>
          <a:p>
            <a:r>
              <a:rPr lang="uk-UA" sz="2900" dirty="0">
                <a:latin typeface="Georgia" panose="02040502050405020303" pitchFamily="18" charset="0"/>
              </a:rPr>
              <a:t>4. </a:t>
            </a:r>
            <a:r>
              <a:rPr lang="uk-UA" sz="2900" dirty="0" err="1">
                <a:latin typeface="Georgia" panose="02040502050405020303" pitchFamily="18" charset="0"/>
              </a:rPr>
              <a:t>Halina</a:t>
            </a:r>
            <a:r>
              <a:rPr lang="uk-UA" sz="2900" dirty="0">
                <a:latin typeface="Georgia" panose="02040502050405020303" pitchFamily="18" charset="0"/>
              </a:rPr>
              <a:t> </a:t>
            </a:r>
            <a:r>
              <a:rPr lang="uk-UA" sz="2900" dirty="0" err="1">
                <a:latin typeface="Georgia" panose="02040502050405020303" pitchFamily="18" charset="0"/>
              </a:rPr>
              <a:t>Grajeta</a:t>
            </a:r>
            <a:r>
              <a:rPr lang="uk-UA" sz="2900" dirty="0">
                <a:latin typeface="Georgia" panose="02040502050405020303" pitchFamily="18" charset="0"/>
              </a:rPr>
              <a:t>. </a:t>
            </a:r>
            <a:r>
              <a:rPr lang="uk-UA" sz="2900" dirty="0" err="1">
                <a:latin typeface="Georgia" panose="02040502050405020303" pitchFamily="18" charset="0"/>
              </a:rPr>
              <a:t>Wybrane</a:t>
            </a:r>
            <a:r>
              <a:rPr lang="uk-UA" sz="2900" dirty="0">
                <a:latin typeface="Georgia" panose="02040502050405020303" pitchFamily="18" charset="0"/>
              </a:rPr>
              <a:t> </a:t>
            </a:r>
            <a:r>
              <a:rPr lang="uk-UA" sz="2900" dirty="0" err="1">
                <a:latin typeface="Georgia" panose="02040502050405020303" pitchFamily="18" charset="0"/>
              </a:rPr>
              <a:t>zagadnienia</a:t>
            </a:r>
            <a:r>
              <a:rPr lang="uk-UA" sz="2900" dirty="0">
                <a:latin typeface="Georgia" panose="02040502050405020303" pitchFamily="18" charset="0"/>
              </a:rPr>
              <a:t> z </a:t>
            </a:r>
            <a:r>
              <a:rPr lang="uk-UA" sz="2900" dirty="0" err="1">
                <a:latin typeface="Georgia" panose="02040502050405020303" pitchFamily="18" charset="0"/>
              </a:rPr>
              <a:t>analizy</a:t>
            </a:r>
            <a:r>
              <a:rPr lang="uk-UA" sz="2900" dirty="0">
                <a:latin typeface="Georgia" panose="02040502050405020303" pitchFamily="18" charset="0"/>
              </a:rPr>
              <a:t> </a:t>
            </a:r>
            <a:r>
              <a:rPr lang="uk-UA" sz="2900" dirty="0" err="1">
                <a:latin typeface="Georgia" panose="02040502050405020303" pitchFamily="18" charset="0"/>
              </a:rPr>
              <a:t>żywności</a:t>
            </a:r>
            <a:r>
              <a:rPr lang="uk-UA" sz="2900" dirty="0">
                <a:latin typeface="Georgia" panose="02040502050405020303" pitchFamily="18" charset="0"/>
              </a:rPr>
              <a:t> i </a:t>
            </a:r>
            <a:r>
              <a:rPr lang="uk-UA" sz="2900" dirty="0" err="1">
                <a:latin typeface="Georgia" panose="02040502050405020303" pitchFamily="18" charset="0"/>
              </a:rPr>
              <a:t>żywienia</a:t>
            </a:r>
            <a:r>
              <a:rPr lang="uk-UA" sz="2900" dirty="0">
                <a:latin typeface="Georgia" panose="02040502050405020303" pitchFamily="18" charset="0"/>
              </a:rPr>
              <a:t> </a:t>
            </a:r>
            <a:r>
              <a:rPr lang="uk-UA" sz="2900" dirty="0" err="1">
                <a:latin typeface="Georgia" panose="02040502050405020303" pitchFamily="18" charset="0"/>
              </a:rPr>
              <a:t>człowieka</a:t>
            </a:r>
            <a:r>
              <a:rPr lang="uk-UA" sz="2900" dirty="0">
                <a:latin typeface="Georgia" panose="02040502050405020303" pitchFamily="18" charset="0"/>
              </a:rPr>
              <a:t> (2014), 157 </a:t>
            </a:r>
            <a:r>
              <a:rPr lang="uk-UA" sz="2900" dirty="0" err="1">
                <a:latin typeface="Georgia" panose="02040502050405020303" pitchFamily="18" charset="0"/>
              </a:rPr>
              <a:t>str</a:t>
            </a:r>
            <a:r>
              <a:rPr lang="uk-UA" sz="2900" dirty="0">
                <a:latin typeface="Georgia" panose="02040502050405020303" pitchFamily="18" charset="0"/>
              </a:rPr>
              <a:t>. </a:t>
            </a:r>
            <a:r>
              <a:rPr lang="uk-UA" sz="2900" dirty="0" err="1">
                <a:latin typeface="Georgia" panose="02040502050405020303" pitchFamily="18" charset="0"/>
              </a:rPr>
              <a:t>Wydawnictwo</a:t>
            </a:r>
            <a:r>
              <a:rPr lang="uk-UA" sz="2900" dirty="0">
                <a:latin typeface="Georgia" panose="02040502050405020303" pitchFamily="18" charset="0"/>
              </a:rPr>
              <a:t> </a:t>
            </a:r>
            <a:r>
              <a:rPr lang="uk-UA" sz="2900" dirty="0" err="1">
                <a:latin typeface="Georgia" panose="02040502050405020303" pitchFamily="18" charset="0"/>
              </a:rPr>
              <a:t>Uniwersytetu</a:t>
            </a:r>
            <a:r>
              <a:rPr lang="uk-UA" sz="2900" dirty="0">
                <a:latin typeface="Georgia" panose="02040502050405020303" pitchFamily="18" charset="0"/>
              </a:rPr>
              <a:t> </a:t>
            </a:r>
            <a:r>
              <a:rPr lang="uk-UA" sz="2900" dirty="0" err="1">
                <a:latin typeface="Georgia" panose="02040502050405020303" pitchFamily="18" charset="0"/>
              </a:rPr>
              <a:t>Medycznego</a:t>
            </a:r>
            <a:r>
              <a:rPr lang="uk-UA" sz="2900" dirty="0">
                <a:latin typeface="Georgia" panose="02040502050405020303" pitchFamily="18" charset="0"/>
              </a:rPr>
              <a:t> </a:t>
            </a:r>
            <a:r>
              <a:rPr lang="uk-UA" sz="2900" dirty="0" err="1">
                <a:latin typeface="Georgia" panose="02040502050405020303" pitchFamily="18" charset="0"/>
              </a:rPr>
              <a:t>we</a:t>
            </a:r>
            <a:r>
              <a:rPr lang="uk-UA" sz="2900" dirty="0">
                <a:latin typeface="Georgia" panose="02040502050405020303" pitchFamily="18" charset="0"/>
              </a:rPr>
              <a:t> </a:t>
            </a:r>
            <a:r>
              <a:rPr lang="uk-UA" sz="2900" dirty="0" err="1">
                <a:latin typeface="Georgia" panose="02040502050405020303" pitchFamily="18" charset="0"/>
              </a:rPr>
              <a:t>Wrocławiu</a:t>
            </a:r>
            <a:r>
              <a:rPr lang="uk-UA" sz="2900" dirty="0">
                <a:latin typeface="Georgia" panose="02040502050405020303" pitchFamily="18" charset="0"/>
              </a:rPr>
              <a:t> </a:t>
            </a:r>
            <a:endParaRPr lang="ru-RU" sz="2900" dirty="0">
              <a:latin typeface="Georgia" panose="02040502050405020303" pitchFamily="18" charset="0"/>
            </a:endParaRPr>
          </a:p>
          <a:p>
            <a:r>
              <a:rPr lang="uk-UA" sz="2900" dirty="0">
                <a:latin typeface="Georgia" panose="02040502050405020303" pitchFamily="18" charset="0"/>
              </a:rPr>
              <a:t>5. </a:t>
            </a:r>
            <a:r>
              <a:rPr lang="uk-UA" sz="2900" dirty="0" err="1">
                <a:latin typeface="Georgia" panose="02040502050405020303" pitchFamily="18" charset="0"/>
              </a:rPr>
              <a:t>Jarosz</a:t>
            </a:r>
            <a:r>
              <a:rPr lang="uk-UA" sz="2900" dirty="0">
                <a:latin typeface="Georgia" panose="02040502050405020303" pitchFamily="18" charset="0"/>
              </a:rPr>
              <a:t> M., </a:t>
            </a:r>
            <a:r>
              <a:rPr lang="uk-UA" sz="2900" dirty="0" err="1">
                <a:latin typeface="Georgia" panose="02040502050405020303" pitchFamily="18" charset="0"/>
              </a:rPr>
              <a:t>Dzieniszewski</a:t>
            </a:r>
            <a:r>
              <a:rPr lang="uk-UA" sz="2900" dirty="0">
                <a:latin typeface="Georgia" panose="02040502050405020303" pitchFamily="18" charset="0"/>
              </a:rPr>
              <a:t> E., </a:t>
            </a:r>
            <a:r>
              <a:rPr lang="uk-UA" sz="2900" dirty="0" err="1">
                <a:latin typeface="Georgia" panose="02040502050405020303" pitchFamily="18" charset="0"/>
              </a:rPr>
              <a:t>redakcja</a:t>
            </a:r>
            <a:r>
              <a:rPr lang="uk-UA" sz="2900" dirty="0">
                <a:latin typeface="Georgia" panose="02040502050405020303" pitchFamily="18" charset="0"/>
              </a:rPr>
              <a:t> (2004). </a:t>
            </a:r>
            <a:r>
              <a:rPr lang="uk-UA" sz="2900" dirty="0" err="1">
                <a:latin typeface="Georgia" panose="02040502050405020303" pitchFamily="18" charset="0"/>
              </a:rPr>
              <a:t>Interakcje</a:t>
            </a:r>
            <a:r>
              <a:rPr lang="uk-UA" sz="2900" dirty="0">
                <a:latin typeface="Georgia" panose="02040502050405020303" pitchFamily="18" charset="0"/>
              </a:rPr>
              <a:t> </a:t>
            </a:r>
            <a:r>
              <a:rPr lang="uk-UA" sz="2900" dirty="0" err="1">
                <a:latin typeface="Georgia" panose="02040502050405020303" pitchFamily="18" charset="0"/>
              </a:rPr>
              <a:t>leków</a:t>
            </a:r>
            <a:r>
              <a:rPr lang="uk-UA" sz="2900" dirty="0">
                <a:latin typeface="Georgia" panose="02040502050405020303" pitchFamily="18" charset="0"/>
              </a:rPr>
              <a:t> z </a:t>
            </a:r>
            <a:r>
              <a:rPr lang="uk-UA" sz="2900" dirty="0" err="1">
                <a:latin typeface="Georgia" panose="02040502050405020303" pitchFamily="18" charset="0"/>
              </a:rPr>
              <a:t>żywnością</a:t>
            </a:r>
            <a:r>
              <a:rPr lang="uk-UA" sz="2900" dirty="0">
                <a:latin typeface="Georgia" panose="02040502050405020303" pitchFamily="18" charset="0"/>
              </a:rPr>
              <a:t> i </a:t>
            </a:r>
            <a:r>
              <a:rPr lang="uk-UA" sz="2900" dirty="0" err="1">
                <a:latin typeface="Georgia" panose="02040502050405020303" pitchFamily="18" charset="0"/>
              </a:rPr>
              <a:t>alkoholem</a:t>
            </a:r>
            <a:r>
              <a:rPr lang="uk-UA" sz="2900" dirty="0">
                <a:latin typeface="Georgia" panose="02040502050405020303" pitchFamily="18" charset="0"/>
              </a:rPr>
              <a:t>. </a:t>
            </a:r>
            <a:r>
              <a:rPr lang="uk-UA" sz="2900" dirty="0" err="1">
                <a:latin typeface="Georgia" panose="02040502050405020303" pitchFamily="18" charset="0"/>
              </a:rPr>
              <a:t>Warszawa</a:t>
            </a:r>
            <a:r>
              <a:rPr lang="uk-UA" sz="2900" dirty="0">
                <a:latin typeface="Georgia" panose="02040502050405020303" pitchFamily="18" charset="0"/>
              </a:rPr>
              <a:t>: </a:t>
            </a:r>
            <a:r>
              <a:rPr lang="uk-UA" sz="2900" dirty="0" err="1">
                <a:latin typeface="Georgia" panose="02040502050405020303" pitchFamily="18" charset="0"/>
              </a:rPr>
              <a:t>Wydawnictwo</a:t>
            </a:r>
            <a:r>
              <a:rPr lang="uk-UA" sz="2900" dirty="0">
                <a:latin typeface="Georgia" panose="02040502050405020303" pitchFamily="18" charset="0"/>
              </a:rPr>
              <a:t> </a:t>
            </a:r>
            <a:r>
              <a:rPr lang="uk-UA" sz="2900" dirty="0" err="1">
                <a:latin typeface="Georgia" panose="02040502050405020303" pitchFamily="18" charset="0"/>
              </a:rPr>
              <a:t>Medyczne</a:t>
            </a:r>
            <a:r>
              <a:rPr lang="uk-UA" sz="2900" dirty="0">
                <a:latin typeface="Georgia" panose="02040502050405020303" pitchFamily="18" charset="0"/>
              </a:rPr>
              <a:t> </a:t>
            </a:r>
            <a:r>
              <a:rPr lang="uk-UA" sz="2900" dirty="0" err="1">
                <a:latin typeface="Georgia" panose="02040502050405020303" pitchFamily="18" charset="0"/>
              </a:rPr>
              <a:t>Borgis</a:t>
            </a:r>
            <a:r>
              <a:rPr lang="uk-UA" sz="2900" dirty="0">
                <a:latin typeface="Georgia" panose="02040502050405020303" pitchFamily="18" charset="0"/>
              </a:rPr>
              <a:t> </a:t>
            </a:r>
            <a:endParaRPr lang="ru-RU" sz="2900" dirty="0">
              <a:latin typeface="Georgia" panose="02040502050405020303" pitchFamily="18" charset="0"/>
            </a:endParaRPr>
          </a:p>
          <a:p>
            <a:r>
              <a:rPr lang="uk-UA" sz="2900" dirty="0">
                <a:latin typeface="Georgia" panose="02040502050405020303" pitchFamily="18" charset="0"/>
              </a:rPr>
              <a:t>6 Про затвердження Технічного регламенту щодо правил маркування харчових продуктів. Наказ державного комітету України з питань технічного регулювання та споживчої політики від 28.10.2010р. № 487 [Електронний ресурс] - Режим доступу: https://zakon.rada.gov.ua/laws/show/z0183-11.0 </a:t>
            </a:r>
            <a:endParaRPr lang="ru-RU" sz="2900" dirty="0">
              <a:latin typeface="Georgia" panose="02040502050405020303" pitchFamily="18" charset="0"/>
            </a:endParaRPr>
          </a:p>
          <a:p>
            <a:r>
              <a:rPr lang="uk-UA" sz="2900" dirty="0">
                <a:latin typeface="Georgia" panose="02040502050405020303" pitchFamily="18" charset="0"/>
              </a:rPr>
              <a:t>7.Про основні принципи та вимоги до безпечності та якості харчових продуктів. Закон України № 771/97-вр Електронний ресурс] - Режим </a:t>
            </a:r>
            <a:r>
              <a:rPr lang="uk-UA" sz="2900" dirty="0" err="1">
                <a:latin typeface="Georgia" panose="02040502050405020303" pitchFamily="18" charset="0"/>
              </a:rPr>
              <a:t>доступу:https</a:t>
            </a:r>
            <a:r>
              <a:rPr lang="uk-UA" sz="2900" dirty="0">
                <a:latin typeface="Georgia" panose="02040502050405020303" pitchFamily="18" charset="0"/>
              </a:rPr>
              <a:t>://</a:t>
            </a:r>
            <a:r>
              <a:rPr lang="uk-UA" sz="2900" dirty="0" err="1">
                <a:latin typeface="Georgia" panose="02040502050405020303" pitchFamily="18" charset="0"/>
              </a:rPr>
              <a:t>zakon.help</a:t>
            </a:r>
            <a:r>
              <a:rPr lang="uk-UA" sz="2900" dirty="0">
                <a:latin typeface="Georgia" panose="02040502050405020303" pitchFamily="18" charset="0"/>
              </a:rPr>
              <a:t>/</a:t>
            </a:r>
            <a:r>
              <a:rPr lang="uk-UA" sz="2900" dirty="0" err="1">
                <a:latin typeface="Georgia" panose="02040502050405020303" pitchFamily="18" charset="0"/>
              </a:rPr>
              <a:t>law</a:t>
            </a:r>
            <a:r>
              <a:rPr lang="uk-UA" sz="2900" dirty="0">
                <a:latin typeface="Georgia" panose="02040502050405020303" pitchFamily="18" charset="0"/>
              </a:rPr>
              <a:t>/771/97-ВР/edition04.04.2018 6. Про затвердження Гігієнічних вимог до дієтичних добавок. Наказ МОЗ УКРАЇНИ від 9.12.2013  № 1114[Електронний ресурс] - Режим доступу:. </a:t>
            </a:r>
            <a:r>
              <a:rPr lang="uk-UA" sz="2900" u="sng" dirty="0">
                <a:latin typeface="Georgia" panose="02040502050405020303" pitchFamily="18" charset="0"/>
                <a:hlinkClick r:id="rId4"/>
              </a:rPr>
              <a:t>https://zakon.rada.gov.ua/laws/show/z2231-13</a:t>
            </a:r>
            <a:endParaRPr lang="ru-RU" sz="2900" dirty="0">
              <a:latin typeface="Georgia" panose="02040502050405020303" pitchFamily="18" charset="0"/>
            </a:endParaRPr>
          </a:p>
          <a:p>
            <a:r>
              <a:rPr lang="uk-UA" sz="2900" b="1" i="1" dirty="0">
                <a:latin typeface="Georgia" panose="02040502050405020303" pitchFamily="18" charset="0"/>
              </a:rPr>
              <a:t>Допоміжна:</a:t>
            </a:r>
            <a:endParaRPr lang="ru-RU" sz="2900" dirty="0">
              <a:latin typeface="Georgia" panose="02040502050405020303" pitchFamily="18" charset="0"/>
            </a:endParaRPr>
          </a:p>
          <a:p>
            <a:r>
              <a:rPr lang="uk-UA" sz="2900" dirty="0">
                <a:latin typeface="Georgia" panose="02040502050405020303" pitchFamily="18" charset="0"/>
              </a:rPr>
              <a:t>1.Городецька І.Я. До питання обігу дієтичних добавок і спеціальних харчових продуктів //«Науково-технічний прогрес і оптимізація технологічних процесів створення лікарських препаратів». - Матер. VІ.наук.-</a:t>
            </a:r>
            <a:r>
              <a:rPr lang="uk-UA" sz="2900" dirty="0" err="1">
                <a:latin typeface="Georgia" panose="02040502050405020303" pitchFamily="18" charset="0"/>
              </a:rPr>
              <a:t>практ.конф</a:t>
            </a:r>
            <a:r>
              <a:rPr lang="uk-UA" sz="2900" dirty="0">
                <a:latin typeface="Georgia" panose="02040502050405020303" pitchFamily="18" charset="0"/>
              </a:rPr>
              <a:t>. з </a:t>
            </a:r>
            <a:r>
              <a:rPr lang="uk-UA" sz="2900" dirty="0" err="1">
                <a:latin typeface="Georgia" panose="02040502050405020303" pitchFamily="18" charset="0"/>
              </a:rPr>
              <a:t>міжн.участю</a:t>
            </a:r>
            <a:r>
              <a:rPr lang="uk-UA" sz="2900" dirty="0">
                <a:latin typeface="Georgia" panose="02040502050405020303" pitchFamily="18" charset="0"/>
              </a:rPr>
              <a:t>, м. Тернопіль, 10-11І.наук.-практ.конф. з </a:t>
            </a:r>
            <a:r>
              <a:rPr lang="uk-UA" sz="2900" dirty="0" err="1">
                <a:latin typeface="Georgia" panose="02040502050405020303" pitchFamily="18" charset="0"/>
              </a:rPr>
              <a:t>міжн.участю</a:t>
            </a:r>
            <a:r>
              <a:rPr lang="uk-UA" sz="2900" dirty="0">
                <a:latin typeface="Georgia" panose="02040502050405020303" pitchFamily="18" charset="0"/>
              </a:rPr>
              <a:t>, м. Тернопіль, 10-11 листопада 2016 р. – С.277-278. </a:t>
            </a:r>
            <a:endParaRPr lang="ru-RU" sz="2900" dirty="0">
              <a:latin typeface="Georgia" panose="02040502050405020303" pitchFamily="18" charset="0"/>
            </a:endParaRPr>
          </a:p>
          <a:p>
            <a:r>
              <a:rPr lang="uk-UA" sz="2900" dirty="0">
                <a:latin typeface="Georgia" panose="02040502050405020303" pitchFamily="18" charset="0"/>
              </a:rPr>
              <a:t>2. </a:t>
            </a:r>
            <a:r>
              <a:rPr lang="uk-UA" sz="2900" dirty="0" err="1">
                <a:latin typeface="Georgia" panose="02040502050405020303" pitchFamily="18" charset="0"/>
              </a:rPr>
              <a:t>Дашко</a:t>
            </a:r>
            <a:r>
              <a:rPr lang="uk-UA" sz="2900" dirty="0">
                <a:latin typeface="Georgia" panose="02040502050405020303" pitchFamily="18" charset="0"/>
              </a:rPr>
              <a:t> О.С., Козак М.М., Городецька І.Я. Проблемні питання конкуренції ліків і дієтичних добавок на прикладі </a:t>
            </a:r>
            <a:r>
              <a:rPr lang="uk-UA" sz="2900" dirty="0" err="1">
                <a:latin typeface="Georgia" panose="02040502050405020303" pitchFamily="18" charset="0"/>
              </a:rPr>
              <a:t>імуностимуляторів</a:t>
            </a:r>
            <a:r>
              <a:rPr lang="uk-UA" sz="2900" dirty="0">
                <a:latin typeface="Georgia" panose="02040502050405020303" pitchFamily="18" charset="0"/>
              </a:rPr>
              <a:t> та </a:t>
            </a:r>
            <a:r>
              <a:rPr lang="uk-UA" sz="2900" dirty="0" err="1">
                <a:latin typeface="Georgia" panose="02040502050405020303" pitchFamily="18" charset="0"/>
              </a:rPr>
              <a:t>гепатопротекторів</a:t>
            </a:r>
            <a:r>
              <a:rPr lang="uk-UA" sz="2900" dirty="0">
                <a:latin typeface="Georgia" panose="02040502050405020303" pitchFamily="18" charset="0"/>
              </a:rPr>
              <a:t>//«Менеджмент та маркетинг у складі сучасної економіки, </a:t>
            </a:r>
            <a:r>
              <a:rPr lang="uk-UA" sz="2900" dirty="0" err="1">
                <a:latin typeface="Georgia" panose="02040502050405020303" pitchFamily="18" charset="0"/>
              </a:rPr>
              <a:t>науки,освіти</a:t>
            </a:r>
            <a:r>
              <a:rPr lang="uk-UA" sz="2900" dirty="0">
                <a:latin typeface="Georgia" panose="02040502050405020303" pitchFamily="18" charset="0"/>
              </a:rPr>
              <a:t>, практики». – Матер.VІ.наук.-</a:t>
            </a:r>
            <a:r>
              <a:rPr lang="uk-UA" sz="2900" dirty="0" err="1">
                <a:latin typeface="Georgia" panose="02040502050405020303" pitchFamily="18" charset="0"/>
              </a:rPr>
              <a:t>практ.конф</a:t>
            </a:r>
            <a:r>
              <a:rPr lang="uk-UA" sz="2900" dirty="0">
                <a:latin typeface="Georgia" panose="02040502050405020303" pitchFamily="18" charset="0"/>
              </a:rPr>
              <a:t>. з </a:t>
            </a:r>
            <a:r>
              <a:rPr lang="uk-UA" sz="2900" dirty="0" err="1">
                <a:latin typeface="Georgia" panose="02040502050405020303" pitchFamily="18" charset="0"/>
              </a:rPr>
              <a:t>міжн.участю</a:t>
            </a:r>
            <a:r>
              <a:rPr lang="uk-UA" sz="2900" dirty="0">
                <a:latin typeface="Georgia" panose="02040502050405020303" pitchFamily="18" charset="0"/>
              </a:rPr>
              <a:t>, м. Тернопіль, 10-11 </a:t>
            </a:r>
            <a:r>
              <a:rPr lang="uk-UA" sz="2900" dirty="0" err="1">
                <a:latin typeface="Georgia" panose="02040502050405020303" pitchFamily="18" charset="0"/>
              </a:rPr>
              <a:t>міжн</a:t>
            </a:r>
            <a:r>
              <a:rPr lang="uk-UA" sz="2900" dirty="0">
                <a:latin typeface="Georgia" panose="02040502050405020303" pitchFamily="18" charset="0"/>
              </a:rPr>
              <a:t>. наук.-</a:t>
            </a:r>
            <a:r>
              <a:rPr lang="uk-UA" sz="2900" dirty="0" err="1">
                <a:latin typeface="Georgia" panose="02040502050405020303" pitchFamily="18" charset="0"/>
              </a:rPr>
              <a:t>практ</a:t>
            </a:r>
            <a:r>
              <a:rPr lang="uk-UA" sz="2900" dirty="0">
                <a:latin typeface="Georgia" panose="02040502050405020303" pitchFamily="18" charset="0"/>
              </a:rPr>
              <a:t>. </a:t>
            </a:r>
            <a:r>
              <a:rPr lang="uk-UA" sz="2900" dirty="0" err="1">
                <a:latin typeface="Georgia" panose="02040502050405020303" pitchFamily="18" charset="0"/>
              </a:rPr>
              <a:t>конф</a:t>
            </a:r>
            <a:r>
              <a:rPr lang="uk-UA" sz="2900" dirty="0">
                <a:latin typeface="Georgia" panose="02040502050405020303" pitchFamily="18" charset="0"/>
              </a:rPr>
              <a:t>., </a:t>
            </a:r>
            <a:r>
              <a:rPr lang="uk-UA" sz="2900" dirty="0" err="1">
                <a:latin typeface="Georgia" panose="02040502050405020303" pitchFamily="18" charset="0"/>
              </a:rPr>
              <a:t>м.Харків</a:t>
            </a:r>
            <a:r>
              <a:rPr lang="uk-UA" sz="2900" dirty="0">
                <a:latin typeface="Georgia" panose="02040502050405020303" pitchFamily="18" charset="0"/>
              </a:rPr>
              <a:t>, </a:t>
            </a:r>
            <a:r>
              <a:rPr lang="uk-UA" sz="2900" dirty="0" err="1">
                <a:latin typeface="Georgia" panose="02040502050405020303" pitchFamily="18" charset="0"/>
              </a:rPr>
              <a:t>НфаУ</a:t>
            </a:r>
            <a:r>
              <a:rPr lang="uk-UA" sz="2900" dirty="0">
                <a:latin typeface="Georgia" panose="02040502050405020303" pitchFamily="18" charset="0"/>
              </a:rPr>
              <a:t>, 30-31 березня 2017 р. – С.363. 4. </a:t>
            </a:r>
            <a:r>
              <a:rPr lang="uk-UA" sz="2900" dirty="0" err="1">
                <a:latin typeface="Georgia" panose="02040502050405020303" pitchFamily="18" charset="0"/>
              </a:rPr>
              <a:t>Диетические</a:t>
            </a:r>
            <a:r>
              <a:rPr lang="uk-UA" sz="2900" dirty="0">
                <a:latin typeface="Georgia" panose="02040502050405020303" pitchFamily="18" charset="0"/>
              </a:rPr>
              <a:t> добавки и </a:t>
            </a:r>
            <a:r>
              <a:rPr lang="uk-UA" sz="2900" dirty="0" err="1">
                <a:latin typeface="Georgia" panose="02040502050405020303" pitchFamily="18" charset="0"/>
              </a:rPr>
              <a:t>доказательная</a:t>
            </a:r>
            <a:r>
              <a:rPr lang="uk-UA" sz="2900" dirty="0">
                <a:latin typeface="Georgia" panose="02040502050405020303" pitchFamily="18" charset="0"/>
              </a:rPr>
              <a:t> медицина: </a:t>
            </a:r>
            <a:r>
              <a:rPr lang="uk-UA" sz="2900" dirty="0" err="1">
                <a:latin typeface="Georgia" panose="02040502050405020303" pitchFamily="18" charset="0"/>
              </a:rPr>
              <a:t>поиск</a:t>
            </a:r>
            <a:r>
              <a:rPr lang="uk-UA" sz="2900" dirty="0">
                <a:latin typeface="Georgia" panose="02040502050405020303" pitchFamily="18" charset="0"/>
              </a:rPr>
              <a:t> </a:t>
            </a:r>
            <a:r>
              <a:rPr lang="uk-UA" sz="2900" dirty="0" err="1">
                <a:latin typeface="Georgia" panose="02040502050405020303" pitchFamily="18" charset="0"/>
              </a:rPr>
              <a:t>точек</a:t>
            </a:r>
            <a:r>
              <a:rPr lang="uk-UA" sz="2900" dirty="0">
                <a:latin typeface="Georgia" panose="02040502050405020303" pitchFamily="18" charset="0"/>
              </a:rPr>
              <a:t> </a:t>
            </a:r>
            <a:r>
              <a:rPr lang="uk-UA" sz="2900" dirty="0" err="1">
                <a:latin typeface="Georgia" panose="02040502050405020303" pitchFamily="18" charset="0"/>
              </a:rPr>
              <a:t>соприкосновения</a:t>
            </a:r>
            <a:r>
              <a:rPr lang="uk-UA" sz="2900" dirty="0">
                <a:latin typeface="Georgia" panose="02040502050405020303" pitchFamily="18" charset="0"/>
              </a:rPr>
              <a:t> [Електронний ресурс]. – Режим доступу: </a:t>
            </a:r>
            <a:r>
              <a:rPr lang="uk-UA" sz="2900" dirty="0" err="1">
                <a:latin typeface="Georgia" panose="02040502050405020303" pitchFamily="18" charset="0"/>
              </a:rPr>
              <a:t>http</a:t>
            </a:r>
            <a:r>
              <a:rPr lang="uk-UA" sz="2900" dirty="0">
                <a:latin typeface="Georgia" panose="02040502050405020303" pitchFamily="18" charset="0"/>
              </a:rPr>
              <a:t>  ://  </a:t>
            </a:r>
            <a:r>
              <a:rPr lang="uk-UA" sz="2900" dirty="0" err="1">
                <a:latin typeface="Georgia" panose="02040502050405020303" pitchFamily="18" charset="0"/>
              </a:rPr>
              <a:t>www</a:t>
            </a:r>
            <a:r>
              <a:rPr lang="uk-UA" sz="2900" dirty="0">
                <a:latin typeface="Georgia" panose="02040502050405020303" pitchFamily="18" charset="0"/>
              </a:rPr>
              <a:t>  .  </a:t>
            </a:r>
            <a:r>
              <a:rPr lang="uk-UA" sz="2900" dirty="0" err="1">
                <a:latin typeface="Georgia" panose="02040502050405020303" pitchFamily="18" charset="0"/>
              </a:rPr>
              <a:t>apteka</a:t>
            </a:r>
            <a:r>
              <a:rPr lang="uk-UA" sz="2900" dirty="0">
                <a:latin typeface="Georgia" panose="02040502050405020303" pitchFamily="18" charset="0"/>
              </a:rPr>
              <a:t>  .  </a:t>
            </a:r>
            <a:r>
              <a:rPr lang="uk-UA" sz="2900" dirty="0" err="1">
                <a:latin typeface="Georgia" panose="02040502050405020303" pitchFamily="18" charset="0"/>
              </a:rPr>
              <a:t>ua</a:t>
            </a:r>
            <a:r>
              <a:rPr lang="uk-UA" sz="2900" dirty="0">
                <a:latin typeface="Georgia" panose="02040502050405020303" pitchFamily="18" charset="0"/>
              </a:rPr>
              <a:t>  /  </a:t>
            </a:r>
            <a:r>
              <a:rPr lang="uk-UA" sz="2900" dirty="0" err="1">
                <a:latin typeface="Georgia" panose="02040502050405020303" pitchFamily="18" charset="0"/>
              </a:rPr>
              <a:t>article</a:t>
            </a:r>
            <a:r>
              <a:rPr lang="uk-UA" sz="2900" dirty="0">
                <a:latin typeface="Georgia" panose="02040502050405020303" pitchFamily="18" charset="0"/>
              </a:rPr>
              <a:t>  /3377</a:t>
            </a:r>
            <a:endParaRPr lang="ru-RU" sz="2900" dirty="0">
              <a:latin typeface="Georgia" panose="02040502050405020303" pitchFamily="18" charset="0"/>
            </a:endParaRPr>
          </a:p>
          <a:p>
            <a:r>
              <a:rPr lang="uk-UA" sz="2900" dirty="0">
                <a:latin typeface="Georgia" panose="02040502050405020303" pitchFamily="18" charset="0"/>
              </a:rPr>
              <a:t>3. </a:t>
            </a:r>
            <a:r>
              <a:rPr lang="uk-UA" sz="2900" dirty="0" err="1">
                <a:latin typeface="Georgia" panose="02040502050405020303" pitchFamily="18" charset="0"/>
              </a:rPr>
              <a:t>Останіна</a:t>
            </a:r>
            <a:r>
              <a:rPr lang="uk-UA" sz="2900" dirty="0">
                <a:latin typeface="Georgia" panose="02040502050405020303" pitchFamily="18" charset="0"/>
              </a:rPr>
              <a:t> Н.В. Створення додаткового розділу «Дієтичні добавки» Державної Фармакопеї України – </a:t>
            </a:r>
            <a:r>
              <a:rPr lang="uk-UA" sz="2900" dirty="0" err="1">
                <a:latin typeface="Georgia" panose="02040502050405020303" pitchFamily="18" charset="0"/>
              </a:rPr>
              <a:t>шдях</a:t>
            </a:r>
            <a:r>
              <a:rPr lang="uk-UA" sz="2900" dirty="0">
                <a:latin typeface="Georgia" panose="02040502050405020303" pitchFamily="18" charset="0"/>
              </a:rPr>
              <a:t> до забезпечення населення України якісною продукцією /</a:t>
            </a:r>
            <a:r>
              <a:rPr lang="uk-UA" sz="2900" dirty="0" err="1">
                <a:latin typeface="Georgia" panose="02040502050405020303" pitchFamily="18" charset="0"/>
              </a:rPr>
              <a:t>Н.В.Останіна</a:t>
            </a:r>
            <a:r>
              <a:rPr lang="uk-UA" sz="2900" dirty="0">
                <a:latin typeface="Georgia" panose="02040502050405020303" pitchFamily="18" charset="0"/>
              </a:rPr>
              <a:t>, </a:t>
            </a:r>
            <a:r>
              <a:rPr lang="uk-UA" sz="2900" dirty="0" err="1">
                <a:latin typeface="Georgia" panose="02040502050405020303" pitchFamily="18" charset="0"/>
              </a:rPr>
              <a:t>О.М.Кузнецова</a:t>
            </a:r>
            <a:r>
              <a:rPr lang="uk-UA" sz="2900" dirty="0">
                <a:latin typeface="Georgia" panose="02040502050405020303" pitchFamily="18" charset="0"/>
              </a:rPr>
              <a:t> // Фармац.журн.-2013. - № 1. – С.16-20. </a:t>
            </a:r>
            <a:endParaRPr lang="ru-RU" sz="2900" dirty="0">
              <a:latin typeface="Georgia" panose="02040502050405020303" pitchFamily="18" charset="0"/>
            </a:endParaRPr>
          </a:p>
          <a:p>
            <a:r>
              <a:rPr lang="uk-UA" sz="2900" dirty="0">
                <a:latin typeface="Georgia" panose="02040502050405020303" pitchFamily="18" charset="0"/>
              </a:rPr>
              <a:t>4. Чухрай І.Л. Проблемні питання позиціонування дієтичних добавок з </a:t>
            </a:r>
            <a:r>
              <a:rPr lang="uk-UA" sz="2900" dirty="0" err="1">
                <a:latin typeface="Georgia" panose="02040502050405020303" pitchFamily="18" charset="0"/>
              </a:rPr>
              <a:t>пробіотиками</a:t>
            </a:r>
            <a:r>
              <a:rPr lang="uk-UA" sz="2900" dirty="0">
                <a:latin typeface="Georgia" panose="02040502050405020303" pitchFamily="18" charset="0"/>
              </a:rPr>
              <a:t> на вітчизняному фармацевтичному ринку// </a:t>
            </a:r>
            <a:r>
              <a:rPr lang="uk-UA" sz="2900" dirty="0" err="1">
                <a:latin typeface="Georgia" panose="02040502050405020303" pitchFamily="18" charset="0"/>
              </a:rPr>
              <a:t>І.Л.Чухрай</a:t>
            </a:r>
            <a:r>
              <a:rPr lang="uk-UA" sz="2900" dirty="0">
                <a:latin typeface="Georgia" panose="02040502050405020303" pitchFamily="18" charset="0"/>
              </a:rPr>
              <a:t>, </a:t>
            </a:r>
            <a:r>
              <a:rPr lang="uk-UA" sz="2900" dirty="0" err="1">
                <a:latin typeface="Georgia" panose="02040502050405020303" pitchFamily="18" charset="0"/>
              </a:rPr>
              <a:t>І.Я.Городецька</a:t>
            </a:r>
            <a:r>
              <a:rPr lang="uk-UA" sz="2900" dirty="0">
                <a:latin typeface="Georgia" panose="02040502050405020303" pitchFamily="18" charset="0"/>
              </a:rPr>
              <a:t> // Український медичний альманах. – 2012. - № 5. – с.63-</a:t>
            </a:r>
            <a:endParaRPr lang="ru-RU" sz="2900" dirty="0">
              <a:latin typeface="Georgia" panose="02040502050405020303" pitchFamily="18" charset="0"/>
            </a:endParaRPr>
          </a:p>
          <a:p>
            <a:r>
              <a:rPr lang="uk-UA" sz="2900" dirty="0">
                <a:latin typeface="Georgia" panose="02040502050405020303" pitchFamily="18" charset="0"/>
              </a:rPr>
              <a:t> </a:t>
            </a:r>
            <a:endParaRPr lang="ru-RU" sz="2900" dirty="0">
              <a:latin typeface="Georgia" panose="02040502050405020303" pitchFamily="18" charset="0"/>
            </a:endParaRPr>
          </a:p>
          <a:p>
            <a:endParaRPr lang="ru-RU" dirty="0"/>
          </a:p>
        </p:txBody>
      </p:sp>
    </p:spTree>
    <p:extLst>
      <p:ext uri="{BB962C8B-B14F-4D97-AF65-F5344CB8AC3E}">
        <p14:creationId xmlns:p14="http://schemas.microsoft.com/office/powerpoint/2010/main" val="61657400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Прямоугольник 7">
            <a:extLst>
              <a:ext uri="{FF2B5EF4-FFF2-40B4-BE49-F238E27FC236}">
                <a16:creationId xmlns:a16="http://schemas.microsoft.com/office/drawing/2014/main" xmlns="" id="{A38A195E-584A-485A-BECD-66468900B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10" name="Прямоугольник 9">
            <a:extLst>
              <a:ext uri="{FF2B5EF4-FFF2-40B4-BE49-F238E27FC236}">
                <a16:creationId xmlns:a16="http://schemas.microsoft.com/office/drawing/2014/main" xmlns="" id="{840177A7-740C-43C7-8F2D-BD7067F12C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1">
              <a:ln>
                <a:noFill/>
              </a:ln>
              <a:solidFill>
                <a:prstClr val="white"/>
              </a:solidFill>
              <a:effectLst/>
              <a:uLnTx/>
              <a:uFillTx/>
              <a:latin typeface="Century Gothic" panose="020B0502020202020204"/>
              <a:ea typeface="+mn-ea"/>
              <a:cs typeface="+mn-cs"/>
            </a:endParaRPr>
          </a:p>
        </p:txBody>
      </p:sp>
      <p:pic>
        <p:nvPicPr>
          <p:cNvPr id="12" name="Рисунок 11">
            <a:extLst>
              <a:ext uri="{FF2B5EF4-FFF2-40B4-BE49-F238E27FC236}">
                <a16:creationId xmlns:a16="http://schemas.microsoft.com/office/drawing/2014/main" xmlns="" id="{FF525AAA-82CE-4027-A26C-B0EFFD856F2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Заголовок 1">
            <a:extLst>
              <a:ext uri="{FF2B5EF4-FFF2-40B4-BE49-F238E27FC236}">
                <a16:creationId xmlns:a16="http://schemas.microsoft.com/office/drawing/2014/main" xmlns="" id="{A389EA88-8D83-4F3F-A4C1-4B16E2377F9E}"/>
              </a:ext>
            </a:extLst>
          </p:cNvPr>
          <p:cNvSpPr>
            <a:spLocks noGrp="1"/>
          </p:cNvSpPr>
          <p:nvPr>
            <p:ph type="title"/>
          </p:nvPr>
        </p:nvSpPr>
        <p:spPr>
          <a:xfrm>
            <a:off x="3404706" y="119270"/>
            <a:ext cx="8548756" cy="1435977"/>
          </a:xfrm>
        </p:spPr>
        <p:txBody>
          <a:bodyPr rtlCol="0">
            <a:noAutofit/>
          </a:bodyPr>
          <a:lstStyle/>
          <a:p>
            <a:pPr algn="ctr"/>
            <a:r>
              <a:rPr lang="uk-UA" b="1" i="1" noProof="1">
                <a:solidFill>
                  <a:srgbClr val="FF0066"/>
                </a:solidFill>
              </a:rPr>
              <a:t>Шановні студенти!</a:t>
            </a:r>
            <a:endParaRPr lang="ru-RU" b="1" i="1" noProof="1">
              <a:solidFill>
                <a:srgbClr val="FF0066"/>
              </a:solidFill>
            </a:endParaRPr>
          </a:p>
        </p:txBody>
      </p:sp>
      <p:sp>
        <p:nvSpPr>
          <p:cNvPr id="7" name="Объект 6">
            <a:extLst>
              <a:ext uri="{FF2B5EF4-FFF2-40B4-BE49-F238E27FC236}">
                <a16:creationId xmlns:a16="http://schemas.microsoft.com/office/drawing/2014/main" xmlns="" id="{71498D05-D608-4CE1-98B4-46B921152B60}"/>
              </a:ext>
            </a:extLst>
          </p:cNvPr>
          <p:cNvSpPr>
            <a:spLocks noGrp="1"/>
          </p:cNvSpPr>
          <p:nvPr>
            <p:ph idx="1"/>
          </p:nvPr>
        </p:nvSpPr>
        <p:spPr>
          <a:xfrm>
            <a:off x="4002155" y="1674517"/>
            <a:ext cx="7951307" cy="4544169"/>
          </a:xfrm>
        </p:spPr>
        <p:txBody>
          <a:bodyPr/>
          <a:lstStyle/>
          <a:p>
            <a:pPr marL="0" indent="0">
              <a:buNone/>
            </a:pPr>
            <a:r>
              <a:rPr lang="uk-UA" sz="2800" dirty="0">
                <a:latin typeface="Franklin Gothic Heavy" panose="020B0903020102020204" pitchFamily="34" charset="0"/>
              </a:rPr>
              <a:t>Під час вивчення курсу </a:t>
            </a:r>
            <a:r>
              <a:rPr lang="uk-UA" sz="2800" dirty="0" err="1">
                <a:latin typeface="Franklin Gothic Heavy" panose="020B0903020102020204" pitchFamily="34" charset="0"/>
              </a:rPr>
              <a:t>нутриціології</a:t>
            </a:r>
            <a:r>
              <a:rPr lang="uk-UA" sz="2800" dirty="0">
                <a:latin typeface="Franklin Gothic Heavy" panose="020B0903020102020204" pitchFamily="34" charset="0"/>
              </a:rPr>
              <a:t> та </a:t>
            </a:r>
            <a:r>
              <a:rPr lang="uk-UA" sz="2800" dirty="0" err="1">
                <a:latin typeface="Franklin Gothic Heavy" panose="020B0903020102020204" pitchFamily="34" charset="0"/>
              </a:rPr>
              <a:t>броматології</a:t>
            </a:r>
            <a:r>
              <a:rPr lang="uk-UA" sz="2800" dirty="0">
                <a:latin typeface="Franklin Gothic Heavy" panose="020B0903020102020204" pitchFamily="34" charset="0"/>
              </a:rPr>
              <a:t> ви отримаєте інформацію, яка </a:t>
            </a:r>
            <a:r>
              <a:rPr lang="uk-UA" sz="2800" dirty="0" err="1">
                <a:latin typeface="Franklin Gothic Heavy" panose="020B0903020102020204" pitchFamily="34" charset="0"/>
              </a:rPr>
              <a:t>нададасть</a:t>
            </a:r>
            <a:r>
              <a:rPr lang="uk-UA" sz="2800" dirty="0">
                <a:latin typeface="Franklin Gothic Heavy" panose="020B0903020102020204" pitchFamily="34" charset="0"/>
              </a:rPr>
              <a:t>  можливість розширити свої знання </a:t>
            </a:r>
            <a:r>
              <a:rPr lang="uk-UA" sz="2800" dirty="0">
                <a:solidFill>
                  <a:srgbClr val="0070C0"/>
                </a:solidFill>
                <a:latin typeface="Franklin Gothic Heavy" panose="020B0903020102020204" pitchFamily="34" charset="0"/>
              </a:rPr>
              <a:t>провізора </a:t>
            </a:r>
            <a:r>
              <a:rPr lang="uk-UA" sz="2800" dirty="0">
                <a:latin typeface="Franklin Gothic Heavy" panose="020B0903020102020204" pitchFamily="34" charset="0"/>
              </a:rPr>
              <a:t>та отримати теоретичні та практичні основи професії </a:t>
            </a:r>
            <a:r>
              <a:rPr lang="uk-UA" sz="2800" dirty="0" err="1">
                <a:solidFill>
                  <a:srgbClr val="0070C0"/>
                </a:solidFill>
                <a:latin typeface="Franklin Gothic Heavy" panose="020B0903020102020204" pitchFamily="34" charset="0"/>
              </a:rPr>
              <a:t>нутриціолога</a:t>
            </a:r>
            <a:r>
              <a:rPr lang="uk-UA" sz="2800" dirty="0">
                <a:latin typeface="Franklin Gothic Heavy" panose="020B0903020102020204" pitchFamily="34" charset="0"/>
              </a:rPr>
              <a:t>.</a:t>
            </a:r>
          </a:p>
          <a:p>
            <a:pPr marL="0" indent="0">
              <a:buNone/>
            </a:pPr>
            <a:endParaRPr lang="uk-UA" sz="2800" dirty="0">
              <a:latin typeface="Franklin Gothic Heavy" panose="020B0903020102020204" pitchFamily="34" charset="0"/>
            </a:endParaRPr>
          </a:p>
          <a:p>
            <a:pPr marL="0" indent="0" algn="ctr">
              <a:buNone/>
            </a:pPr>
            <a:r>
              <a:rPr lang="uk-UA" sz="2800" dirty="0">
                <a:solidFill>
                  <a:srgbClr val="00B050"/>
                </a:solidFill>
                <a:latin typeface="Franklin Gothic Heavy" panose="020B0903020102020204" pitchFamily="34" charset="0"/>
              </a:rPr>
              <a:t>Гарних вам успіхів  в отриманні </a:t>
            </a:r>
          </a:p>
          <a:p>
            <a:pPr marL="0" indent="0" algn="ctr">
              <a:buNone/>
            </a:pPr>
            <a:r>
              <a:rPr lang="uk-UA" sz="2800" dirty="0">
                <a:solidFill>
                  <a:srgbClr val="00B050"/>
                </a:solidFill>
                <a:latin typeface="Franklin Gothic Heavy" panose="020B0903020102020204" pitchFamily="34" charset="0"/>
              </a:rPr>
              <a:t>нових знань</a:t>
            </a:r>
            <a:r>
              <a:rPr lang="uk-UA" dirty="0">
                <a:solidFill>
                  <a:srgbClr val="00B050"/>
                </a:solidFill>
                <a:latin typeface="Franklin Gothic Heavy" panose="020B0903020102020204" pitchFamily="34" charset="0"/>
              </a:rPr>
              <a:t>!</a:t>
            </a:r>
            <a:endParaRPr lang="ru-RU" dirty="0">
              <a:solidFill>
                <a:srgbClr val="00B050"/>
              </a:solidFill>
              <a:latin typeface="Franklin Gothic Heavy" panose="020B0903020102020204" pitchFamily="34" charset="0"/>
            </a:endParaRPr>
          </a:p>
        </p:txBody>
      </p:sp>
    </p:spTree>
    <p:extLst>
      <p:ext uri="{BB962C8B-B14F-4D97-AF65-F5344CB8AC3E}">
        <p14:creationId xmlns:p14="http://schemas.microsoft.com/office/powerpoint/2010/main" val="3247531713"/>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След самолета">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_36806588_TF67670762.potx" id="{C8C6B627-7FAF-4B79-AE4A-A92F1F3AC7AA}" vid="{CF93F24D-E366-4425-96B9-C99B86611775}"/>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10BEB954-4024-4CCF-A9D6-4C00FDC028D9}">
  <ds:schemaRefs>
    <ds:schemaRef ds:uri="http://schemas.microsoft.com/sharepoint/v3/contenttype/forms"/>
  </ds:schemaRefs>
</ds:datastoreItem>
</file>

<file path=customXml/itemProps2.xml><?xml version="1.0" encoding="utf-8"?>
<ds:datastoreItem xmlns:ds="http://schemas.openxmlformats.org/officeDocument/2006/customXml" ds:itemID="{AB96CC85-5758-41C0-8EFD-737AFB6912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10EE66-8707-456F-8F2E-091D581CB030}">
  <ds:schemaRefs>
    <ds:schemaRef ds:uri="http://schemas.microsoft.com/office/2006/documentManagement/types"/>
    <ds:schemaRef ds:uri="http://purl.org/dc/term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Шаблон След самолета</Template>
  <TotalTime>0</TotalTime>
  <Words>785</Words>
  <Application>Microsoft Office PowerPoint</Application>
  <PresentationFormat>Произвольный</PresentationFormat>
  <Paragraphs>61</Paragraphs>
  <Slides>9</Slides>
  <Notes>9</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След самолета</vt:lpstr>
      <vt:lpstr>НУТРИЦІОЛОГІЯ  ТА  БРОМАТОЛогія</vt:lpstr>
      <vt:lpstr>Кафедра фармацевтичної хімії </vt:lpstr>
      <vt:lpstr>Нутриціологія – це наука, яка вивчає питання  харчування, харчові продукти, харчові речовини та інші компоненти, що містяться у продуктах, їх вплив та взаємодію, норми споживання, засвоєння, втрати та виведення із організму, їх вплив на різні види обміну речовин і значення у підтримці здоров’я або виникненні захворювань.    БРОМАТОЛОГІЯ – це наука, що вивчає хімічний склад харчових продуктів, їх зміни під впливом різних факторів (хімічних, фізичних, біохімічних); займається контролем якості харчових продуктів, включаючи сировину, напівпродукти і супутні матеріали; а також вивчає взаємодію харчових продуктів з лікарськими засобами</vt:lpstr>
      <vt:lpstr>При всіх досягненнях сучасної медицини  роль нутриїтивної підтримки в профілактиці  та лікуванні різних зхворювань,  а також для збереження власного здоров’я,  відіграє чи не основну роль в  житті сучасної людини.           Тенденції сьогоднішнього часу диктують зміни і в  професійному плані. Фахівець має володіти комплексними  глибокими знання для задоволення потреб ринку праці.    </vt:lpstr>
      <vt:lpstr>  Одним із актуальних напрямків в галузі збереження здлорв’я є  нутриціологія.   Фхівець, який володіє фундаментальними знаннями з  фізіології, патфізіології, біохімії,  фармакології,  фармакогнозії, фармацевтичної хімії зможе більш  досконало і фахова підійти до розв’язання  питаь  правильного харчування, аніж пересічна людина,  яка отримала ці знання, не маючи відповідної медичної освіти.                   Тому даний курс надасть вам можливість освоїти основи такої спеціальності, як нутриціолог і розширити свої знання, як провізора. </vt:lpstr>
      <vt:lpstr>  </vt:lpstr>
      <vt:lpstr>.  </vt:lpstr>
      <vt:lpstr>Інформаційні джерела</vt:lpstr>
      <vt:lpstr>Шановні студенти!</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2020-12-16T12:00:46Z</dcterms:created>
  <dcterms:modified xsi:type="dcterms:W3CDTF">2022-05-16T06:34:59Z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