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5"/>
  </p:notesMasterIdLst>
  <p:sldIdLst>
    <p:sldId id="256" r:id="rId2"/>
    <p:sldId id="264" r:id="rId3"/>
    <p:sldId id="284" r:id="rId4"/>
    <p:sldId id="285" r:id="rId5"/>
    <p:sldId id="286" r:id="rId6"/>
    <p:sldId id="287" r:id="rId7"/>
    <p:sldId id="265" r:id="rId8"/>
    <p:sldId id="258" r:id="rId9"/>
    <p:sldId id="259" r:id="rId10"/>
    <p:sldId id="273" r:id="rId11"/>
    <p:sldId id="274" r:id="rId12"/>
    <p:sldId id="275" r:id="rId13"/>
    <p:sldId id="282"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4" autoAdjust="0"/>
  </p:normalViewPr>
  <p:slideViewPr>
    <p:cSldViewPr>
      <p:cViewPr varScale="1">
        <p:scale>
          <a:sx n="74" d="100"/>
          <a:sy n="74" d="100"/>
        </p:scale>
        <p:origin x="-1044" y="-90"/>
      </p:cViewPr>
      <p:guideLst>
        <p:guide orient="horz" pos="2160"/>
        <p:guide pos="2880"/>
      </p:guideLst>
    </p:cSldViewPr>
  </p:slideViewPr>
  <p:outlineViewPr>
    <p:cViewPr>
      <p:scale>
        <a:sx n="33" d="100"/>
        <a:sy n="33" d="100"/>
      </p:scale>
      <p:origin x="48" y="218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28B126-091B-4386-AF3C-5278BC78DFDA}" type="datetimeFigureOut">
              <a:rPr lang="ru-RU" smtClean="0"/>
              <a:pPr/>
              <a:t>09.05.2022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396487-2AC9-4711-B3A2-FC5477118280}" type="slidenum">
              <a:rPr lang="ru-RU" smtClean="0"/>
              <a:pPr/>
              <a:t>‹#›</a:t>
            </a:fld>
            <a:endParaRPr lang="ru-RU"/>
          </a:p>
        </p:txBody>
      </p:sp>
    </p:spTree>
    <p:extLst>
      <p:ext uri="{BB962C8B-B14F-4D97-AF65-F5344CB8AC3E}">
        <p14:creationId xmlns:p14="http://schemas.microsoft.com/office/powerpoint/2010/main" val="1706315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0396487-2AC9-4711-B3A2-FC5477118280}" type="slidenum">
              <a:rPr lang="ru-RU" smtClean="0"/>
              <a:pPr/>
              <a:t>7</a:t>
            </a:fld>
            <a:endParaRPr lang="ru-RU"/>
          </a:p>
        </p:txBody>
      </p:sp>
    </p:spTree>
    <p:extLst>
      <p:ext uri="{BB962C8B-B14F-4D97-AF65-F5344CB8AC3E}">
        <p14:creationId xmlns:p14="http://schemas.microsoft.com/office/powerpoint/2010/main" val="2227978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uk-UA" smtClean="0"/>
              <a:t>Зразок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8" name="Slide Number Placeholder 7"/>
          <p:cNvSpPr>
            <a:spLocks noGrp="1"/>
          </p:cNvSpPr>
          <p:nvPr>
            <p:ph type="sldNum" sz="quarter" idx="11"/>
          </p:nvPr>
        </p:nvSpPr>
        <p:spPr/>
        <p:txBody>
          <a:bodyPr/>
          <a:lstStyle/>
          <a:p>
            <a:fld id="{725C68B6-61C2-468F-89AB-4B9F7531AA68}"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4" name="Date Placeholder 3"/>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uk-UA" smtClean="0"/>
              <a:t>Зразок заголовка</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5" name="Date Placeholder 4"/>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
        <p:nvSpPr>
          <p:cNvPr id="9" name="Content Placeholder 8"/>
          <p:cNvSpPr>
            <a:spLocks noGrp="1"/>
          </p:cNvSpPr>
          <p:nvPr>
            <p:ph sz="quarter" idx="13"/>
          </p:nvPr>
        </p:nvSpPr>
        <p:spPr>
          <a:xfrm>
            <a:off x="365760" y="1600200"/>
            <a:ext cx="4041648" cy="4526280"/>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7" name="Date Placeholder 6"/>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sp>
        <p:nvSpPr>
          <p:cNvPr id="11" name="Content Placeholder 10"/>
          <p:cNvSpPr>
            <a:spLocks noGrp="1"/>
          </p:cNvSpPr>
          <p:nvPr>
            <p:ph sz="quarter" idx="13"/>
          </p:nvPr>
        </p:nvSpPr>
        <p:spPr>
          <a:xfrm>
            <a:off x="457200" y="2212848"/>
            <a:ext cx="4041648" cy="3913632"/>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uk-UA" smtClean="0"/>
              <a:t>Зразок заголовка</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uk-UA" smtClean="0"/>
              <a:t>Зразок заголовка</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pPr/>
              <a:t>09.05.2022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3000">
              <a:schemeClr val="accent3">
                <a:lumMod val="14000"/>
                <a:lumOff val="86000"/>
              </a:schemeClr>
            </a:gs>
            <a:gs pos="76000">
              <a:schemeClr val="bg1">
                <a:tint val="90000"/>
                <a:shade val="90000"/>
                <a:satMod val="200000"/>
              </a:schemeClr>
            </a:gs>
            <a:gs pos="92000">
              <a:schemeClr val="bg1">
                <a:tint val="90000"/>
                <a:shade val="70000"/>
                <a:satMod val="250000"/>
              </a:schemeClr>
            </a:gs>
          </a:gsLst>
          <a:lin ang="189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uk-UA" smtClean="0"/>
              <a:t>Зразок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5B106E36-FD25-4E2D-B0AA-010F637433A0}" type="datetimeFigureOut">
              <a:rPr lang="ru-RU" smtClean="0"/>
              <a:pPr/>
              <a:t>09.05.2022</a:t>
            </a:fld>
            <a:endParaRPr lang="ru-RU"/>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ru-RU"/>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725C68B6-61C2-468F-89AB-4B9F7531AA68}" type="slidenum">
              <a:rPr lang="ru-RU" smtClean="0"/>
              <a:pPr/>
              <a:t>‹#›</a:t>
            </a:fld>
            <a:endParaRPr lang="ru-RU"/>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wedge/>
  </p:transition>
  <p:timing>
    <p:tnLst>
      <p:par>
        <p:cTn id="1" dur="indefinite" restart="never" nodeType="tmRoot"/>
      </p:par>
    </p:tnLst>
  </p:timing>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285728"/>
            <a:ext cx="9144000" cy="2999256"/>
          </a:xfrm>
        </p:spPr>
        <p:txBody>
          <a:bodyPr>
            <a:noAutofit/>
          </a:bodyPr>
          <a:lstStyle/>
          <a:p>
            <a:r>
              <a:rPr lang="ru-RU" altLang="ru-RU" sz="4800" b="1" i="1" dirty="0" err="1" smtClean="0">
                <a:solidFill>
                  <a:schemeClr val="bg2">
                    <a:lumMod val="25000"/>
                  </a:schemeClr>
                </a:solidFill>
              </a:rPr>
              <a:t>Ефективні</a:t>
            </a:r>
            <a:r>
              <a:rPr lang="ru-RU" altLang="ru-RU" sz="4800" b="1" i="1" dirty="0" smtClean="0">
                <a:solidFill>
                  <a:schemeClr val="bg2">
                    <a:lumMod val="25000"/>
                  </a:schemeClr>
                </a:solidFill>
              </a:rPr>
              <a:t> та </a:t>
            </a:r>
            <a:r>
              <a:rPr lang="ru-RU" altLang="ru-RU" sz="4800" b="1" i="1" dirty="0" err="1" smtClean="0">
                <a:solidFill>
                  <a:schemeClr val="bg2">
                    <a:lumMod val="25000"/>
                  </a:schemeClr>
                </a:solidFill>
              </a:rPr>
              <a:t>безпечні</a:t>
            </a:r>
            <a:r>
              <a:rPr lang="ru-RU" altLang="ru-RU" sz="4800" b="1" i="1" dirty="0" smtClean="0">
                <a:solidFill>
                  <a:schemeClr val="bg2">
                    <a:lumMod val="25000"/>
                  </a:schemeClr>
                </a:solidFill>
              </a:rPr>
              <a:t> </a:t>
            </a:r>
            <a:r>
              <a:rPr lang="ru-RU" altLang="ru-RU" sz="4800" b="1" i="1" dirty="0" err="1" smtClean="0">
                <a:solidFill>
                  <a:schemeClr val="bg2">
                    <a:lumMod val="25000"/>
                  </a:schemeClr>
                </a:solidFill>
              </a:rPr>
              <a:t>методи</a:t>
            </a:r>
            <a:r>
              <a:rPr lang="ru-RU" altLang="ru-RU" sz="4800" b="1" i="1" dirty="0" smtClean="0">
                <a:solidFill>
                  <a:schemeClr val="bg2">
                    <a:lumMod val="25000"/>
                  </a:schemeClr>
                </a:solidFill>
              </a:rPr>
              <a:t> </a:t>
            </a:r>
            <a:r>
              <a:rPr lang="ru-RU" altLang="ru-RU" sz="4800" b="1" i="1" dirty="0" err="1" smtClean="0">
                <a:solidFill>
                  <a:schemeClr val="bg2">
                    <a:lumMod val="25000"/>
                  </a:schemeClr>
                </a:solidFill>
              </a:rPr>
              <a:t>хімічних</a:t>
            </a:r>
            <a:r>
              <a:rPr lang="ru-RU" altLang="ru-RU" sz="4800" b="1" i="1" dirty="0" smtClean="0">
                <a:solidFill>
                  <a:schemeClr val="bg2">
                    <a:lumMod val="25000"/>
                  </a:schemeClr>
                </a:solidFill>
              </a:rPr>
              <a:t> </a:t>
            </a:r>
            <a:r>
              <a:rPr lang="ru-RU" altLang="ru-RU" sz="4800" b="1" i="1" dirty="0" err="1" smtClean="0">
                <a:solidFill>
                  <a:schemeClr val="bg2">
                    <a:lumMod val="25000"/>
                  </a:schemeClr>
                </a:solidFill>
              </a:rPr>
              <a:t>досліджень</a:t>
            </a:r>
            <a:r>
              <a:rPr lang="en-US" altLang="ru-RU" sz="4800" b="1" i="1" dirty="0" smtClean="0">
                <a:solidFill>
                  <a:schemeClr val="bg2">
                    <a:lumMod val="25000"/>
                  </a:schemeClr>
                </a:solidFill>
              </a:rPr>
              <a:t/>
            </a:r>
            <a:br>
              <a:rPr lang="en-US" altLang="ru-RU" sz="4800" b="1" i="1" dirty="0" smtClean="0">
                <a:solidFill>
                  <a:schemeClr val="bg2">
                    <a:lumMod val="25000"/>
                  </a:schemeClr>
                </a:solidFill>
              </a:rPr>
            </a:br>
            <a:r>
              <a:rPr lang="uk-UA" altLang="ru-RU" sz="4800" i="1" dirty="0" smtClean="0">
                <a:solidFill>
                  <a:schemeClr val="bg2">
                    <a:lumMod val="25000"/>
                  </a:schemeClr>
                </a:solidFill>
              </a:rPr>
              <a:t/>
            </a:r>
            <a:br>
              <a:rPr lang="uk-UA" altLang="ru-RU" sz="4800" i="1" dirty="0" smtClean="0">
                <a:solidFill>
                  <a:schemeClr val="bg2">
                    <a:lumMod val="25000"/>
                  </a:schemeClr>
                </a:solidFill>
              </a:rPr>
            </a:br>
            <a:r>
              <a:rPr lang="uk-UA" altLang="ru-RU" sz="2800" i="1" dirty="0" smtClean="0">
                <a:solidFill>
                  <a:schemeClr val="bg2">
                    <a:lumMod val="25000"/>
                  </a:schemeClr>
                </a:solidFill>
              </a:rPr>
              <a:t>Кафедра фармацевтичної хімії</a:t>
            </a:r>
            <a:r>
              <a:rPr lang="uk-UA" altLang="ru-RU" sz="1800" i="1" dirty="0" smtClean="0">
                <a:solidFill>
                  <a:schemeClr val="accent2">
                    <a:lumMod val="75000"/>
                  </a:schemeClr>
                </a:solidFill>
              </a:rPr>
              <a:t/>
            </a:r>
            <a:br>
              <a:rPr lang="uk-UA" altLang="ru-RU" sz="1800" i="1" dirty="0" smtClean="0">
                <a:solidFill>
                  <a:schemeClr val="accent2">
                    <a:lumMod val="75000"/>
                  </a:schemeClr>
                </a:solidFill>
              </a:rPr>
            </a:br>
            <a:r>
              <a:rPr lang="en-US" altLang="ru-RU" sz="2000" dirty="0">
                <a:solidFill>
                  <a:schemeClr val="tx2">
                    <a:lumMod val="60000"/>
                    <a:lumOff val="40000"/>
                  </a:schemeClr>
                </a:solidFill>
              </a:rPr>
              <a:t>https://www.vnmu.edu.ua/</a:t>
            </a:r>
            <a:r>
              <a:rPr lang="uk-UA" altLang="ru-RU" sz="2000" dirty="0">
                <a:solidFill>
                  <a:schemeClr val="tx2">
                    <a:lumMod val="60000"/>
                    <a:lumOff val="40000"/>
                  </a:schemeClr>
                </a:solidFill>
              </a:rPr>
              <a:t>кафедра-фармацевтичної-хімії#</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356992"/>
            <a:ext cx="8856984" cy="3225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116632"/>
            <a:ext cx="8928992" cy="6741368"/>
          </a:xfrm>
        </p:spPr>
        <p:txBody>
          <a:bodyPr>
            <a:noAutofit/>
          </a:bodyPr>
          <a:lstStyle/>
          <a:p>
            <a:pPr marL="0" indent="0" algn="ctr">
              <a:lnSpc>
                <a:spcPct val="150000"/>
              </a:lnSpc>
              <a:buNone/>
            </a:pPr>
            <a:r>
              <a:rPr lang="uk-UA" b="1" u="sng" dirty="0">
                <a:solidFill>
                  <a:schemeClr val="bg2">
                    <a:lumMod val="25000"/>
                  </a:schemeClr>
                </a:solidFill>
                <a:effectLst>
                  <a:outerShdw blurRad="38100" dist="38100" dir="2700000" algn="tl">
                    <a:srgbClr val="000000">
                      <a:alpha val="43137"/>
                    </a:srgbClr>
                  </a:outerShdw>
                </a:effectLst>
                <a:latin typeface="+mn-lt"/>
              </a:rPr>
              <a:t>ОПИС НАВЧАЛЬНОЇ ДИСЦИПЛІНИ</a:t>
            </a:r>
          </a:p>
          <a:p>
            <a:pPr algn="just"/>
            <a:r>
              <a:rPr lang="uk-UA" sz="2200" dirty="0">
                <a:solidFill>
                  <a:schemeClr val="bg2">
                    <a:lumMod val="25000"/>
                  </a:schemeClr>
                </a:solidFill>
                <a:latin typeface="+mn-lt"/>
              </a:rPr>
              <a:t>У загальній системі підготовки провізора «</a:t>
            </a:r>
            <a:r>
              <a:rPr lang="uk-UA" sz="2200" b="1" dirty="0">
                <a:solidFill>
                  <a:schemeClr val="bg2">
                    <a:lumMod val="25000"/>
                  </a:schemeClr>
                </a:solidFill>
                <a:latin typeface="+mn-lt"/>
              </a:rPr>
              <a:t>Ефективні та безпечні методи хімічних досліджень</a:t>
            </a:r>
            <a:r>
              <a:rPr lang="uk-UA" sz="2200" dirty="0">
                <a:solidFill>
                  <a:schemeClr val="bg2">
                    <a:lumMod val="25000"/>
                  </a:schemeClr>
                </a:solidFill>
                <a:latin typeface="+mn-lt"/>
              </a:rPr>
              <a:t>» – вибіркова лабораторна дисципліна, знання якої необхідні для плідної, практичної діяльності фахівців у галузі фармації. </a:t>
            </a:r>
            <a:endParaRPr lang="en-US" sz="2200" dirty="0" smtClean="0">
              <a:solidFill>
                <a:schemeClr val="bg2">
                  <a:lumMod val="25000"/>
                </a:schemeClr>
              </a:solidFill>
              <a:latin typeface="+mn-lt"/>
            </a:endParaRPr>
          </a:p>
          <a:p>
            <a:pPr algn="just"/>
            <a:r>
              <a:rPr lang="uk-UA" sz="2200" b="1" i="1" u="sng" dirty="0" smtClean="0">
                <a:solidFill>
                  <a:schemeClr val="bg2">
                    <a:lumMod val="25000"/>
                  </a:schemeClr>
                </a:solidFill>
                <a:effectLst>
                  <a:outerShdw blurRad="38100" dist="38100" dir="2700000" algn="tl">
                    <a:srgbClr val="000000">
                      <a:alpha val="43137"/>
                    </a:srgbClr>
                  </a:outerShdw>
                </a:effectLst>
                <a:latin typeface="+mn-lt"/>
              </a:rPr>
              <a:t>Головне </a:t>
            </a:r>
            <a:r>
              <a:rPr lang="uk-UA" sz="2200" b="1" i="1" u="sng" dirty="0">
                <a:solidFill>
                  <a:schemeClr val="bg2">
                    <a:lumMod val="25000"/>
                  </a:schemeClr>
                </a:solidFill>
                <a:effectLst>
                  <a:outerShdw blurRad="38100" dist="38100" dir="2700000" algn="tl">
                    <a:srgbClr val="000000">
                      <a:alpha val="43137"/>
                    </a:srgbClr>
                  </a:outerShdw>
                </a:effectLst>
                <a:latin typeface="+mn-lt"/>
              </a:rPr>
              <a:t>завдання курсу </a:t>
            </a:r>
            <a:r>
              <a:rPr lang="uk-UA" sz="2200" dirty="0">
                <a:solidFill>
                  <a:schemeClr val="bg2">
                    <a:lumMod val="25000"/>
                  </a:schemeClr>
                </a:solidFill>
                <a:latin typeface="+mn-lt"/>
              </a:rPr>
              <a:t>полягає в формуванні вихідного рівня знань студентів, що дає змогу сформувати вміння та навички, необхідні для подальшого вивчення окремих спеціальних дисциплін (аналітична хімія, сучасна аналітична лабораторна практика, органічна хімія, технологія ліків, фармакогнозія, стандартизація лікарських засобів і </a:t>
            </a:r>
            <a:r>
              <a:rPr lang="uk-UA" sz="2200" dirty="0" err="1">
                <a:solidFill>
                  <a:schemeClr val="bg2">
                    <a:lumMod val="25000"/>
                  </a:schemeClr>
                </a:solidFill>
                <a:latin typeface="+mn-lt"/>
              </a:rPr>
              <a:t>т.п</a:t>
            </a:r>
            <a:r>
              <a:rPr lang="uk-UA" sz="2200" dirty="0">
                <a:solidFill>
                  <a:schemeClr val="bg2">
                    <a:lumMod val="25000"/>
                  </a:schemeClr>
                </a:solidFill>
                <a:latin typeface="+mn-lt"/>
              </a:rPr>
              <a:t>), а також для майбутньої самостійної роботи фахівця у хімічній лабораторії. Знання дисципліни дають можливість майбутнім фахівцям засвоїти безпечні правила роботи в лабораторії та оволодіти практичними навичками роботи з лабораторним хімічним та мірним посудом, хімічними реактивами, вимірювальними приладами, обладнанням та технікою виконання лабораторних робіт в хімічній лабораторії.</a:t>
            </a:r>
            <a:endParaRPr lang="ru-RU" sz="2200" dirty="0">
              <a:solidFill>
                <a:schemeClr val="bg2">
                  <a:lumMod val="25000"/>
                </a:schemeClr>
              </a:solidFill>
              <a:latin typeface="+mn-lt"/>
            </a:endParaRPr>
          </a:p>
          <a:p>
            <a:pPr marL="0" indent="0" algn="just">
              <a:lnSpc>
                <a:spcPct val="150000"/>
              </a:lnSpc>
              <a:buNone/>
            </a:pPr>
            <a:endParaRPr lang="ru-RU" sz="2200" dirty="0">
              <a:solidFill>
                <a:schemeClr val="bg2">
                  <a:lumMod val="25000"/>
                </a:schemeClr>
              </a:solidFill>
              <a:latin typeface="+mn-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39552" y="89337"/>
            <a:ext cx="8028892" cy="1323439"/>
          </a:xfrm>
          <a:prstGeom prst="rect">
            <a:avLst/>
          </a:prstGeom>
          <a:solidFill>
            <a:schemeClr val="accent3">
              <a:lumMod val="40000"/>
              <a:lumOff val="60000"/>
            </a:schemeClr>
          </a:solidFill>
          <a:ln w="28575">
            <a:solidFill>
              <a:srgbClr val="002060"/>
            </a:solidFill>
          </a:ln>
          <a:effectLst>
            <a:glow rad="63500">
              <a:schemeClr val="accent1">
                <a:satMod val="175000"/>
                <a:alpha val="40000"/>
              </a:schemeClr>
            </a:glow>
          </a:effectLst>
        </p:spPr>
        <p:txBody>
          <a:bodyPr wrap="square">
            <a:spAutoFit/>
          </a:bodyPr>
          <a:lstStyle/>
          <a:p>
            <a:pPr algn="ctr"/>
            <a:r>
              <a:rPr lang="ru-RU" altLang="ru-RU" sz="4000" b="1" i="1" dirty="0" err="1">
                <a:solidFill>
                  <a:schemeClr val="bg2">
                    <a:lumMod val="25000"/>
                  </a:schemeClr>
                </a:solidFill>
                <a:effectLst>
                  <a:outerShdw blurRad="63500" dist="38100" dir="5400000" algn="t" rotWithShape="0">
                    <a:prstClr val="black">
                      <a:alpha val="25000"/>
                    </a:prstClr>
                  </a:outerShdw>
                </a:effectLst>
                <a:ea typeface="+mj-ea"/>
                <a:cs typeface="+mj-cs"/>
              </a:rPr>
              <a:t>Ефективні</a:t>
            </a:r>
            <a:r>
              <a:rPr lang="ru-RU" altLang="ru-RU" sz="4000" b="1" i="1" dirty="0">
                <a:solidFill>
                  <a:schemeClr val="bg2">
                    <a:lumMod val="25000"/>
                  </a:schemeClr>
                </a:solidFill>
                <a:effectLst>
                  <a:outerShdw blurRad="63500" dist="38100" dir="5400000" algn="t" rotWithShape="0">
                    <a:prstClr val="black">
                      <a:alpha val="25000"/>
                    </a:prstClr>
                  </a:outerShdw>
                </a:effectLst>
                <a:ea typeface="+mj-ea"/>
                <a:cs typeface="+mj-cs"/>
              </a:rPr>
              <a:t> та </a:t>
            </a:r>
            <a:r>
              <a:rPr lang="ru-RU" altLang="ru-RU" sz="4000" b="1" i="1" dirty="0" err="1">
                <a:solidFill>
                  <a:schemeClr val="bg2">
                    <a:lumMod val="25000"/>
                  </a:schemeClr>
                </a:solidFill>
                <a:effectLst>
                  <a:outerShdw blurRad="63500" dist="38100" dir="5400000" algn="t" rotWithShape="0">
                    <a:prstClr val="black">
                      <a:alpha val="25000"/>
                    </a:prstClr>
                  </a:outerShdw>
                </a:effectLst>
                <a:ea typeface="+mj-ea"/>
                <a:cs typeface="+mj-cs"/>
              </a:rPr>
              <a:t>безпечні</a:t>
            </a:r>
            <a:r>
              <a:rPr lang="ru-RU" altLang="ru-RU" sz="4000" b="1" i="1" dirty="0">
                <a:solidFill>
                  <a:schemeClr val="bg2">
                    <a:lumMod val="25000"/>
                  </a:schemeClr>
                </a:solidFill>
                <a:effectLst>
                  <a:outerShdw blurRad="63500" dist="38100" dir="5400000" algn="t" rotWithShape="0">
                    <a:prstClr val="black">
                      <a:alpha val="25000"/>
                    </a:prstClr>
                  </a:outerShdw>
                </a:effectLst>
                <a:ea typeface="+mj-ea"/>
                <a:cs typeface="+mj-cs"/>
              </a:rPr>
              <a:t> </a:t>
            </a:r>
            <a:r>
              <a:rPr lang="ru-RU" altLang="ru-RU" sz="4000" b="1" i="1" dirty="0" err="1">
                <a:solidFill>
                  <a:schemeClr val="bg2">
                    <a:lumMod val="25000"/>
                  </a:schemeClr>
                </a:solidFill>
                <a:effectLst>
                  <a:outerShdw blurRad="63500" dist="38100" dir="5400000" algn="t" rotWithShape="0">
                    <a:prstClr val="black">
                      <a:alpha val="25000"/>
                    </a:prstClr>
                  </a:outerShdw>
                </a:effectLst>
                <a:ea typeface="+mj-ea"/>
                <a:cs typeface="+mj-cs"/>
              </a:rPr>
              <a:t>методи</a:t>
            </a:r>
            <a:r>
              <a:rPr lang="ru-RU" altLang="ru-RU" sz="4000" b="1" i="1" dirty="0">
                <a:solidFill>
                  <a:schemeClr val="bg2">
                    <a:lumMod val="25000"/>
                  </a:schemeClr>
                </a:solidFill>
                <a:effectLst>
                  <a:outerShdw blurRad="63500" dist="38100" dir="5400000" algn="t" rotWithShape="0">
                    <a:prstClr val="black">
                      <a:alpha val="25000"/>
                    </a:prstClr>
                  </a:outerShdw>
                </a:effectLst>
                <a:ea typeface="+mj-ea"/>
                <a:cs typeface="+mj-cs"/>
              </a:rPr>
              <a:t> </a:t>
            </a:r>
            <a:r>
              <a:rPr lang="ru-RU" altLang="ru-RU" sz="4000" b="1" i="1" dirty="0" err="1">
                <a:solidFill>
                  <a:schemeClr val="bg2">
                    <a:lumMod val="25000"/>
                  </a:schemeClr>
                </a:solidFill>
                <a:effectLst>
                  <a:outerShdw blurRad="63500" dist="38100" dir="5400000" algn="t" rotWithShape="0">
                    <a:prstClr val="black">
                      <a:alpha val="25000"/>
                    </a:prstClr>
                  </a:outerShdw>
                </a:effectLst>
                <a:ea typeface="+mj-ea"/>
                <a:cs typeface="+mj-cs"/>
              </a:rPr>
              <a:t>хімічних</a:t>
            </a:r>
            <a:r>
              <a:rPr lang="ru-RU" altLang="ru-RU" sz="4000" b="1" i="1" dirty="0">
                <a:solidFill>
                  <a:schemeClr val="bg2">
                    <a:lumMod val="25000"/>
                  </a:schemeClr>
                </a:solidFill>
                <a:effectLst>
                  <a:outerShdw blurRad="63500" dist="38100" dir="5400000" algn="t" rotWithShape="0">
                    <a:prstClr val="black">
                      <a:alpha val="25000"/>
                    </a:prstClr>
                  </a:outerShdw>
                </a:effectLst>
                <a:ea typeface="+mj-ea"/>
                <a:cs typeface="+mj-cs"/>
              </a:rPr>
              <a:t> </a:t>
            </a:r>
            <a:r>
              <a:rPr lang="ru-RU" altLang="ru-RU" sz="4000" b="1" i="1" dirty="0" err="1" smtClean="0">
                <a:solidFill>
                  <a:schemeClr val="bg2">
                    <a:lumMod val="25000"/>
                  </a:schemeClr>
                </a:solidFill>
                <a:effectLst>
                  <a:outerShdw blurRad="63500" dist="38100" dir="5400000" algn="t" rotWithShape="0">
                    <a:prstClr val="black">
                      <a:alpha val="25000"/>
                    </a:prstClr>
                  </a:outerShdw>
                </a:effectLst>
                <a:ea typeface="+mj-ea"/>
                <a:cs typeface="+mj-cs"/>
              </a:rPr>
              <a:t>досліджень</a:t>
            </a:r>
            <a:endParaRPr lang="ru-RU" sz="1400" dirty="0"/>
          </a:p>
        </p:txBody>
      </p:sp>
      <p:sp>
        <p:nvSpPr>
          <p:cNvPr id="7" name="Скругленный прямоугольник 6"/>
          <p:cNvSpPr/>
          <p:nvPr/>
        </p:nvSpPr>
        <p:spPr>
          <a:xfrm>
            <a:off x="611560" y="1556793"/>
            <a:ext cx="7956884" cy="1261884"/>
          </a:xfrm>
          <a:prstGeom prst="round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1043608" y="1556792"/>
            <a:ext cx="7128792" cy="1261884"/>
          </a:xfrm>
          <a:prstGeom prst="rect">
            <a:avLst/>
          </a:prstGeom>
        </p:spPr>
        <p:txBody>
          <a:bodyPr wrap="square">
            <a:spAutoFit/>
          </a:bodyPr>
          <a:lstStyle/>
          <a:p>
            <a:pPr algn="ctr"/>
            <a:r>
              <a:rPr lang="ru-RU" sz="1900" b="1" u="sng" dirty="0" smtClean="0">
                <a:solidFill>
                  <a:srgbClr val="C00000"/>
                </a:solidFill>
                <a:effectLst>
                  <a:outerShdw blurRad="38100" dist="38100" dir="2700000" algn="tl">
                    <a:srgbClr val="000000">
                      <a:alpha val="43137"/>
                    </a:srgbClr>
                  </a:outerShdw>
                </a:effectLst>
              </a:rPr>
              <a:t>Предметом </a:t>
            </a:r>
            <a:r>
              <a:rPr lang="ru-RU" sz="1900" b="1" u="sng" dirty="0" err="1">
                <a:solidFill>
                  <a:srgbClr val="C00000"/>
                </a:solidFill>
                <a:effectLst>
                  <a:outerShdw blurRad="38100" dist="38100" dir="2700000" algn="tl">
                    <a:srgbClr val="000000">
                      <a:alpha val="43137"/>
                    </a:srgbClr>
                  </a:outerShdw>
                </a:effectLst>
              </a:rPr>
              <a:t>вивчення</a:t>
            </a:r>
            <a:r>
              <a:rPr lang="ru-RU" sz="1900" b="1" u="sng" dirty="0">
                <a:solidFill>
                  <a:srgbClr val="C00000"/>
                </a:solidFill>
                <a:effectLst>
                  <a:outerShdw blurRad="38100" dist="38100" dir="2700000" algn="tl">
                    <a:srgbClr val="000000">
                      <a:alpha val="43137"/>
                    </a:srgbClr>
                  </a:outerShdw>
                </a:effectLst>
              </a:rPr>
              <a:t> </a:t>
            </a:r>
            <a:r>
              <a:rPr lang="ru-RU" sz="1900" b="1" u="sng" dirty="0" err="1">
                <a:solidFill>
                  <a:srgbClr val="C00000"/>
                </a:solidFill>
                <a:effectLst>
                  <a:outerShdw blurRad="38100" dist="38100" dir="2700000" algn="tl">
                    <a:srgbClr val="000000">
                      <a:alpha val="43137"/>
                    </a:srgbClr>
                  </a:outerShdw>
                </a:effectLst>
              </a:rPr>
              <a:t>навчальної</a:t>
            </a:r>
            <a:r>
              <a:rPr lang="ru-RU" sz="1900" b="1" u="sng" dirty="0">
                <a:solidFill>
                  <a:srgbClr val="C00000"/>
                </a:solidFill>
                <a:effectLst>
                  <a:outerShdw blurRad="38100" dist="38100" dir="2700000" algn="tl">
                    <a:srgbClr val="000000">
                      <a:alpha val="43137"/>
                    </a:srgbClr>
                  </a:outerShdw>
                </a:effectLst>
              </a:rPr>
              <a:t> </a:t>
            </a:r>
            <a:r>
              <a:rPr lang="ru-RU" sz="1900" b="1" u="sng" dirty="0" err="1">
                <a:solidFill>
                  <a:srgbClr val="C00000"/>
                </a:solidFill>
                <a:effectLst>
                  <a:outerShdw blurRad="38100" dist="38100" dir="2700000" algn="tl">
                    <a:srgbClr val="000000">
                      <a:alpha val="43137"/>
                    </a:srgbClr>
                  </a:outerShdw>
                </a:effectLst>
              </a:rPr>
              <a:t>дисципліни</a:t>
            </a:r>
            <a:r>
              <a:rPr lang="ru-RU" sz="1900" b="1" u="sng" dirty="0">
                <a:solidFill>
                  <a:srgbClr val="C00000"/>
                </a:solidFill>
                <a:effectLst>
                  <a:outerShdw blurRad="38100" dist="38100" dir="2700000" algn="tl">
                    <a:srgbClr val="000000">
                      <a:alpha val="43137"/>
                    </a:srgbClr>
                  </a:outerShdw>
                </a:effectLst>
              </a:rPr>
              <a:t> є </a:t>
            </a:r>
            <a:r>
              <a:rPr lang="ru-RU" sz="1900" b="1" dirty="0" err="1"/>
              <a:t>формування</a:t>
            </a:r>
            <a:r>
              <a:rPr lang="ru-RU" sz="1900" b="1" dirty="0"/>
              <a:t> </a:t>
            </a:r>
            <a:r>
              <a:rPr lang="ru-RU" sz="1900" b="1" dirty="0" err="1"/>
              <a:t>вмінь</a:t>
            </a:r>
            <a:r>
              <a:rPr lang="ru-RU" sz="1900" b="1" dirty="0"/>
              <a:t> та </a:t>
            </a:r>
            <a:r>
              <a:rPr lang="ru-RU" sz="1900" b="1" dirty="0" err="1"/>
              <a:t>навичок</a:t>
            </a:r>
            <a:r>
              <a:rPr lang="ru-RU" sz="1900" b="1" dirty="0"/>
              <a:t> </a:t>
            </a:r>
            <a:r>
              <a:rPr lang="ru-RU" sz="1900" b="1" dirty="0" err="1"/>
              <a:t>володіння</a:t>
            </a:r>
            <a:r>
              <a:rPr lang="ru-RU" sz="1900" b="1" dirty="0"/>
              <a:t> </a:t>
            </a:r>
            <a:r>
              <a:rPr lang="ru-RU" sz="1900" b="1" dirty="0" err="1"/>
              <a:t>ефективними</a:t>
            </a:r>
            <a:r>
              <a:rPr lang="ru-RU" sz="1900" b="1" dirty="0"/>
              <a:t> та </a:t>
            </a:r>
            <a:r>
              <a:rPr lang="ru-RU" sz="1900" b="1" dirty="0" err="1"/>
              <a:t>безпечними</a:t>
            </a:r>
            <a:r>
              <a:rPr lang="ru-RU" sz="1900" b="1" dirty="0"/>
              <a:t> методами </a:t>
            </a:r>
            <a:r>
              <a:rPr lang="ru-RU" sz="1900" b="1" dirty="0" err="1"/>
              <a:t>хімічних</a:t>
            </a:r>
            <a:r>
              <a:rPr lang="ru-RU" sz="1900" b="1" dirty="0"/>
              <a:t> </a:t>
            </a:r>
            <a:r>
              <a:rPr lang="ru-RU" sz="1900" b="1" dirty="0" err="1"/>
              <a:t>досліджень</a:t>
            </a:r>
            <a:r>
              <a:rPr lang="ru-RU" sz="1900" b="1" dirty="0"/>
              <a:t> у </a:t>
            </a:r>
            <a:r>
              <a:rPr lang="ru-RU" sz="1900" b="1" dirty="0" err="1"/>
              <a:t>лабораторіях</a:t>
            </a:r>
            <a:r>
              <a:rPr lang="ru-RU" sz="1900" b="1" dirty="0"/>
              <a:t>.</a:t>
            </a:r>
            <a:endParaRPr lang="ru-RU" sz="1900" b="1" dirty="0"/>
          </a:p>
        </p:txBody>
      </p:sp>
      <p:sp>
        <p:nvSpPr>
          <p:cNvPr id="15" name="Овал 14"/>
          <p:cNvSpPr/>
          <p:nvPr/>
        </p:nvSpPr>
        <p:spPr>
          <a:xfrm>
            <a:off x="179512" y="3501010"/>
            <a:ext cx="8856984" cy="3240359"/>
          </a:xfrm>
          <a:prstGeom prst="ellipse">
            <a:avLst/>
          </a:prstGeom>
          <a:solidFill>
            <a:schemeClr val="accent5">
              <a:lumMod val="40000"/>
              <a:lumOff val="60000"/>
            </a:schemeClr>
          </a:solid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900" b="1" u="sng" dirty="0" smtClean="0">
                <a:solidFill>
                  <a:srgbClr val="C00000"/>
                </a:solidFill>
                <a:effectLst>
                  <a:outerShdw blurRad="38100" dist="38100" dir="2700000" algn="tl">
                    <a:srgbClr val="000000">
                      <a:alpha val="43137"/>
                    </a:srgbClr>
                  </a:outerShdw>
                </a:effectLst>
              </a:rPr>
              <a:t>Метою </a:t>
            </a:r>
            <a:r>
              <a:rPr lang="ru-RU" sz="1900" b="1" dirty="0" err="1">
                <a:solidFill>
                  <a:schemeClr val="tx1"/>
                </a:solidFill>
              </a:rPr>
              <a:t>викладання</a:t>
            </a:r>
            <a:r>
              <a:rPr lang="ru-RU" sz="1900" b="1" dirty="0">
                <a:solidFill>
                  <a:schemeClr val="tx1"/>
                </a:solidFill>
              </a:rPr>
              <a:t> </a:t>
            </a:r>
            <a:r>
              <a:rPr lang="ru-RU" sz="1900" b="1" dirty="0" err="1">
                <a:solidFill>
                  <a:schemeClr val="tx1"/>
                </a:solidFill>
              </a:rPr>
              <a:t>навчальної</a:t>
            </a:r>
            <a:r>
              <a:rPr lang="ru-RU" sz="1900" b="1" dirty="0">
                <a:solidFill>
                  <a:schemeClr val="tx1"/>
                </a:solidFill>
              </a:rPr>
              <a:t> </a:t>
            </a:r>
            <a:r>
              <a:rPr lang="ru-RU" sz="1900" b="1" dirty="0" err="1">
                <a:solidFill>
                  <a:schemeClr val="tx1"/>
                </a:solidFill>
              </a:rPr>
              <a:t>дисципліни</a:t>
            </a:r>
            <a:r>
              <a:rPr lang="ru-RU" sz="1900" b="1" dirty="0">
                <a:solidFill>
                  <a:schemeClr val="tx1"/>
                </a:solidFill>
              </a:rPr>
              <a:t> є </a:t>
            </a:r>
            <a:r>
              <a:rPr lang="ru-RU" sz="1900" b="1" dirty="0" err="1">
                <a:solidFill>
                  <a:schemeClr val="tx1"/>
                </a:solidFill>
              </a:rPr>
              <a:t>формування</a:t>
            </a:r>
            <a:r>
              <a:rPr lang="ru-RU" sz="1900" b="1" dirty="0">
                <a:solidFill>
                  <a:schemeClr val="tx1"/>
                </a:solidFill>
              </a:rPr>
              <a:t> </a:t>
            </a:r>
            <a:r>
              <a:rPr lang="ru-RU" sz="1900" b="1" dirty="0" err="1">
                <a:solidFill>
                  <a:schemeClr val="tx1"/>
                </a:solidFill>
              </a:rPr>
              <a:t>вихідного</a:t>
            </a:r>
            <a:r>
              <a:rPr lang="ru-RU" sz="1900" b="1" dirty="0">
                <a:solidFill>
                  <a:schemeClr val="tx1"/>
                </a:solidFill>
              </a:rPr>
              <a:t> </a:t>
            </a:r>
            <a:r>
              <a:rPr lang="ru-RU" sz="1900" b="1" dirty="0" err="1">
                <a:solidFill>
                  <a:schemeClr val="tx1"/>
                </a:solidFill>
              </a:rPr>
              <a:t>рівня</a:t>
            </a:r>
            <a:r>
              <a:rPr lang="ru-RU" sz="1900" b="1" dirty="0">
                <a:solidFill>
                  <a:schemeClr val="tx1"/>
                </a:solidFill>
              </a:rPr>
              <a:t> </a:t>
            </a:r>
            <a:r>
              <a:rPr lang="ru-RU" sz="1900" b="1" dirty="0" err="1">
                <a:solidFill>
                  <a:schemeClr val="tx1"/>
                </a:solidFill>
              </a:rPr>
              <a:t>знань</a:t>
            </a:r>
            <a:r>
              <a:rPr lang="ru-RU" sz="1900" b="1" dirty="0">
                <a:solidFill>
                  <a:schemeClr val="tx1"/>
                </a:solidFill>
              </a:rPr>
              <a:t> </a:t>
            </a:r>
            <a:r>
              <a:rPr lang="ru-RU" sz="1900" b="1" dirty="0" err="1">
                <a:solidFill>
                  <a:schemeClr val="tx1"/>
                </a:solidFill>
              </a:rPr>
              <a:t>студентів</a:t>
            </a:r>
            <a:r>
              <a:rPr lang="ru-RU" sz="1900" b="1" dirty="0">
                <a:solidFill>
                  <a:schemeClr val="tx1"/>
                </a:solidFill>
              </a:rPr>
              <a:t>, </a:t>
            </a:r>
            <a:r>
              <a:rPr lang="ru-RU" sz="1900" b="1" dirty="0" err="1">
                <a:solidFill>
                  <a:schemeClr val="tx1"/>
                </a:solidFill>
              </a:rPr>
              <a:t>що</a:t>
            </a:r>
            <a:r>
              <a:rPr lang="ru-RU" sz="1900" b="1" dirty="0">
                <a:solidFill>
                  <a:schemeClr val="tx1"/>
                </a:solidFill>
              </a:rPr>
              <a:t> </a:t>
            </a:r>
            <a:r>
              <a:rPr lang="ru-RU" sz="1900" b="1" dirty="0" err="1">
                <a:solidFill>
                  <a:schemeClr val="tx1"/>
                </a:solidFill>
              </a:rPr>
              <a:t>дає</a:t>
            </a:r>
            <a:r>
              <a:rPr lang="ru-RU" sz="1900" b="1" dirty="0">
                <a:solidFill>
                  <a:schemeClr val="tx1"/>
                </a:solidFill>
              </a:rPr>
              <a:t> </a:t>
            </a:r>
            <a:r>
              <a:rPr lang="ru-RU" sz="1900" b="1" dirty="0" err="1">
                <a:solidFill>
                  <a:schemeClr val="tx1"/>
                </a:solidFill>
              </a:rPr>
              <a:t>змогу</a:t>
            </a:r>
            <a:r>
              <a:rPr lang="ru-RU" sz="1900" b="1" dirty="0">
                <a:solidFill>
                  <a:schemeClr val="tx1"/>
                </a:solidFill>
              </a:rPr>
              <a:t> </a:t>
            </a:r>
            <a:r>
              <a:rPr lang="ru-RU" sz="1900" b="1" dirty="0" err="1">
                <a:solidFill>
                  <a:schemeClr val="tx1"/>
                </a:solidFill>
              </a:rPr>
              <a:t>сформувати</a:t>
            </a:r>
            <a:r>
              <a:rPr lang="ru-RU" sz="1900" b="1" dirty="0">
                <a:solidFill>
                  <a:schemeClr val="tx1"/>
                </a:solidFill>
              </a:rPr>
              <a:t> </a:t>
            </a:r>
            <a:r>
              <a:rPr lang="ru-RU" sz="1900" b="1" dirty="0" err="1">
                <a:solidFill>
                  <a:schemeClr val="tx1"/>
                </a:solidFill>
              </a:rPr>
              <a:t>вміння</a:t>
            </a:r>
            <a:r>
              <a:rPr lang="ru-RU" sz="1900" b="1" dirty="0">
                <a:solidFill>
                  <a:schemeClr val="tx1"/>
                </a:solidFill>
              </a:rPr>
              <a:t> та </a:t>
            </a:r>
            <a:r>
              <a:rPr lang="ru-RU" sz="1900" b="1" dirty="0" err="1">
                <a:solidFill>
                  <a:schemeClr val="tx1"/>
                </a:solidFill>
              </a:rPr>
              <a:t>навички</a:t>
            </a:r>
            <a:r>
              <a:rPr lang="ru-RU" sz="1900" b="1" dirty="0">
                <a:solidFill>
                  <a:schemeClr val="tx1"/>
                </a:solidFill>
              </a:rPr>
              <a:t>, </a:t>
            </a:r>
            <a:r>
              <a:rPr lang="ru-RU" sz="1900" b="1" dirty="0" err="1">
                <a:solidFill>
                  <a:schemeClr val="tx1"/>
                </a:solidFill>
              </a:rPr>
              <a:t>необхідні</a:t>
            </a:r>
            <a:r>
              <a:rPr lang="ru-RU" sz="1900" b="1" dirty="0">
                <a:solidFill>
                  <a:schemeClr val="tx1"/>
                </a:solidFill>
              </a:rPr>
              <a:t> для </a:t>
            </a:r>
            <a:r>
              <a:rPr lang="ru-RU" sz="1900" b="1" dirty="0" err="1">
                <a:solidFill>
                  <a:schemeClr val="tx1"/>
                </a:solidFill>
              </a:rPr>
              <a:t>подальшого</a:t>
            </a:r>
            <a:r>
              <a:rPr lang="ru-RU" sz="1900" b="1" dirty="0">
                <a:solidFill>
                  <a:schemeClr val="tx1"/>
                </a:solidFill>
              </a:rPr>
              <a:t> </a:t>
            </a:r>
            <a:r>
              <a:rPr lang="ru-RU" sz="1900" b="1" dirty="0" err="1">
                <a:solidFill>
                  <a:schemeClr val="tx1"/>
                </a:solidFill>
              </a:rPr>
              <a:t>вивчення</a:t>
            </a:r>
            <a:r>
              <a:rPr lang="ru-RU" sz="1900" b="1" dirty="0">
                <a:solidFill>
                  <a:schemeClr val="tx1"/>
                </a:solidFill>
              </a:rPr>
              <a:t> </a:t>
            </a:r>
            <a:r>
              <a:rPr lang="ru-RU" sz="1900" b="1" dirty="0" err="1">
                <a:solidFill>
                  <a:schemeClr val="tx1"/>
                </a:solidFill>
              </a:rPr>
              <a:t>окремих</a:t>
            </a:r>
            <a:r>
              <a:rPr lang="ru-RU" sz="1900" b="1" dirty="0">
                <a:solidFill>
                  <a:schemeClr val="tx1"/>
                </a:solidFill>
              </a:rPr>
              <a:t> </a:t>
            </a:r>
            <a:r>
              <a:rPr lang="ru-RU" sz="1900" b="1" dirty="0" err="1">
                <a:solidFill>
                  <a:schemeClr val="tx1"/>
                </a:solidFill>
              </a:rPr>
              <a:t>спеціальних</a:t>
            </a:r>
            <a:r>
              <a:rPr lang="ru-RU" sz="1900" b="1" dirty="0">
                <a:solidFill>
                  <a:schemeClr val="tx1"/>
                </a:solidFill>
              </a:rPr>
              <a:t> </a:t>
            </a:r>
            <a:r>
              <a:rPr lang="ru-RU" sz="1900" b="1" dirty="0" err="1">
                <a:solidFill>
                  <a:schemeClr val="tx1"/>
                </a:solidFill>
              </a:rPr>
              <a:t>дисциплін</a:t>
            </a:r>
            <a:r>
              <a:rPr lang="ru-RU" sz="1900" b="1" dirty="0">
                <a:solidFill>
                  <a:schemeClr val="tx1"/>
                </a:solidFill>
              </a:rPr>
              <a:t> (</a:t>
            </a:r>
            <a:r>
              <a:rPr lang="ru-RU" sz="1900" b="1" dirty="0" err="1">
                <a:solidFill>
                  <a:schemeClr val="tx1"/>
                </a:solidFill>
              </a:rPr>
              <a:t>аналітична</a:t>
            </a:r>
            <a:r>
              <a:rPr lang="ru-RU" sz="1900" b="1" dirty="0">
                <a:solidFill>
                  <a:schemeClr val="tx1"/>
                </a:solidFill>
              </a:rPr>
              <a:t> </a:t>
            </a:r>
            <a:r>
              <a:rPr lang="ru-RU" sz="1900" b="1" dirty="0" err="1">
                <a:solidFill>
                  <a:schemeClr val="tx1"/>
                </a:solidFill>
              </a:rPr>
              <a:t>хімія</a:t>
            </a:r>
            <a:r>
              <a:rPr lang="ru-RU" sz="1900" b="1" dirty="0">
                <a:solidFill>
                  <a:schemeClr val="tx1"/>
                </a:solidFill>
              </a:rPr>
              <a:t>, </a:t>
            </a:r>
            <a:r>
              <a:rPr lang="ru-RU" sz="1900" b="1" dirty="0" err="1">
                <a:solidFill>
                  <a:schemeClr val="tx1"/>
                </a:solidFill>
              </a:rPr>
              <a:t>органічна</a:t>
            </a:r>
            <a:r>
              <a:rPr lang="ru-RU" sz="1900" b="1" dirty="0">
                <a:solidFill>
                  <a:schemeClr val="tx1"/>
                </a:solidFill>
              </a:rPr>
              <a:t> </a:t>
            </a:r>
            <a:r>
              <a:rPr lang="ru-RU" sz="1900" b="1" dirty="0" err="1">
                <a:solidFill>
                  <a:schemeClr val="tx1"/>
                </a:solidFill>
              </a:rPr>
              <a:t>хімія</a:t>
            </a:r>
            <a:r>
              <a:rPr lang="ru-RU" sz="1900" b="1" dirty="0">
                <a:solidFill>
                  <a:schemeClr val="tx1"/>
                </a:solidFill>
              </a:rPr>
              <a:t>, </a:t>
            </a:r>
            <a:r>
              <a:rPr lang="ru-RU" sz="1900" b="1" dirty="0" err="1">
                <a:solidFill>
                  <a:schemeClr val="tx1"/>
                </a:solidFill>
              </a:rPr>
              <a:t>сучасна</a:t>
            </a:r>
            <a:r>
              <a:rPr lang="ru-RU" sz="1900" b="1" dirty="0">
                <a:solidFill>
                  <a:schemeClr val="tx1"/>
                </a:solidFill>
              </a:rPr>
              <a:t> </a:t>
            </a:r>
            <a:r>
              <a:rPr lang="ru-RU" sz="1900" b="1" dirty="0" err="1">
                <a:solidFill>
                  <a:schemeClr val="tx1"/>
                </a:solidFill>
              </a:rPr>
              <a:t>аналітична</a:t>
            </a:r>
            <a:r>
              <a:rPr lang="ru-RU" sz="1900" b="1" dirty="0">
                <a:solidFill>
                  <a:schemeClr val="tx1"/>
                </a:solidFill>
              </a:rPr>
              <a:t> </a:t>
            </a:r>
            <a:r>
              <a:rPr lang="ru-RU" sz="1900" b="1" dirty="0" err="1">
                <a:solidFill>
                  <a:schemeClr val="tx1"/>
                </a:solidFill>
              </a:rPr>
              <a:t>лабораторна</a:t>
            </a:r>
            <a:r>
              <a:rPr lang="ru-RU" sz="1900" b="1" dirty="0">
                <a:solidFill>
                  <a:schemeClr val="tx1"/>
                </a:solidFill>
              </a:rPr>
              <a:t> практика, </a:t>
            </a:r>
            <a:r>
              <a:rPr lang="ru-RU" sz="1900" b="1" dirty="0" err="1">
                <a:solidFill>
                  <a:schemeClr val="tx1"/>
                </a:solidFill>
              </a:rPr>
              <a:t>технологія</a:t>
            </a:r>
            <a:r>
              <a:rPr lang="ru-RU" sz="1900" b="1" dirty="0">
                <a:solidFill>
                  <a:schemeClr val="tx1"/>
                </a:solidFill>
              </a:rPr>
              <a:t> </a:t>
            </a:r>
            <a:r>
              <a:rPr lang="ru-RU" sz="1900" b="1" dirty="0" err="1">
                <a:solidFill>
                  <a:schemeClr val="tx1"/>
                </a:solidFill>
              </a:rPr>
              <a:t>ліків</a:t>
            </a:r>
            <a:r>
              <a:rPr lang="ru-RU" sz="1900" b="1" dirty="0">
                <a:solidFill>
                  <a:schemeClr val="tx1"/>
                </a:solidFill>
              </a:rPr>
              <a:t>, </a:t>
            </a:r>
            <a:r>
              <a:rPr lang="ru-RU" sz="1900" b="1" dirty="0" err="1">
                <a:solidFill>
                  <a:schemeClr val="tx1"/>
                </a:solidFill>
              </a:rPr>
              <a:t>фармакогнозія</a:t>
            </a:r>
            <a:r>
              <a:rPr lang="ru-RU" sz="1900" b="1" dirty="0">
                <a:solidFill>
                  <a:schemeClr val="tx1"/>
                </a:solidFill>
              </a:rPr>
              <a:t>), а </a:t>
            </a:r>
            <a:r>
              <a:rPr lang="ru-RU" sz="1900" b="1" dirty="0" err="1">
                <a:solidFill>
                  <a:schemeClr val="tx1"/>
                </a:solidFill>
              </a:rPr>
              <a:t>також</a:t>
            </a:r>
            <a:r>
              <a:rPr lang="ru-RU" sz="1900" b="1" dirty="0">
                <a:solidFill>
                  <a:schemeClr val="tx1"/>
                </a:solidFill>
              </a:rPr>
              <a:t> для </a:t>
            </a:r>
            <a:r>
              <a:rPr lang="ru-RU" sz="1900" b="1" dirty="0" err="1">
                <a:solidFill>
                  <a:schemeClr val="tx1"/>
                </a:solidFill>
              </a:rPr>
              <a:t>майбутньої</a:t>
            </a:r>
            <a:r>
              <a:rPr lang="ru-RU" sz="1900" b="1" dirty="0">
                <a:solidFill>
                  <a:schemeClr val="tx1"/>
                </a:solidFill>
              </a:rPr>
              <a:t> </a:t>
            </a:r>
            <a:r>
              <a:rPr lang="ru-RU" sz="1900" b="1" dirty="0" err="1">
                <a:solidFill>
                  <a:schemeClr val="tx1"/>
                </a:solidFill>
              </a:rPr>
              <a:t>самостійної</a:t>
            </a:r>
            <a:r>
              <a:rPr lang="ru-RU" sz="1900" b="1" dirty="0">
                <a:solidFill>
                  <a:schemeClr val="tx1"/>
                </a:solidFill>
              </a:rPr>
              <a:t> </a:t>
            </a:r>
            <a:r>
              <a:rPr lang="ru-RU" sz="1900" b="1" dirty="0" err="1">
                <a:solidFill>
                  <a:schemeClr val="tx1"/>
                </a:solidFill>
              </a:rPr>
              <a:t>роботи</a:t>
            </a:r>
            <a:r>
              <a:rPr lang="ru-RU" sz="1900" b="1" dirty="0">
                <a:solidFill>
                  <a:schemeClr val="tx1"/>
                </a:solidFill>
              </a:rPr>
              <a:t> </a:t>
            </a:r>
            <a:r>
              <a:rPr lang="ru-RU" sz="1900" b="1" dirty="0" err="1">
                <a:solidFill>
                  <a:schemeClr val="tx1"/>
                </a:solidFill>
              </a:rPr>
              <a:t>фахівця</a:t>
            </a:r>
            <a:r>
              <a:rPr lang="ru-RU" sz="1900" b="1" dirty="0">
                <a:solidFill>
                  <a:schemeClr val="tx1"/>
                </a:solidFill>
              </a:rPr>
              <a:t> у </a:t>
            </a:r>
            <a:r>
              <a:rPr lang="ru-RU" sz="1900" b="1" dirty="0" err="1">
                <a:solidFill>
                  <a:schemeClr val="tx1"/>
                </a:solidFill>
              </a:rPr>
              <a:t>фармацевтичній</a:t>
            </a:r>
            <a:r>
              <a:rPr lang="ru-RU" sz="1900" b="1" dirty="0">
                <a:solidFill>
                  <a:schemeClr val="tx1"/>
                </a:solidFill>
              </a:rPr>
              <a:t> </a:t>
            </a:r>
            <a:r>
              <a:rPr lang="ru-RU" sz="1900" b="1" dirty="0" err="1">
                <a:solidFill>
                  <a:schemeClr val="tx1"/>
                </a:solidFill>
              </a:rPr>
              <a:t>галузі</a:t>
            </a:r>
            <a:r>
              <a:rPr lang="ru-RU" sz="1900" b="1" dirty="0">
                <a:solidFill>
                  <a:schemeClr val="tx1"/>
                </a:solidFill>
              </a:rPr>
              <a:t>.</a:t>
            </a:r>
            <a:endParaRPr lang="uk-UA" sz="1900" b="1" dirty="0">
              <a:solidFill>
                <a:schemeClr val="tx1"/>
              </a:solidFill>
            </a:endParaRPr>
          </a:p>
        </p:txBody>
      </p:sp>
      <p:sp>
        <p:nvSpPr>
          <p:cNvPr id="16" name="Стрелка вниз 15"/>
          <p:cNvSpPr/>
          <p:nvPr/>
        </p:nvSpPr>
        <p:spPr>
          <a:xfrm>
            <a:off x="3779912" y="2852936"/>
            <a:ext cx="1494166" cy="648074"/>
          </a:xfrm>
          <a:prstGeom prst="downArrow">
            <a:avLst/>
          </a:prstGeom>
          <a:solidFill>
            <a:schemeClr val="tx2">
              <a:lumMod val="20000"/>
              <a:lumOff val="80000"/>
            </a:schemeClr>
          </a:solidFill>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5628800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4624"/>
            <a:ext cx="8784976" cy="504056"/>
          </a:xfrm>
          <a:solidFill>
            <a:schemeClr val="accent4">
              <a:lumMod val="40000"/>
              <a:lumOff val="60000"/>
            </a:schemeClr>
          </a:solidFill>
          <a:ln w="38100">
            <a:solidFill>
              <a:schemeClr val="tx2">
                <a:lumMod val="75000"/>
              </a:schemeClr>
            </a:solidFill>
          </a:ln>
          <a:effectLst>
            <a:glow rad="63500">
              <a:schemeClr val="accent1">
                <a:satMod val="175000"/>
                <a:alpha val="40000"/>
              </a:schemeClr>
            </a:glow>
          </a:effectLst>
        </p:spPr>
        <p:txBody>
          <a:bodyPr/>
          <a:lstStyle/>
          <a:p>
            <a:pPr>
              <a:lnSpc>
                <a:spcPct val="80000"/>
              </a:lnSpc>
            </a:pPr>
            <a:r>
              <a:rPr lang="ru-RU" sz="3200" b="1" dirty="0"/>
              <a:t>ФАХОВІ КОМПЕТЕНТНОСТІ</a:t>
            </a:r>
          </a:p>
        </p:txBody>
      </p:sp>
      <p:sp>
        <p:nvSpPr>
          <p:cNvPr id="4" name="Прямоугольник 3"/>
          <p:cNvSpPr/>
          <p:nvPr/>
        </p:nvSpPr>
        <p:spPr>
          <a:xfrm>
            <a:off x="3823895" y="620688"/>
            <a:ext cx="3916457" cy="461665"/>
          </a:xfrm>
          <a:prstGeom prst="rect">
            <a:avLst/>
          </a:prstGeom>
          <a:solidFill>
            <a:srgbClr val="FF0066"/>
          </a:solidFill>
          <a:ln>
            <a:solidFill>
              <a:srgbClr val="FF0066"/>
            </a:solidFill>
          </a:ln>
          <a:effectLst>
            <a:glow rad="139700">
              <a:schemeClr val="accent2">
                <a:satMod val="175000"/>
                <a:alpha val="40000"/>
              </a:schemeClr>
            </a:glow>
          </a:effectLst>
        </p:spPr>
        <p:txBody>
          <a:bodyPr wrap="none">
            <a:spAutoFit/>
          </a:bodyPr>
          <a:lstStyle/>
          <a:p>
            <a:r>
              <a:rPr lang="ru-RU" sz="2400" b="1" dirty="0">
                <a:solidFill>
                  <a:schemeClr val="bg1"/>
                </a:solidFill>
              </a:rPr>
              <a:t>Студент повинен </a:t>
            </a:r>
            <a:r>
              <a:rPr lang="ru-RU" sz="2400" b="1" dirty="0" smtClean="0">
                <a:solidFill>
                  <a:schemeClr val="bg1"/>
                </a:solidFill>
              </a:rPr>
              <a:t>знати:</a:t>
            </a:r>
            <a:endParaRPr lang="ru-RU" sz="2400" b="1" dirty="0">
              <a:solidFill>
                <a:schemeClr val="bg1"/>
              </a:solidFill>
            </a:endParaRPr>
          </a:p>
        </p:txBody>
      </p:sp>
      <p:sp>
        <p:nvSpPr>
          <p:cNvPr id="6" name="Прямоугольник 5"/>
          <p:cNvSpPr/>
          <p:nvPr/>
        </p:nvSpPr>
        <p:spPr>
          <a:xfrm>
            <a:off x="3779912" y="1124744"/>
            <a:ext cx="5328592" cy="2169825"/>
          </a:xfrm>
          <a:prstGeom prst="rect">
            <a:avLst/>
          </a:prstGeom>
        </p:spPr>
        <p:txBody>
          <a:bodyPr wrap="square">
            <a:spAutoFit/>
          </a:bodyPr>
          <a:lstStyle/>
          <a:p>
            <a:pPr marL="285750" indent="-285750">
              <a:lnSpc>
                <a:spcPct val="60000"/>
              </a:lnSpc>
              <a:buFont typeface="Arial" panose="020B0604020202020204" pitchFamily="34" charset="0"/>
              <a:buChar char="•"/>
            </a:pPr>
            <a:r>
              <a:rPr lang="uk-UA" sz="1500" dirty="0" smtClean="0"/>
              <a:t>правила безпечної роботи в лабораторії;</a:t>
            </a:r>
          </a:p>
          <a:p>
            <a:pPr marL="285750" indent="-285750">
              <a:lnSpc>
                <a:spcPct val="60000"/>
              </a:lnSpc>
              <a:buFont typeface="Arial" panose="020B0604020202020204" pitchFamily="34" charset="0"/>
              <a:buChar char="•"/>
            </a:pPr>
            <a:r>
              <a:rPr lang="uk-UA" sz="1500" dirty="0" smtClean="0"/>
              <a:t>основні положення щодо організації та оснащення хімічних лабораторій;</a:t>
            </a:r>
          </a:p>
          <a:p>
            <a:pPr marL="285750" indent="-285750">
              <a:lnSpc>
                <a:spcPct val="60000"/>
              </a:lnSpc>
              <a:buFont typeface="Arial" panose="020B0604020202020204" pitchFamily="34" charset="0"/>
              <a:buChar char="•"/>
            </a:pPr>
            <a:r>
              <a:rPr lang="uk-UA" sz="1500" dirty="0" smtClean="0"/>
              <a:t>правила техніки безпеки, охорони праці, протипожежної безпеки, протиепідемічного режиму в лабораторіях;</a:t>
            </a:r>
          </a:p>
          <a:p>
            <a:pPr marL="285750" indent="-285750">
              <a:lnSpc>
                <a:spcPct val="60000"/>
              </a:lnSpc>
              <a:buFont typeface="Arial" panose="020B0604020202020204" pitchFamily="34" charset="0"/>
              <a:buChar char="•"/>
            </a:pPr>
            <a:r>
              <a:rPr lang="uk-UA" sz="1500" dirty="0" smtClean="0"/>
              <a:t>види та призначення лабораторного обладнання та посуду, його дезінфекцію і стерилізацію;</a:t>
            </a:r>
          </a:p>
          <a:p>
            <a:pPr marL="285750" indent="-285750">
              <a:lnSpc>
                <a:spcPct val="60000"/>
              </a:lnSpc>
              <a:buFont typeface="Arial" panose="020B0604020202020204" pitchFamily="34" charset="0"/>
              <a:buChar char="•"/>
            </a:pPr>
            <a:r>
              <a:rPr lang="uk-UA" sz="1500" dirty="0" smtClean="0"/>
              <a:t>класифікацію хімічних реактивів та правила користування ними;</a:t>
            </a:r>
          </a:p>
          <a:p>
            <a:pPr marL="285750" indent="-285750">
              <a:lnSpc>
                <a:spcPct val="60000"/>
              </a:lnSpc>
              <a:buFont typeface="Arial" panose="020B0604020202020204" pitchFamily="34" charset="0"/>
              <a:buChar char="•"/>
            </a:pPr>
            <a:r>
              <a:rPr lang="uk-UA" sz="1500" dirty="0" smtClean="0"/>
              <a:t>будову ваг та правила користування ними;</a:t>
            </a:r>
          </a:p>
          <a:p>
            <a:pPr marL="285750" indent="-285750">
              <a:lnSpc>
                <a:spcPct val="60000"/>
              </a:lnSpc>
              <a:buFont typeface="Arial" panose="020B0604020202020204" pitchFamily="34" charset="0"/>
              <a:buChar char="•"/>
            </a:pPr>
            <a:r>
              <a:rPr lang="uk-UA" sz="1500" dirty="0" smtClean="0"/>
              <a:t>типи розчинів та способи їх приготування;</a:t>
            </a:r>
          </a:p>
          <a:p>
            <a:pPr marL="285750" indent="-285750">
              <a:lnSpc>
                <a:spcPct val="60000"/>
              </a:lnSpc>
              <a:buFont typeface="Arial" panose="020B0604020202020204" pitchFamily="34" charset="0"/>
              <a:buChar char="•"/>
            </a:pPr>
            <a:r>
              <a:rPr lang="uk-UA" sz="1500" dirty="0" smtClean="0"/>
              <a:t>суть та техніку титрування;</a:t>
            </a:r>
          </a:p>
          <a:p>
            <a:pPr marL="285750" indent="-285750">
              <a:lnSpc>
                <a:spcPct val="60000"/>
              </a:lnSpc>
              <a:buFont typeface="Arial" panose="020B0604020202020204" pitchFamily="34" charset="0"/>
              <a:buChar char="•"/>
            </a:pPr>
            <a:r>
              <a:rPr lang="uk-UA" sz="1500" dirty="0" smtClean="0"/>
              <a:t>будову та принцип роботи вимірювальних приладів: рефрактометра, </a:t>
            </a:r>
            <a:r>
              <a:rPr lang="uk-UA" sz="1500" dirty="0" err="1" smtClean="0"/>
              <a:t>рН-метра</a:t>
            </a:r>
            <a:r>
              <a:rPr lang="uk-UA" sz="1500" dirty="0" smtClean="0"/>
              <a:t>.</a:t>
            </a:r>
            <a:endParaRPr lang="uk-UA" sz="1500" dirty="0"/>
          </a:p>
        </p:txBody>
      </p:sp>
      <p:sp>
        <p:nvSpPr>
          <p:cNvPr id="7" name="Прямоугольник 6"/>
          <p:cNvSpPr/>
          <p:nvPr/>
        </p:nvSpPr>
        <p:spPr>
          <a:xfrm>
            <a:off x="179512" y="3573016"/>
            <a:ext cx="3906839" cy="461665"/>
          </a:xfrm>
          <a:prstGeom prst="rect">
            <a:avLst/>
          </a:prstGeom>
          <a:solidFill>
            <a:srgbClr val="FF0066"/>
          </a:solidFill>
          <a:ln>
            <a:solidFill>
              <a:srgbClr val="FF0066"/>
            </a:solidFill>
          </a:ln>
          <a:effectLst>
            <a:glow rad="139700">
              <a:schemeClr val="accent2">
                <a:satMod val="175000"/>
                <a:alpha val="40000"/>
              </a:schemeClr>
            </a:glow>
          </a:effectLst>
        </p:spPr>
        <p:txBody>
          <a:bodyPr wrap="none">
            <a:spAutoFit/>
          </a:bodyPr>
          <a:lstStyle/>
          <a:p>
            <a:r>
              <a:rPr lang="ru-RU" sz="2400" b="1" dirty="0">
                <a:solidFill>
                  <a:schemeClr val="bg1"/>
                </a:solidFill>
              </a:rPr>
              <a:t>Студент повинен </a:t>
            </a:r>
            <a:r>
              <a:rPr lang="ru-RU" sz="2400" b="1" dirty="0" err="1" smtClean="0">
                <a:solidFill>
                  <a:schemeClr val="bg1"/>
                </a:solidFill>
              </a:rPr>
              <a:t>вміти</a:t>
            </a:r>
            <a:r>
              <a:rPr lang="ru-RU" sz="2400" b="1" dirty="0" smtClean="0">
                <a:solidFill>
                  <a:schemeClr val="bg1"/>
                </a:solidFill>
              </a:rPr>
              <a:t>:</a:t>
            </a:r>
            <a:endParaRPr lang="ru-RU" sz="2400" b="1" dirty="0">
              <a:solidFill>
                <a:schemeClr val="bg1"/>
              </a:solidFill>
            </a:endParaRPr>
          </a:p>
        </p:txBody>
      </p:sp>
      <p:sp>
        <p:nvSpPr>
          <p:cNvPr id="8" name="Прямоугольник 7"/>
          <p:cNvSpPr/>
          <p:nvPr/>
        </p:nvSpPr>
        <p:spPr>
          <a:xfrm>
            <a:off x="107504" y="4077072"/>
            <a:ext cx="6120679" cy="2585323"/>
          </a:xfrm>
          <a:prstGeom prst="rect">
            <a:avLst/>
          </a:prstGeom>
        </p:spPr>
        <p:txBody>
          <a:bodyPr wrap="square">
            <a:spAutoFit/>
          </a:bodyPr>
          <a:lstStyle/>
          <a:p>
            <a:pPr marL="285750" lvl="0" indent="-285750">
              <a:lnSpc>
                <a:spcPct val="60000"/>
              </a:lnSpc>
              <a:buFont typeface="Arial" panose="020B0604020202020204" pitchFamily="34" charset="0"/>
              <a:buChar char="•"/>
            </a:pPr>
            <a:r>
              <a:rPr lang="uk-UA" sz="1500" dirty="0"/>
              <a:t>готувати ваги до роботи залежно від їх типу;</a:t>
            </a:r>
            <a:endParaRPr lang="ru-RU" sz="1500" dirty="0"/>
          </a:p>
          <a:p>
            <a:pPr marL="285750" lvl="0" indent="-285750">
              <a:lnSpc>
                <a:spcPct val="60000"/>
              </a:lnSpc>
              <a:buFont typeface="Arial" panose="020B0604020202020204" pitchFamily="34" charset="0"/>
              <a:buChar char="•"/>
            </a:pPr>
            <a:r>
              <a:rPr lang="uk-UA" sz="1500" dirty="0"/>
              <a:t> відмірювати рідини за допомогою вимірювального посуду;</a:t>
            </a:r>
            <a:endParaRPr lang="ru-RU" sz="1500" dirty="0"/>
          </a:p>
          <a:p>
            <a:pPr marL="285750" lvl="0" indent="-285750">
              <a:lnSpc>
                <a:spcPct val="60000"/>
              </a:lnSpc>
              <a:buFont typeface="Arial" panose="020B0604020202020204" pitchFamily="34" charset="0"/>
              <a:buChar char="•"/>
            </a:pPr>
            <a:r>
              <a:rPr lang="uk-UA" sz="1500" dirty="0"/>
              <a:t> дотримувати правил роботи з отруйними і сильнодіючими речовинами, а також з горючими і легко вибуховими речовинами;</a:t>
            </a:r>
            <a:endParaRPr lang="ru-RU" sz="1500" dirty="0"/>
          </a:p>
          <a:p>
            <a:pPr marL="285750" lvl="0" indent="-285750">
              <a:lnSpc>
                <a:spcPct val="60000"/>
              </a:lnSpc>
              <a:buFont typeface="Arial" panose="020B0604020202020204" pitchFamily="34" charset="0"/>
              <a:buChar char="•"/>
            </a:pPr>
            <a:r>
              <a:rPr lang="uk-UA" sz="1500" dirty="0"/>
              <a:t> підбирати лабораторний посуд та обладнання за призначенням;</a:t>
            </a:r>
            <a:endParaRPr lang="ru-RU" sz="1500" dirty="0"/>
          </a:p>
          <a:p>
            <a:pPr marL="285750" lvl="0" indent="-285750">
              <a:lnSpc>
                <a:spcPct val="60000"/>
              </a:lnSpc>
              <a:buFont typeface="Arial" panose="020B0604020202020204" pitchFamily="34" charset="0"/>
              <a:buChar char="•"/>
            </a:pPr>
            <a:r>
              <a:rPr lang="uk-UA" sz="1500" dirty="0"/>
              <a:t> проводити систематичний огляд робочого стану обладнання, приладів, лабораторного посуду та допоміжного матеріалу;</a:t>
            </a:r>
            <a:endParaRPr lang="ru-RU" sz="1500" dirty="0"/>
          </a:p>
          <a:p>
            <a:pPr marL="285750" lvl="0" indent="-285750">
              <a:lnSpc>
                <a:spcPct val="60000"/>
              </a:lnSpc>
              <a:buFont typeface="Arial" panose="020B0604020202020204" pitchFamily="34" charset="0"/>
              <a:buChar char="•"/>
            </a:pPr>
            <a:r>
              <a:rPr lang="uk-UA" sz="1500" dirty="0"/>
              <a:t> готувати робоче місце, допоміжні матеріали (стерильні, ватні тампони, марлеві серветки, фільтри тощо), посуд, прилади;</a:t>
            </a:r>
            <a:endParaRPr lang="ru-RU" sz="1500" dirty="0"/>
          </a:p>
          <a:p>
            <a:pPr marL="285750" lvl="0" indent="-285750">
              <a:lnSpc>
                <a:spcPct val="60000"/>
              </a:lnSpc>
              <a:buFont typeface="Arial" panose="020B0604020202020204" pitchFamily="34" charset="0"/>
              <a:buChar char="•"/>
            </a:pPr>
            <a:r>
              <a:rPr lang="uk-UA" sz="1500" dirty="0"/>
              <a:t>виготовляти розчини різних концентрацій;</a:t>
            </a:r>
            <a:endParaRPr lang="ru-RU" sz="1500" dirty="0"/>
          </a:p>
          <a:p>
            <a:pPr marL="285750" lvl="0" indent="-285750">
              <a:lnSpc>
                <a:spcPct val="60000"/>
              </a:lnSpc>
              <a:buFont typeface="Arial" panose="020B0604020202020204" pitchFamily="34" charset="0"/>
              <a:buChar char="•"/>
            </a:pPr>
            <a:r>
              <a:rPr lang="uk-UA" sz="1500" dirty="0"/>
              <a:t>проводити розрахунки, пов’язані з різними способами вираження </a:t>
            </a:r>
            <a:r>
              <a:rPr lang="uk-UA" sz="1500" dirty="0" smtClean="0"/>
              <a:t>концентрації розчину;</a:t>
            </a:r>
            <a:endParaRPr lang="ru-RU" sz="1500" dirty="0"/>
          </a:p>
          <a:p>
            <a:pPr marL="285750" lvl="0" indent="-285750">
              <a:lnSpc>
                <a:spcPct val="60000"/>
              </a:lnSpc>
              <a:buFont typeface="Arial" panose="020B0604020202020204" pitchFamily="34" charset="0"/>
              <a:buChar char="•"/>
            </a:pPr>
            <a:r>
              <a:rPr lang="uk-UA" sz="1500" dirty="0"/>
              <a:t>керуючись відповідними методиками, використовуючи необхідні реактиви, лабораторне обладнання та дотримуючись правил техніки безпеки, проводити лабораторні дослідження;</a:t>
            </a:r>
            <a:endParaRPr lang="ru-RU" sz="1500" dirty="0"/>
          </a:p>
          <a:p>
            <a:pPr marL="285750" lvl="0" indent="-285750">
              <a:lnSpc>
                <a:spcPct val="60000"/>
              </a:lnSpc>
              <a:buFont typeface="Arial" panose="020B0604020202020204" pitchFamily="34" charset="0"/>
              <a:buChar char="•"/>
            </a:pPr>
            <a:r>
              <a:rPr lang="uk-UA" sz="1500" dirty="0"/>
              <a:t>проводити розрахунки отриманих результатів.</a:t>
            </a:r>
            <a:endParaRPr lang="ru-RU" sz="15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564" y="1154360"/>
            <a:ext cx="3687348" cy="2252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3" y="5041979"/>
            <a:ext cx="2808314" cy="1771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4984"/>
            <a:ext cx="2961830" cy="1603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4854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784976" cy="504056"/>
          </a:xfrm>
          <a:solidFill>
            <a:schemeClr val="accent4">
              <a:lumMod val="40000"/>
              <a:lumOff val="60000"/>
            </a:schemeClr>
          </a:solidFill>
          <a:ln w="38100">
            <a:solidFill>
              <a:schemeClr val="tx2">
                <a:lumMod val="75000"/>
              </a:schemeClr>
            </a:solidFill>
          </a:ln>
          <a:effectLst>
            <a:glow rad="63500">
              <a:schemeClr val="accent1">
                <a:satMod val="175000"/>
                <a:alpha val="40000"/>
              </a:schemeClr>
            </a:glow>
          </a:effectLst>
        </p:spPr>
        <p:txBody>
          <a:bodyPr/>
          <a:lstStyle/>
          <a:p>
            <a:pPr>
              <a:lnSpc>
                <a:spcPct val="80000"/>
              </a:lnSpc>
            </a:pPr>
            <a:r>
              <a:rPr lang="ru-RU" sz="3000" b="1" dirty="0"/>
              <a:t>СТРУКТУРА НАВЧАЛЬНОЇ ДИСЦИПЛІНИ</a:t>
            </a:r>
            <a:endParaRPr lang="ru-RU" sz="3000" b="1" dirty="0"/>
          </a:p>
        </p:txBody>
      </p:sp>
      <p:sp>
        <p:nvSpPr>
          <p:cNvPr id="8" name="Прямоугольник 7"/>
          <p:cNvSpPr/>
          <p:nvPr/>
        </p:nvSpPr>
        <p:spPr>
          <a:xfrm>
            <a:off x="107504" y="1109057"/>
            <a:ext cx="8866486" cy="5016758"/>
          </a:xfrm>
          <a:prstGeom prst="rect">
            <a:avLst/>
          </a:prstGeom>
        </p:spPr>
        <p:txBody>
          <a:bodyPr wrap="square">
            <a:spAutoFit/>
          </a:bodyPr>
          <a:lstStyle/>
          <a:p>
            <a:pPr marL="285750" lvl="0" indent="-285750" algn="just">
              <a:buFont typeface="Arial" panose="020B0604020202020204" pitchFamily="34" charset="0"/>
              <a:buChar char="•"/>
            </a:pPr>
            <a:r>
              <a:rPr lang="ru-RU" sz="2000" dirty="0" err="1" smtClean="0"/>
              <a:t>Вимоги</a:t>
            </a:r>
            <a:r>
              <a:rPr lang="ru-RU" sz="2000" dirty="0" smtClean="0"/>
              <a:t> </a:t>
            </a:r>
            <a:r>
              <a:rPr lang="ru-RU" sz="2000" dirty="0"/>
              <a:t>до </a:t>
            </a:r>
            <a:r>
              <a:rPr lang="ru-RU" sz="2000" dirty="0" err="1"/>
              <a:t>приміщення</a:t>
            </a:r>
            <a:r>
              <a:rPr lang="ru-RU" sz="2000" dirty="0"/>
              <a:t> </a:t>
            </a:r>
            <a:r>
              <a:rPr lang="ru-RU" sz="2000" dirty="0" err="1"/>
              <a:t>лабораторій</a:t>
            </a:r>
            <a:r>
              <a:rPr lang="ru-RU" sz="2000" dirty="0"/>
              <a:t>, </a:t>
            </a:r>
            <a:r>
              <a:rPr lang="ru-RU" sz="2000" dirty="0" err="1"/>
              <a:t>їх</a:t>
            </a:r>
            <a:r>
              <a:rPr lang="ru-RU" sz="2000" dirty="0"/>
              <a:t> </a:t>
            </a:r>
            <a:r>
              <a:rPr lang="ru-RU" sz="2000" dirty="0" err="1"/>
              <a:t>обладнання</a:t>
            </a:r>
            <a:r>
              <a:rPr lang="ru-RU" sz="2000" dirty="0"/>
              <a:t> та </a:t>
            </a:r>
            <a:r>
              <a:rPr lang="ru-RU" sz="2000" dirty="0" err="1"/>
              <a:t>устаткування</a:t>
            </a:r>
            <a:r>
              <a:rPr lang="ru-RU" sz="2000" dirty="0"/>
              <a:t>. </a:t>
            </a:r>
            <a:r>
              <a:rPr lang="ru-RU" sz="2000" dirty="0" err="1"/>
              <a:t>Охорона</a:t>
            </a:r>
            <a:r>
              <a:rPr lang="ru-RU" sz="2000" dirty="0"/>
              <a:t> </a:t>
            </a:r>
            <a:r>
              <a:rPr lang="ru-RU" sz="2000" dirty="0" err="1"/>
              <a:t>праці</a:t>
            </a:r>
            <a:r>
              <a:rPr lang="ru-RU" sz="2000" dirty="0"/>
              <a:t> та правила </a:t>
            </a:r>
            <a:r>
              <a:rPr lang="ru-RU" sz="2000" dirty="0" err="1"/>
              <a:t>техніки</a:t>
            </a:r>
            <a:r>
              <a:rPr lang="ru-RU" sz="2000" dirty="0"/>
              <a:t> </a:t>
            </a:r>
            <a:r>
              <a:rPr lang="ru-RU" sz="2000" dirty="0" err="1"/>
              <a:t>безпеки</a:t>
            </a:r>
            <a:r>
              <a:rPr lang="ru-RU" sz="2000" dirty="0"/>
              <a:t> в </a:t>
            </a:r>
            <a:r>
              <a:rPr lang="ru-RU" sz="2000" dirty="0" err="1"/>
              <a:t>хімічних</a:t>
            </a:r>
            <a:r>
              <a:rPr lang="ru-RU" sz="2000" dirty="0"/>
              <a:t> </a:t>
            </a:r>
            <a:r>
              <a:rPr lang="ru-RU" sz="2000" dirty="0" err="1"/>
              <a:t>лабораторіях</a:t>
            </a:r>
            <a:r>
              <a:rPr lang="ru-RU" sz="2000" dirty="0" smtClean="0"/>
              <a:t>.</a:t>
            </a:r>
          </a:p>
          <a:p>
            <a:pPr marL="285750" lvl="0" indent="-285750" algn="just">
              <a:buFont typeface="Arial" panose="020B0604020202020204" pitchFamily="34" charset="0"/>
              <a:buChar char="•"/>
            </a:pPr>
            <a:r>
              <a:rPr lang="ru-RU" sz="2000" dirty="0" smtClean="0"/>
              <a:t> </a:t>
            </a:r>
            <a:r>
              <a:rPr lang="ru-RU" sz="2000" dirty="0" err="1"/>
              <a:t>Реактиви</a:t>
            </a:r>
            <a:r>
              <a:rPr lang="ru-RU" sz="2000" dirty="0"/>
              <a:t>. </a:t>
            </a:r>
          </a:p>
          <a:p>
            <a:pPr marL="285750" lvl="0" indent="-285750" algn="just">
              <a:buFont typeface="Arial" panose="020B0604020202020204" pitchFamily="34" charset="0"/>
              <a:buChar char="•"/>
            </a:pPr>
            <a:r>
              <a:rPr lang="ru-RU" sz="2000" dirty="0" err="1" smtClean="0"/>
              <a:t>Лабораторний</a:t>
            </a:r>
            <a:r>
              <a:rPr lang="ru-RU" sz="2000" dirty="0" smtClean="0"/>
              <a:t> </a:t>
            </a:r>
            <a:r>
              <a:rPr lang="ru-RU" sz="2000" dirty="0"/>
              <a:t>посуд і </a:t>
            </a:r>
            <a:r>
              <a:rPr lang="ru-RU" sz="2000" dirty="0" err="1"/>
              <a:t>допоміжне</a:t>
            </a:r>
            <a:r>
              <a:rPr lang="ru-RU" sz="2000" dirty="0"/>
              <a:t> </a:t>
            </a:r>
            <a:r>
              <a:rPr lang="ru-RU" sz="2000" dirty="0" err="1"/>
              <a:t>приладдя</a:t>
            </a:r>
            <a:r>
              <a:rPr lang="ru-RU" sz="2000" dirty="0" smtClean="0"/>
              <a:t>. Догляд </a:t>
            </a:r>
            <a:r>
              <a:rPr lang="ru-RU" sz="2000" dirty="0"/>
              <a:t>за </a:t>
            </a:r>
            <a:r>
              <a:rPr lang="ru-RU" sz="2000" dirty="0" err="1"/>
              <a:t>лабораторним</a:t>
            </a:r>
            <a:r>
              <a:rPr lang="ru-RU" sz="2000" dirty="0"/>
              <a:t> </a:t>
            </a:r>
            <a:r>
              <a:rPr lang="ru-RU" sz="2000" dirty="0" err="1"/>
              <a:t>посудом</a:t>
            </a:r>
            <a:r>
              <a:rPr lang="ru-RU" sz="2000" dirty="0"/>
              <a:t>. </a:t>
            </a:r>
            <a:r>
              <a:rPr lang="ru-RU" sz="2000" dirty="0" err="1"/>
              <a:t>Стерилізація</a:t>
            </a:r>
            <a:r>
              <a:rPr lang="ru-RU" sz="2000" dirty="0"/>
              <a:t>. </a:t>
            </a:r>
            <a:r>
              <a:rPr lang="ru-RU" sz="2000" dirty="0" err="1"/>
              <a:t>Охорона</a:t>
            </a:r>
            <a:r>
              <a:rPr lang="ru-RU" sz="2000" dirty="0"/>
              <a:t> </a:t>
            </a:r>
            <a:r>
              <a:rPr lang="ru-RU" sz="2000" dirty="0" err="1"/>
              <a:t>праці</a:t>
            </a:r>
            <a:r>
              <a:rPr lang="ru-RU" sz="2000" dirty="0"/>
              <a:t> </a:t>
            </a:r>
            <a:r>
              <a:rPr lang="ru-RU" sz="2000" dirty="0" err="1"/>
              <a:t>під</a:t>
            </a:r>
            <a:r>
              <a:rPr lang="ru-RU" sz="2000" dirty="0"/>
              <a:t> час </a:t>
            </a:r>
            <a:r>
              <a:rPr lang="ru-RU" sz="2000" dirty="0" err="1"/>
              <a:t>миття</a:t>
            </a:r>
            <a:r>
              <a:rPr lang="ru-RU" sz="2000" dirty="0"/>
              <a:t>, </a:t>
            </a:r>
            <a:r>
              <a:rPr lang="ru-RU" sz="2000" dirty="0" err="1"/>
              <a:t>сушіння</a:t>
            </a:r>
            <a:r>
              <a:rPr lang="ru-RU" sz="2000" dirty="0"/>
              <a:t> та </a:t>
            </a:r>
            <a:r>
              <a:rPr lang="ru-RU" sz="2000" dirty="0" err="1"/>
              <a:t>стерилізації</a:t>
            </a:r>
            <a:r>
              <a:rPr lang="ru-RU" sz="2000" dirty="0"/>
              <a:t> лабораторного посуду</a:t>
            </a:r>
            <a:r>
              <a:rPr lang="ru-RU" sz="2000" dirty="0" smtClean="0"/>
              <a:t>.</a:t>
            </a:r>
          </a:p>
          <a:p>
            <a:pPr marL="285750" lvl="0" indent="-285750" algn="just">
              <a:buFont typeface="Arial" panose="020B0604020202020204" pitchFamily="34" charset="0"/>
              <a:buChar char="•"/>
            </a:pPr>
            <a:r>
              <a:rPr lang="ru-RU" sz="2000" dirty="0" err="1" smtClean="0"/>
              <a:t>Лабораторні</a:t>
            </a:r>
            <a:r>
              <a:rPr lang="ru-RU" sz="2000" dirty="0" smtClean="0"/>
              <a:t> </a:t>
            </a:r>
            <a:r>
              <a:rPr lang="ru-RU" sz="2000" dirty="0" err="1"/>
              <a:t>прилади</a:t>
            </a:r>
            <a:r>
              <a:rPr lang="ru-RU" sz="2000" dirty="0"/>
              <a:t> для </a:t>
            </a:r>
            <a:r>
              <a:rPr lang="ru-RU" sz="2000" dirty="0" err="1"/>
              <a:t>підтримання</a:t>
            </a:r>
            <a:r>
              <a:rPr lang="ru-RU" sz="2000" dirty="0"/>
              <a:t> температурного режиму. </a:t>
            </a:r>
            <a:r>
              <a:rPr lang="ru-RU" sz="2000" dirty="0" err="1"/>
              <a:t>Охорона</a:t>
            </a:r>
            <a:r>
              <a:rPr lang="ru-RU" sz="2000" dirty="0"/>
              <a:t> </a:t>
            </a:r>
            <a:r>
              <a:rPr lang="ru-RU" sz="2000" dirty="0" err="1"/>
              <a:t>праці</a:t>
            </a:r>
            <a:r>
              <a:rPr lang="ru-RU" sz="2000" dirty="0"/>
              <a:t> та заходи </a:t>
            </a:r>
            <a:r>
              <a:rPr lang="ru-RU" sz="2000" dirty="0" err="1"/>
              <a:t>безпечної</a:t>
            </a:r>
            <a:r>
              <a:rPr lang="ru-RU" sz="2000" dirty="0"/>
              <a:t> </a:t>
            </a:r>
            <a:r>
              <a:rPr lang="ru-RU" sz="2000" dirty="0" err="1"/>
              <a:t>роботи</a:t>
            </a:r>
            <a:r>
              <a:rPr lang="ru-RU" sz="2000" dirty="0"/>
              <a:t>.</a:t>
            </a:r>
          </a:p>
          <a:p>
            <a:pPr marL="285750" lvl="0" indent="-285750" algn="just">
              <a:buFont typeface="Arial" panose="020B0604020202020204" pitchFamily="34" charset="0"/>
              <a:buChar char="•"/>
            </a:pPr>
            <a:r>
              <a:rPr lang="ru-RU" sz="2000" dirty="0" err="1" smtClean="0"/>
              <a:t>Прилади</a:t>
            </a:r>
            <a:r>
              <a:rPr lang="ru-RU" sz="2000" dirty="0" smtClean="0"/>
              <a:t> </a:t>
            </a:r>
            <a:r>
              <a:rPr lang="ru-RU" sz="2000" dirty="0"/>
              <a:t>для </a:t>
            </a:r>
            <a:r>
              <a:rPr lang="ru-RU" sz="2000" dirty="0" err="1"/>
              <a:t>пробопідготовки</a:t>
            </a:r>
            <a:r>
              <a:rPr lang="ru-RU" sz="2000" dirty="0"/>
              <a:t>, </a:t>
            </a:r>
            <a:r>
              <a:rPr lang="ru-RU" sz="2000" dirty="0" err="1"/>
              <a:t>подрібнення</a:t>
            </a:r>
            <a:r>
              <a:rPr lang="ru-RU" sz="2000" dirty="0"/>
              <a:t>, </a:t>
            </a:r>
            <a:r>
              <a:rPr lang="ru-RU" sz="2000" dirty="0" err="1"/>
              <a:t>змішування</a:t>
            </a:r>
            <a:r>
              <a:rPr lang="ru-RU" sz="2000" dirty="0"/>
              <a:t> та </a:t>
            </a:r>
            <a:r>
              <a:rPr lang="ru-RU" sz="2000" dirty="0" err="1"/>
              <a:t>розділення</a:t>
            </a:r>
            <a:r>
              <a:rPr lang="ru-RU" sz="2000" dirty="0"/>
              <a:t> </a:t>
            </a:r>
            <a:r>
              <a:rPr lang="ru-RU" sz="2000" dirty="0" err="1"/>
              <a:t>речовин</a:t>
            </a:r>
            <a:r>
              <a:rPr lang="ru-RU" sz="2000" dirty="0"/>
              <a:t>.</a:t>
            </a:r>
          </a:p>
          <a:p>
            <a:pPr marL="285750" lvl="0" indent="-285750" algn="just">
              <a:buFont typeface="Arial" panose="020B0604020202020204" pitchFamily="34" charset="0"/>
              <a:buChar char="•"/>
            </a:pPr>
            <a:r>
              <a:rPr lang="ru-RU" sz="2000" dirty="0" smtClean="0"/>
              <a:t>Робота </a:t>
            </a:r>
            <a:r>
              <a:rPr lang="ru-RU" sz="2000" dirty="0"/>
              <a:t>з </a:t>
            </a:r>
            <a:r>
              <a:rPr lang="ru-RU" sz="2000" dirty="0" err="1"/>
              <a:t>ваговимірювальними</a:t>
            </a:r>
            <a:r>
              <a:rPr lang="ru-RU" sz="2000" dirty="0"/>
              <a:t> </a:t>
            </a:r>
            <a:r>
              <a:rPr lang="ru-RU" sz="2000" dirty="0" err="1"/>
              <a:t>приладами</a:t>
            </a:r>
            <a:r>
              <a:rPr lang="ru-RU" sz="2000" dirty="0" smtClean="0"/>
              <a:t>.</a:t>
            </a:r>
          </a:p>
          <a:p>
            <a:pPr marL="285750" lvl="0" indent="-285750" algn="just">
              <a:buFont typeface="Arial" panose="020B0604020202020204" pitchFamily="34" charset="0"/>
              <a:buChar char="•"/>
            </a:pPr>
            <a:r>
              <a:rPr lang="ru-RU" sz="2000" dirty="0" err="1" smtClean="0"/>
              <a:t>Розчини</a:t>
            </a:r>
            <a:r>
              <a:rPr lang="ru-RU" sz="2000" dirty="0"/>
              <a:t>. </a:t>
            </a:r>
            <a:r>
              <a:rPr lang="ru-RU" sz="2000" dirty="0" err="1"/>
              <a:t>Способи</a:t>
            </a:r>
            <a:r>
              <a:rPr lang="ru-RU" sz="2000" dirty="0"/>
              <a:t> </a:t>
            </a:r>
            <a:r>
              <a:rPr lang="ru-RU" sz="2000" dirty="0" err="1"/>
              <a:t>їх</a:t>
            </a:r>
            <a:r>
              <a:rPr lang="ru-RU" sz="2000" dirty="0"/>
              <a:t> </a:t>
            </a:r>
            <a:r>
              <a:rPr lang="ru-RU" sz="2000" dirty="0" err="1"/>
              <a:t>приготування</a:t>
            </a:r>
            <a:r>
              <a:rPr lang="ru-RU" sz="2000" dirty="0"/>
              <a:t> та </a:t>
            </a:r>
            <a:r>
              <a:rPr lang="ru-RU" sz="2000" dirty="0" err="1"/>
              <a:t>зберігання</a:t>
            </a:r>
            <a:r>
              <a:rPr lang="ru-RU" sz="2000" dirty="0"/>
              <a:t>. </a:t>
            </a:r>
            <a:r>
              <a:rPr lang="ru-RU" sz="2000" dirty="0" err="1"/>
              <a:t>Охорона</a:t>
            </a:r>
            <a:r>
              <a:rPr lang="ru-RU" sz="2000" dirty="0"/>
              <a:t> </a:t>
            </a:r>
            <a:r>
              <a:rPr lang="ru-RU" sz="2000" dirty="0" err="1"/>
              <a:t>праці</a:t>
            </a:r>
            <a:r>
              <a:rPr lang="ru-RU" sz="2000" dirty="0"/>
              <a:t> </a:t>
            </a:r>
            <a:r>
              <a:rPr lang="ru-RU" sz="2000" dirty="0" err="1"/>
              <a:t>під</a:t>
            </a:r>
            <a:r>
              <a:rPr lang="ru-RU" sz="2000" dirty="0"/>
              <a:t> час </a:t>
            </a:r>
            <a:r>
              <a:rPr lang="ru-RU" sz="2000" dirty="0" err="1"/>
              <a:t>приготування</a:t>
            </a:r>
            <a:r>
              <a:rPr lang="ru-RU" sz="2000" dirty="0"/>
              <a:t> </a:t>
            </a:r>
            <a:r>
              <a:rPr lang="ru-RU" sz="2000" dirty="0" err="1"/>
              <a:t>розчинів</a:t>
            </a:r>
            <a:r>
              <a:rPr lang="ru-RU" sz="2000" dirty="0"/>
              <a:t> кислот, </a:t>
            </a:r>
            <a:r>
              <a:rPr lang="ru-RU" sz="2000" dirty="0" err="1"/>
              <a:t>лугів</a:t>
            </a:r>
            <a:r>
              <a:rPr lang="ru-RU" sz="2000" dirty="0"/>
              <a:t>.</a:t>
            </a:r>
          </a:p>
          <a:p>
            <a:pPr marL="285750" lvl="0" indent="-285750" algn="just">
              <a:buFont typeface="Arial" panose="020B0604020202020204" pitchFamily="34" charset="0"/>
              <a:buChar char="•"/>
            </a:pPr>
            <a:r>
              <a:rPr lang="ru-RU" sz="2000" dirty="0" err="1" smtClean="0"/>
              <a:t>Титрування</a:t>
            </a:r>
            <a:r>
              <a:rPr lang="ru-RU" sz="2000" dirty="0"/>
              <a:t>. </a:t>
            </a:r>
            <a:r>
              <a:rPr lang="ru-RU" sz="2000" dirty="0" err="1"/>
              <a:t>Основні</a:t>
            </a:r>
            <a:r>
              <a:rPr lang="ru-RU" sz="2000" dirty="0"/>
              <a:t> </a:t>
            </a:r>
            <a:r>
              <a:rPr lang="ru-RU" sz="2000" dirty="0" err="1"/>
              <a:t>поняття</a:t>
            </a:r>
            <a:r>
              <a:rPr lang="ru-RU" sz="2000" dirty="0"/>
              <a:t> </a:t>
            </a:r>
            <a:r>
              <a:rPr lang="ru-RU" sz="2000" dirty="0" err="1"/>
              <a:t>титриметричного</a:t>
            </a:r>
            <a:r>
              <a:rPr lang="ru-RU" sz="2000" dirty="0"/>
              <a:t> </a:t>
            </a:r>
            <a:r>
              <a:rPr lang="ru-RU" sz="2000" dirty="0" err="1"/>
              <a:t>аналізу</a:t>
            </a:r>
            <a:r>
              <a:rPr lang="ru-RU" sz="2000" dirty="0"/>
              <a:t>.</a:t>
            </a:r>
          </a:p>
          <a:p>
            <a:pPr marL="285750" lvl="0" indent="-285750" algn="just">
              <a:buFont typeface="Arial" panose="020B0604020202020204" pitchFamily="34" charset="0"/>
              <a:buChar char="•"/>
            </a:pPr>
            <a:r>
              <a:rPr lang="ru-RU" sz="2000" dirty="0" err="1" smtClean="0"/>
              <a:t>Мікроскопи</a:t>
            </a:r>
            <a:r>
              <a:rPr lang="ru-RU" sz="2000" dirty="0" smtClean="0"/>
              <a:t> </a:t>
            </a:r>
            <a:r>
              <a:rPr lang="ru-RU" sz="2000" dirty="0"/>
              <a:t>й </a:t>
            </a:r>
            <a:r>
              <a:rPr lang="ru-RU" sz="2000" dirty="0" err="1"/>
              <a:t>техніка</a:t>
            </a:r>
            <a:r>
              <a:rPr lang="ru-RU" sz="2000" dirty="0"/>
              <a:t> </a:t>
            </a:r>
            <a:r>
              <a:rPr lang="ru-RU" sz="2000" dirty="0" err="1"/>
              <a:t>мікроскопування</a:t>
            </a:r>
            <a:r>
              <a:rPr lang="ru-RU" sz="2000" dirty="0"/>
              <a:t>.</a:t>
            </a:r>
          </a:p>
          <a:p>
            <a:pPr marL="285750" lvl="0" indent="-285750" algn="just">
              <a:buFont typeface="Arial" panose="020B0604020202020204" pitchFamily="34" charset="0"/>
              <a:buChar char="•"/>
            </a:pPr>
            <a:r>
              <a:rPr lang="ru-RU" sz="2000" dirty="0" err="1" smtClean="0"/>
              <a:t>Вимірювальні</a:t>
            </a:r>
            <a:r>
              <a:rPr lang="ru-RU" sz="2000" dirty="0" smtClean="0"/>
              <a:t> </a:t>
            </a:r>
            <a:r>
              <a:rPr lang="ru-RU" sz="2000" dirty="0" err="1"/>
              <a:t>прилади</a:t>
            </a:r>
            <a:r>
              <a:rPr lang="ru-RU" sz="2000" dirty="0"/>
              <a:t>, </a:t>
            </a:r>
            <a:r>
              <a:rPr lang="ru-RU" sz="2000" dirty="0" err="1"/>
              <a:t>їх</a:t>
            </a:r>
            <a:r>
              <a:rPr lang="ru-RU" sz="2000" dirty="0"/>
              <a:t> </a:t>
            </a:r>
            <a:r>
              <a:rPr lang="ru-RU" sz="2000" dirty="0" err="1"/>
              <a:t>призначення</a:t>
            </a:r>
            <a:r>
              <a:rPr lang="ru-RU" sz="2000" dirty="0"/>
              <a:t>, </a:t>
            </a:r>
            <a:r>
              <a:rPr lang="ru-RU" sz="2000" dirty="0" err="1"/>
              <a:t>підготовка</a:t>
            </a:r>
            <a:r>
              <a:rPr lang="ru-RU" sz="2000" dirty="0"/>
              <a:t> до </a:t>
            </a:r>
            <a:r>
              <a:rPr lang="ru-RU" sz="2000" dirty="0" err="1"/>
              <a:t>роботи</a:t>
            </a:r>
            <a:r>
              <a:rPr lang="ru-RU" sz="2000" dirty="0" smtClean="0"/>
              <a:t>.</a:t>
            </a:r>
            <a:endParaRPr lang="ru-RU" sz="2000" dirty="0"/>
          </a:p>
        </p:txBody>
      </p:sp>
    </p:spTree>
    <p:extLst>
      <p:ext uri="{BB962C8B-B14F-4D97-AF65-F5344CB8AC3E}">
        <p14:creationId xmlns:p14="http://schemas.microsoft.com/office/powerpoint/2010/main" val="2849829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332656"/>
            <a:ext cx="8784976" cy="504056"/>
          </a:xfrm>
          <a:solidFill>
            <a:schemeClr val="accent4">
              <a:lumMod val="40000"/>
              <a:lumOff val="60000"/>
            </a:schemeClr>
          </a:solidFill>
          <a:ln w="38100">
            <a:solidFill>
              <a:schemeClr val="tx2">
                <a:lumMod val="75000"/>
              </a:schemeClr>
            </a:solidFill>
          </a:ln>
          <a:effectLst>
            <a:glow rad="63500">
              <a:schemeClr val="accent1">
                <a:satMod val="175000"/>
                <a:alpha val="40000"/>
              </a:schemeClr>
            </a:glow>
          </a:effectLst>
        </p:spPr>
        <p:txBody>
          <a:bodyPr/>
          <a:lstStyle/>
          <a:p>
            <a:pPr>
              <a:lnSpc>
                <a:spcPct val="80000"/>
              </a:lnSpc>
            </a:pPr>
            <a:r>
              <a:rPr lang="ru-RU" sz="3000" b="1" dirty="0"/>
              <a:t>МЕТОДИ НАВЧАННЯ</a:t>
            </a:r>
            <a:endParaRPr lang="ru-RU" sz="3000" b="1" dirty="0"/>
          </a:p>
        </p:txBody>
      </p:sp>
      <p:sp>
        <p:nvSpPr>
          <p:cNvPr id="8" name="Прямоугольник 7"/>
          <p:cNvSpPr/>
          <p:nvPr/>
        </p:nvSpPr>
        <p:spPr>
          <a:xfrm>
            <a:off x="179512" y="1109057"/>
            <a:ext cx="7056784" cy="5401479"/>
          </a:xfrm>
          <a:prstGeom prst="rect">
            <a:avLst/>
          </a:prstGeom>
        </p:spPr>
        <p:txBody>
          <a:bodyPr wrap="square">
            <a:spAutoFit/>
          </a:bodyPr>
          <a:lstStyle/>
          <a:p>
            <a:pPr lvl="0" algn="just"/>
            <a:r>
              <a:rPr lang="ru-RU" sz="2000" dirty="0"/>
              <a:t>Методами </a:t>
            </a:r>
            <a:r>
              <a:rPr lang="ru-RU" sz="2000" dirty="0" err="1"/>
              <a:t>організації</a:t>
            </a:r>
            <a:r>
              <a:rPr lang="ru-RU" sz="2000" dirty="0"/>
              <a:t> і </a:t>
            </a:r>
            <a:r>
              <a:rPr lang="ru-RU" sz="2000" dirty="0" err="1"/>
              <a:t>здійснення</a:t>
            </a:r>
            <a:r>
              <a:rPr lang="ru-RU" sz="2000" dirty="0"/>
              <a:t> </a:t>
            </a:r>
            <a:r>
              <a:rPr lang="ru-RU" sz="2000" dirty="0" err="1"/>
              <a:t>освітньої</a:t>
            </a:r>
            <a:r>
              <a:rPr lang="ru-RU" sz="2000" dirty="0"/>
              <a:t> </a:t>
            </a:r>
            <a:r>
              <a:rPr lang="ru-RU" sz="2000" dirty="0" err="1"/>
              <a:t>діяльності</a:t>
            </a:r>
            <a:r>
              <a:rPr lang="ru-RU" sz="2000" dirty="0"/>
              <a:t> є: </a:t>
            </a:r>
          </a:p>
          <a:p>
            <a:pPr marL="285750" lvl="0" indent="-285750" algn="just">
              <a:buFont typeface="Arial" panose="020B0604020202020204" pitchFamily="34" charset="0"/>
              <a:buChar char="•"/>
            </a:pPr>
            <a:r>
              <a:rPr lang="ru-RU" sz="2000" dirty="0"/>
              <a:t> </a:t>
            </a:r>
            <a:r>
              <a:rPr lang="ru-RU" sz="2000" dirty="0" err="1"/>
              <a:t>лекції</a:t>
            </a:r>
            <a:endParaRPr lang="ru-RU" sz="2000" dirty="0"/>
          </a:p>
          <a:p>
            <a:pPr marL="285750" lvl="0" indent="-285750" algn="just">
              <a:buFont typeface="Arial" panose="020B0604020202020204" pitchFamily="34" charset="0"/>
              <a:buChar char="•"/>
            </a:pPr>
            <a:r>
              <a:rPr lang="ru-RU" sz="2000" dirty="0"/>
              <a:t> </a:t>
            </a:r>
            <a:r>
              <a:rPr lang="ru-RU" sz="2000" dirty="0" err="1" smtClean="0"/>
              <a:t>практичні</a:t>
            </a:r>
            <a:r>
              <a:rPr lang="ru-RU" sz="2000" dirty="0" smtClean="0"/>
              <a:t> </a:t>
            </a:r>
            <a:r>
              <a:rPr lang="ru-RU" sz="2000" dirty="0" err="1" smtClean="0"/>
              <a:t>заняття</a:t>
            </a:r>
            <a:r>
              <a:rPr lang="ru-RU" sz="2000" dirty="0" smtClean="0"/>
              <a:t> </a:t>
            </a:r>
            <a:endParaRPr lang="ru-RU" sz="2000" dirty="0"/>
          </a:p>
          <a:p>
            <a:pPr marL="285750" lvl="0" indent="-285750" algn="just">
              <a:buFont typeface="Arial" panose="020B0604020202020204" pitchFamily="34" charset="0"/>
              <a:buChar char="•"/>
            </a:pPr>
            <a:r>
              <a:rPr lang="ru-RU" sz="2000" dirty="0"/>
              <a:t> </a:t>
            </a:r>
            <a:r>
              <a:rPr lang="ru-RU" sz="2000" dirty="0" err="1"/>
              <a:t>самостійна</a:t>
            </a:r>
            <a:r>
              <a:rPr lang="ru-RU" sz="2000" dirty="0"/>
              <a:t> робота </a:t>
            </a:r>
            <a:r>
              <a:rPr lang="ru-RU" sz="2000" dirty="0" err="1" smtClean="0"/>
              <a:t>студентів</a:t>
            </a:r>
            <a:endParaRPr lang="ru-RU" sz="2000" dirty="0" smtClean="0"/>
          </a:p>
          <a:p>
            <a:pPr algn="just"/>
            <a:endParaRPr lang="ru-RU" sz="2000" dirty="0" smtClean="0"/>
          </a:p>
          <a:p>
            <a:pPr algn="just"/>
            <a:endParaRPr lang="ru-RU" sz="2000" dirty="0"/>
          </a:p>
          <a:p>
            <a:pPr algn="just">
              <a:spcBef>
                <a:spcPts val="600"/>
              </a:spcBef>
            </a:pPr>
            <a:r>
              <a:rPr lang="ru-RU" sz="2000" dirty="0" smtClean="0"/>
              <a:t>Методичною </a:t>
            </a:r>
            <a:r>
              <a:rPr lang="ru-RU" sz="2000" dirty="0"/>
              <a:t>основою </a:t>
            </a:r>
            <a:r>
              <a:rPr lang="ru-RU" sz="2000" dirty="0" err="1" smtClean="0"/>
              <a:t>практичних</a:t>
            </a:r>
            <a:r>
              <a:rPr lang="ru-RU" sz="2000" dirty="0" smtClean="0"/>
              <a:t> </a:t>
            </a:r>
            <a:r>
              <a:rPr lang="ru-RU" sz="2000" dirty="0"/>
              <a:t>занять </a:t>
            </a:r>
            <a:r>
              <a:rPr lang="ru-RU" sz="2000" dirty="0" smtClean="0"/>
              <a:t>є</a:t>
            </a:r>
            <a:br>
              <a:rPr lang="ru-RU" sz="2000" dirty="0" smtClean="0"/>
            </a:br>
            <a:r>
              <a:rPr lang="ru-RU" sz="2000" dirty="0" smtClean="0"/>
              <a:t> </a:t>
            </a:r>
            <a:r>
              <a:rPr lang="uk-UA" sz="2000" dirty="0" smtClean="0"/>
              <a:t>опанування </a:t>
            </a:r>
            <a:r>
              <a:rPr lang="uk-UA" sz="2000" dirty="0"/>
              <a:t>практичними навичками під час аудиторних занять відповідно до теми та практичній меті заняття, самостійне здобуття знань по темам, які не входять до плану аудиторних </a:t>
            </a:r>
            <a:r>
              <a:rPr lang="uk-UA" sz="2000" dirty="0" smtClean="0"/>
              <a:t>занять, </a:t>
            </a:r>
            <a:r>
              <a:rPr lang="ru-RU" sz="2000" dirty="0" err="1" smtClean="0"/>
              <a:t>виконання</a:t>
            </a:r>
            <a:r>
              <a:rPr lang="ru-RU" sz="2000" dirty="0" smtClean="0"/>
              <a:t> </a:t>
            </a:r>
            <a:r>
              <a:rPr lang="ru-RU" sz="2000" dirty="0"/>
              <a:t>студентами </a:t>
            </a:r>
            <a:r>
              <a:rPr lang="ru-RU" sz="2000" dirty="0" err="1"/>
              <a:t>різноманітних</a:t>
            </a:r>
            <a:r>
              <a:rPr lang="ru-RU" sz="2000" dirty="0"/>
              <a:t> </a:t>
            </a:r>
            <a:r>
              <a:rPr lang="ru-RU" sz="2000" dirty="0" err="1"/>
              <a:t>навчальних</a:t>
            </a:r>
            <a:r>
              <a:rPr lang="ru-RU" sz="2000" dirty="0"/>
              <a:t> </a:t>
            </a:r>
            <a:r>
              <a:rPr lang="ru-RU" sz="2000" dirty="0" err="1"/>
              <a:t>вправ</a:t>
            </a:r>
            <a:r>
              <a:rPr lang="ru-RU" sz="2000" dirty="0"/>
              <a:t> </a:t>
            </a:r>
            <a:r>
              <a:rPr lang="ru-RU" sz="2000" dirty="0" err="1"/>
              <a:t>пошукового</a:t>
            </a:r>
            <a:r>
              <a:rPr lang="ru-RU" sz="2000" dirty="0"/>
              <a:t>  </a:t>
            </a:r>
            <a:endParaRPr lang="ru-RU" sz="2000" dirty="0" smtClean="0"/>
          </a:p>
          <a:p>
            <a:pPr algn="just">
              <a:spcBef>
                <a:spcPts val="600"/>
              </a:spcBef>
            </a:pPr>
            <a:r>
              <a:rPr lang="ru-RU" sz="2000" dirty="0" smtClean="0"/>
              <a:t>характеру</a:t>
            </a:r>
            <a:r>
              <a:rPr lang="ru-RU" sz="2000" dirty="0"/>
              <a:t>, </a:t>
            </a:r>
            <a:r>
              <a:rPr lang="ru-RU" sz="2000" dirty="0" err="1"/>
              <a:t>розв'язування</a:t>
            </a:r>
            <a:r>
              <a:rPr lang="ru-RU" sz="2000" dirty="0"/>
              <a:t> </a:t>
            </a:r>
            <a:r>
              <a:rPr lang="ru-RU" sz="2000" dirty="0" err="1"/>
              <a:t>ситуаційних</a:t>
            </a:r>
            <a:r>
              <a:rPr lang="ru-RU" sz="2000" dirty="0"/>
              <a:t> </a:t>
            </a:r>
            <a:r>
              <a:rPr lang="ru-RU" sz="2000" dirty="0" err="1" smtClean="0"/>
              <a:t>завдань</a:t>
            </a:r>
            <a:r>
              <a:rPr lang="ru-RU" sz="2000" dirty="0" smtClean="0"/>
              <a:t>,</a:t>
            </a:r>
          </a:p>
          <a:p>
            <a:pPr algn="just">
              <a:spcBef>
                <a:spcPts val="600"/>
              </a:spcBef>
            </a:pPr>
            <a:r>
              <a:rPr lang="ru-RU" sz="2000" dirty="0" err="1" smtClean="0"/>
              <a:t>аналіз</a:t>
            </a:r>
            <a:r>
              <a:rPr lang="ru-RU" sz="2000" dirty="0" smtClean="0"/>
              <a:t>  </a:t>
            </a:r>
            <a:r>
              <a:rPr lang="ru-RU" sz="2000" dirty="0" err="1" smtClean="0"/>
              <a:t>літературних</a:t>
            </a:r>
            <a:r>
              <a:rPr lang="ru-RU" sz="2000" dirty="0" smtClean="0"/>
              <a:t> </a:t>
            </a:r>
            <a:r>
              <a:rPr lang="ru-RU" sz="2000" dirty="0" err="1"/>
              <a:t>даних</a:t>
            </a:r>
            <a:r>
              <a:rPr lang="ru-RU" sz="2000" dirty="0"/>
              <a:t>, </a:t>
            </a:r>
            <a:r>
              <a:rPr lang="ru-RU" sz="2000" dirty="0" err="1" smtClean="0"/>
              <a:t>використання</a:t>
            </a:r>
            <a:r>
              <a:rPr lang="ru-RU" sz="2000" dirty="0" smtClean="0"/>
              <a:t> </a:t>
            </a:r>
          </a:p>
          <a:p>
            <a:pPr algn="just">
              <a:spcBef>
                <a:spcPts val="600"/>
              </a:spcBef>
            </a:pPr>
            <a:r>
              <a:rPr lang="ru-RU" sz="2000" dirty="0" err="1" smtClean="0"/>
              <a:t>хімічних</a:t>
            </a:r>
            <a:r>
              <a:rPr lang="ru-RU" sz="2000" dirty="0" smtClean="0"/>
              <a:t>  </a:t>
            </a:r>
            <a:r>
              <a:rPr lang="ru-RU" sz="2000" dirty="0" err="1" smtClean="0"/>
              <a:t>програм</a:t>
            </a:r>
            <a:r>
              <a:rPr lang="ru-RU" sz="2000" dirty="0"/>
              <a:t>, </a:t>
            </a:r>
            <a:r>
              <a:rPr lang="ru-RU" sz="2000" dirty="0" err="1"/>
              <a:t>необхідних</a:t>
            </a:r>
            <a:r>
              <a:rPr lang="ru-RU" sz="2000" dirty="0"/>
              <a:t> </a:t>
            </a:r>
            <a:r>
              <a:rPr lang="ru-RU" sz="2000" dirty="0" smtClean="0"/>
              <a:t>для </a:t>
            </a:r>
            <a:r>
              <a:rPr lang="ru-RU" sz="2000" dirty="0" err="1" smtClean="0"/>
              <a:t>виконання</a:t>
            </a:r>
            <a:r>
              <a:rPr lang="ru-RU" sz="2000" dirty="0" smtClean="0"/>
              <a:t> </a:t>
            </a:r>
          </a:p>
          <a:p>
            <a:pPr algn="just">
              <a:spcBef>
                <a:spcPts val="600"/>
              </a:spcBef>
            </a:pPr>
            <a:r>
              <a:rPr lang="ru-RU" sz="2000" dirty="0" err="1" smtClean="0"/>
              <a:t>дослідів</a:t>
            </a:r>
            <a:r>
              <a:rPr lang="ru-RU" sz="2000" dirty="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484785"/>
            <a:ext cx="3244414" cy="16183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4653136"/>
            <a:ext cx="3221022" cy="1992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19865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5496" y="44624"/>
            <a:ext cx="9036496" cy="841064"/>
          </a:xfrm>
          <a:prstGeom prst="rect">
            <a:avLst/>
          </a:prstGeom>
          <a:solidFill>
            <a:schemeClr val="bg1">
              <a:lumMod val="85000"/>
            </a:schemeClr>
          </a:solidFill>
          <a:ln>
            <a:solidFill>
              <a:schemeClr val="bg2">
                <a:lumMod val="50000"/>
              </a:schemeClr>
            </a:solidFill>
          </a:ln>
          <a:effectLst>
            <a:glow rad="139700">
              <a:schemeClr val="accent1">
                <a:satMod val="175000"/>
                <a:alpha val="40000"/>
              </a:schemeClr>
            </a:glow>
          </a:effectLst>
        </p:spPr>
        <p:txBody>
          <a:bodyPr wrap="square">
            <a:spAutoFit/>
          </a:bodyPr>
          <a:lstStyle/>
          <a:p>
            <a:pPr>
              <a:lnSpc>
                <a:spcPct val="80000"/>
              </a:lnSpc>
            </a:pPr>
            <a:r>
              <a:rPr lang="ru-RU" sz="3000" b="1" dirty="0" err="1">
                <a:solidFill>
                  <a:schemeClr val="tx2">
                    <a:lumMod val="50000"/>
                  </a:schemeClr>
                </a:solidFill>
                <a:effectLst>
                  <a:outerShdw blurRad="38100" dist="38100" dir="2700000" algn="tl">
                    <a:srgbClr val="000000">
                      <a:alpha val="43137"/>
                    </a:srgbClr>
                  </a:outerShdw>
                </a:effectLst>
              </a:rPr>
              <a:t>Навчально-методичне</a:t>
            </a:r>
            <a:r>
              <a:rPr lang="ru-RU" sz="3000" b="1" dirty="0">
                <a:solidFill>
                  <a:schemeClr val="tx2">
                    <a:lumMod val="50000"/>
                  </a:schemeClr>
                </a:solidFill>
                <a:effectLst>
                  <a:outerShdw blurRad="38100" dist="38100" dir="2700000" algn="tl">
                    <a:srgbClr val="000000">
                      <a:alpha val="43137"/>
                    </a:srgbClr>
                  </a:outerShdw>
                </a:effectLst>
              </a:rPr>
              <a:t>, </a:t>
            </a:r>
            <a:r>
              <a:rPr lang="ru-RU" sz="3000" b="1" dirty="0" err="1">
                <a:solidFill>
                  <a:schemeClr val="tx2">
                    <a:lumMod val="50000"/>
                  </a:schemeClr>
                </a:solidFill>
                <a:effectLst>
                  <a:outerShdw blurRad="38100" dist="38100" dir="2700000" algn="tl">
                    <a:srgbClr val="000000">
                      <a:alpha val="43137"/>
                    </a:srgbClr>
                  </a:outerShdw>
                </a:effectLst>
              </a:rPr>
              <a:t>інформаційне</a:t>
            </a:r>
            <a:endParaRPr lang="ru-RU" sz="3000" b="1" dirty="0">
              <a:solidFill>
                <a:schemeClr val="tx2">
                  <a:lumMod val="50000"/>
                </a:schemeClr>
              </a:solidFill>
              <a:effectLst>
                <a:outerShdw blurRad="38100" dist="38100" dir="2700000" algn="tl">
                  <a:srgbClr val="000000">
                    <a:alpha val="43137"/>
                  </a:srgbClr>
                </a:outerShdw>
              </a:effectLst>
            </a:endParaRPr>
          </a:p>
          <a:p>
            <a:pPr>
              <a:lnSpc>
                <a:spcPct val="80000"/>
              </a:lnSpc>
            </a:pPr>
            <a:r>
              <a:rPr lang="ru-RU" sz="3000" b="1" dirty="0">
                <a:solidFill>
                  <a:schemeClr val="tx2">
                    <a:lumMod val="50000"/>
                  </a:schemeClr>
                </a:solidFill>
                <a:effectLst>
                  <a:outerShdw blurRad="38100" dist="38100" dir="2700000" algn="tl">
                    <a:srgbClr val="000000">
                      <a:alpha val="43137"/>
                    </a:srgbClr>
                  </a:outerShdw>
                </a:effectLst>
              </a:rPr>
              <a:t>та </a:t>
            </a:r>
            <a:r>
              <a:rPr lang="ru-RU" sz="3000" b="1" dirty="0" err="1">
                <a:solidFill>
                  <a:schemeClr val="tx2">
                    <a:lumMod val="50000"/>
                  </a:schemeClr>
                </a:solidFill>
                <a:effectLst>
                  <a:outerShdw blurRad="38100" dist="38100" dir="2700000" algn="tl">
                    <a:srgbClr val="000000">
                      <a:alpha val="43137"/>
                    </a:srgbClr>
                  </a:outerShdw>
                </a:effectLst>
              </a:rPr>
              <a:t>кадрове</a:t>
            </a:r>
            <a:r>
              <a:rPr lang="ru-RU" sz="3000" b="1" dirty="0">
                <a:solidFill>
                  <a:schemeClr val="tx2">
                    <a:lumMod val="50000"/>
                  </a:schemeClr>
                </a:solidFill>
                <a:effectLst>
                  <a:outerShdw blurRad="38100" dist="38100" dir="2700000" algn="tl">
                    <a:srgbClr val="000000">
                      <a:alpha val="43137"/>
                    </a:srgbClr>
                  </a:outerShdw>
                </a:effectLst>
              </a:rPr>
              <a:t> </a:t>
            </a:r>
            <a:r>
              <a:rPr lang="ru-RU" sz="3000" b="1" dirty="0" err="1">
                <a:solidFill>
                  <a:schemeClr val="tx2">
                    <a:lumMod val="50000"/>
                  </a:schemeClr>
                </a:solidFill>
                <a:effectLst>
                  <a:outerShdw blurRad="38100" dist="38100" dir="2700000" algn="tl">
                    <a:srgbClr val="000000">
                      <a:alpha val="43137"/>
                    </a:srgbClr>
                  </a:outerShdw>
                </a:effectLst>
              </a:rPr>
              <a:t>забезпечення</a:t>
            </a:r>
            <a:endParaRPr lang="ru-RU" sz="3000" b="1" dirty="0">
              <a:solidFill>
                <a:schemeClr val="tx2">
                  <a:lumMod val="50000"/>
                </a:schemeClr>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124744"/>
            <a:ext cx="5194435" cy="5616624"/>
          </a:xfrm>
          <a:prstGeom prst="rect">
            <a:avLst/>
          </a:prstGeom>
          <a:noFill/>
          <a:ln w="9525">
            <a:solidFill>
              <a:schemeClr val="tx1"/>
            </a:solidFill>
            <a:miter lim="800000"/>
            <a:headEnd/>
            <a:tailEnd/>
          </a:ln>
          <a:effectLst>
            <a:glow rad="139700">
              <a:schemeClr val="accent1">
                <a:satMod val="175000"/>
                <a:alpha val="40000"/>
              </a:schemeClr>
            </a:glow>
          </a:effectLst>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2608" y="1098015"/>
            <a:ext cx="3599384" cy="5643353"/>
          </a:xfrm>
          <a:prstGeom prst="rect">
            <a:avLst/>
          </a:prstGeom>
          <a:noFill/>
          <a:ln w="9525">
            <a:solidFill>
              <a:schemeClr val="tx1"/>
            </a:solidFill>
            <a:miter lim="800000"/>
            <a:headEnd/>
            <a:tailEnd/>
          </a:ln>
          <a:effectLst>
            <a:glow rad="139700">
              <a:schemeClr val="accent1">
                <a:satMod val="175000"/>
                <a:alpha val="40000"/>
              </a:schemeClr>
            </a:glow>
          </a:effectLst>
          <a:extLst>
            <a:ext uri="{909E8E84-426E-40DD-AFC4-6F175D3DCCD1}">
              <a14:hiddenFill xmlns:a14="http://schemas.microsoft.com/office/drawing/2010/main">
                <a:solidFill>
                  <a:schemeClr val="accent1"/>
                </a:solidFill>
              </a14:hiddenFill>
            </a:ext>
          </a:extLst>
        </p:spPr>
      </p:pic>
      <p:sp>
        <p:nvSpPr>
          <p:cNvPr id="9" name="Объект 2"/>
          <p:cNvSpPr txBox="1">
            <a:spLocks/>
          </p:cNvSpPr>
          <p:nvPr/>
        </p:nvSpPr>
        <p:spPr>
          <a:xfrm>
            <a:off x="5652120" y="1484784"/>
            <a:ext cx="3419872" cy="1080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marL="0" indent="0">
              <a:lnSpc>
                <a:spcPct val="170000"/>
              </a:lnSpc>
              <a:spcBef>
                <a:spcPts val="0"/>
              </a:spcBef>
            </a:pPr>
            <a:r>
              <a:rPr lang="uk-UA" sz="1700" b="1" dirty="0" err="1" smtClean="0">
                <a:solidFill>
                  <a:srgbClr val="C00000"/>
                </a:solidFill>
                <a:effectLst>
                  <a:outerShdw blurRad="38100" dist="38100" dir="2700000" algn="tl">
                    <a:srgbClr val="000000">
                      <a:alpha val="43137"/>
                    </a:srgbClr>
                  </a:outerShdw>
                </a:effectLst>
                <a:latin typeface="+mn-lt"/>
              </a:rPr>
              <a:t>к.х.н</a:t>
            </a:r>
            <a:r>
              <a:rPr lang="uk-UA" sz="1700" b="1" dirty="0" smtClean="0">
                <a:solidFill>
                  <a:srgbClr val="C00000"/>
                </a:solidFill>
                <a:effectLst>
                  <a:outerShdw blurRad="38100" dist="38100" dir="2700000" algn="tl">
                    <a:srgbClr val="000000">
                      <a:alpha val="43137"/>
                    </a:srgbClr>
                  </a:outerShdw>
                </a:effectLst>
                <a:latin typeface="+mn-lt"/>
              </a:rPr>
              <a:t>., доцент Ющенко Т. І.</a:t>
            </a:r>
          </a:p>
          <a:p>
            <a:pPr marL="0" indent="0">
              <a:lnSpc>
                <a:spcPct val="170000"/>
              </a:lnSpc>
              <a:spcBef>
                <a:spcPts val="0"/>
              </a:spcBef>
            </a:pPr>
            <a:r>
              <a:rPr lang="uk-UA" sz="1700" b="1" dirty="0" err="1" smtClean="0">
                <a:solidFill>
                  <a:srgbClr val="C00000"/>
                </a:solidFill>
                <a:effectLst>
                  <a:outerShdw blurRad="38100" dist="38100" dir="2700000" algn="tl">
                    <a:srgbClr val="000000">
                      <a:alpha val="43137"/>
                    </a:srgbClr>
                  </a:outerShdw>
                </a:effectLst>
                <a:latin typeface="+mn-lt"/>
              </a:rPr>
              <a:t>к.х.н</a:t>
            </a:r>
            <a:r>
              <a:rPr lang="uk-UA" sz="1700" b="1" dirty="0" smtClean="0">
                <a:solidFill>
                  <a:srgbClr val="C00000"/>
                </a:solidFill>
                <a:effectLst>
                  <a:outerShdw blurRad="38100" dist="38100" dir="2700000" algn="tl">
                    <a:srgbClr val="000000">
                      <a:alpha val="43137"/>
                    </a:srgbClr>
                  </a:outerShdw>
                </a:effectLst>
                <a:latin typeface="+mn-lt"/>
              </a:rPr>
              <a:t>., </a:t>
            </a:r>
            <a:r>
              <a:rPr lang="uk-UA" sz="1700" b="1" dirty="0" smtClean="0">
                <a:solidFill>
                  <a:srgbClr val="C00000"/>
                </a:solidFill>
                <a:effectLst>
                  <a:outerShdw blurRad="38100" dist="38100" dir="2700000" algn="tl">
                    <a:srgbClr val="000000">
                      <a:alpha val="43137"/>
                    </a:srgbClr>
                  </a:outerShdw>
                </a:effectLst>
                <a:latin typeface="+mn-lt"/>
              </a:rPr>
              <a:t>доцент</a:t>
            </a:r>
            <a:r>
              <a:rPr lang="uk-UA" sz="1700" b="1" dirty="0" smtClean="0">
                <a:solidFill>
                  <a:srgbClr val="C00000"/>
                </a:solidFill>
                <a:effectLst>
                  <a:outerShdw blurRad="38100" dist="38100" dir="2700000" algn="tl">
                    <a:srgbClr val="000000">
                      <a:alpha val="43137"/>
                    </a:srgbClr>
                  </a:outerShdw>
                </a:effectLst>
                <a:latin typeface="+mn-lt"/>
              </a:rPr>
              <a:t> </a:t>
            </a:r>
            <a:r>
              <a:rPr lang="uk-UA" sz="1700" b="1" dirty="0" err="1" smtClean="0">
                <a:solidFill>
                  <a:srgbClr val="C00000"/>
                </a:solidFill>
                <a:effectLst>
                  <a:outerShdw blurRad="38100" dist="38100" dir="2700000" algn="tl">
                    <a:srgbClr val="000000">
                      <a:alpha val="43137"/>
                    </a:srgbClr>
                  </a:outerShdw>
                </a:effectLst>
                <a:latin typeface="+mn-lt"/>
              </a:rPr>
              <a:t>Сидорук</a:t>
            </a:r>
            <a:r>
              <a:rPr lang="uk-UA" sz="1700" b="1" dirty="0" smtClean="0">
                <a:solidFill>
                  <a:srgbClr val="C00000"/>
                </a:solidFill>
                <a:effectLst>
                  <a:outerShdw blurRad="38100" dist="38100" dir="2700000" algn="tl">
                    <a:srgbClr val="000000">
                      <a:alpha val="43137"/>
                    </a:srgbClr>
                  </a:outerShdw>
                </a:effectLst>
                <a:latin typeface="+mn-lt"/>
              </a:rPr>
              <a:t>  Т. І</a:t>
            </a:r>
            <a:r>
              <a:rPr lang="uk-UA" sz="1700" b="1" dirty="0" smtClean="0">
                <a:solidFill>
                  <a:srgbClr val="C00000"/>
                </a:solidFill>
                <a:latin typeface="+mn-lt"/>
              </a:rPr>
              <a:t>.</a:t>
            </a:r>
          </a:p>
          <a:p>
            <a:endParaRPr lang="uk-UA" sz="2000" b="1" dirty="0" smtClean="0">
              <a:solidFill>
                <a:schemeClr val="tx2">
                  <a:lumMod val="75000"/>
                </a:schemeClr>
              </a:solidFill>
            </a:endParaRPr>
          </a:p>
          <a:p>
            <a:endParaRPr lang="ru-RU" dirty="0"/>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4725144"/>
            <a:ext cx="5194435"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4293096"/>
            <a:ext cx="864096" cy="729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251520" y="84584"/>
            <a:ext cx="8784976" cy="1544216"/>
          </a:xfrm>
          <a:solidFill>
            <a:schemeClr val="accent4">
              <a:lumMod val="40000"/>
              <a:lumOff val="60000"/>
            </a:schemeClr>
          </a:solidFill>
          <a:ln w="38100">
            <a:solidFill>
              <a:schemeClr val="accent1">
                <a:lumMod val="60000"/>
                <a:lumOff val="40000"/>
              </a:schemeClr>
            </a:solidFill>
          </a:ln>
          <a:effectLst>
            <a:glow rad="228600">
              <a:schemeClr val="accent1">
                <a:satMod val="175000"/>
                <a:alpha val="40000"/>
              </a:schemeClr>
            </a:glow>
          </a:effectLst>
        </p:spPr>
        <p:txBody>
          <a:bodyPr/>
          <a:lstStyle/>
          <a:p>
            <a:pPr>
              <a:lnSpc>
                <a:spcPct val="85000"/>
              </a:lnSpc>
            </a:pPr>
            <a:r>
              <a:rPr lang="uk-UA" sz="2600" b="1" dirty="0" smtClean="0">
                <a:solidFill>
                  <a:schemeClr val="tx2">
                    <a:lumMod val="50000"/>
                  </a:schemeClr>
                </a:solidFill>
                <a:effectLst/>
              </a:rPr>
              <a:t>У 2017році за сприяння адміністрації університету на кафедрі фармацевтичної хімії було створено </a:t>
            </a:r>
            <a:br>
              <a:rPr lang="uk-UA" sz="2600" b="1" dirty="0" smtClean="0">
                <a:solidFill>
                  <a:schemeClr val="tx2">
                    <a:lumMod val="50000"/>
                  </a:schemeClr>
                </a:solidFill>
                <a:effectLst/>
              </a:rPr>
            </a:br>
            <a:r>
              <a:rPr lang="uk-UA" sz="2600" b="1" dirty="0" smtClean="0">
                <a:solidFill>
                  <a:schemeClr val="tx2">
                    <a:lumMod val="50000"/>
                  </a:schemeClr>
                </a:solidFill>
                <a:effectLst/>
              </a:rPr>
              <a:t>навчально-наукову лабораторію </a:t>
            </a:r>
            <a:r>
              <a:rPr lang="uk-UA" sz="2600" b="1" dirty="0" err="1" smtClean="0">
                <a:solidFill>
                  <a:schemeClr val="tx2">
                    <a:lumMod val="50000"/>
                  </a:schemeClr>
                </a:solidFill>
                <a:effectLst/>
              </a:rPr>
              <a:t>хіміко-фармакогностичних</a:t>
            </a:r>
            <a:r>
              <a:rPr lang="uk-UA" sz="2600" b="1" dirty="0" smtClean="0">
                <a:solidFill>
                  <a:schemeClr val="tx2">
                    <a:lumMod val="50000"/>
                  </a:schemeClr>
                </a:solidFill>
                <a:effectLst/>
              </a:rPr>
              <a:t> досліджень</a:t>
            </a:r>
            <a:endParaRPr lang="ru-RU" sz="2600" b="1" dirty="0">
              <a:solidFill>
                <a:schemeClr val="tx2">
                  <a:lumMod val="50000"/>
                </a:schemeClr>
              </a:solidFill>
              <a:effectLst/>
            </a:endParaRPr>
          </a:p>
        </p:txBody>
      </p:sp>
      <p:sp>
        <p:nvSpPr>
          <p:cNvPr id="3" name="Місце для вмісту 2"/>
          <p:cNvSpPr>
            <a:spLocks noGrp="1"/>
          </p:cNvSpPr>
          <p:nvPr>
            <p:ph type="body" sz="half" idx="2"/>
          </p:nvPr>
        </p:nvSpPr>
        <p:spPr>
          <a:xfrm>
            <a:off x="251520" y="5589240"/>
            <a:ext cx="8640960" cy="1152128"/>
          </a:xfrm>
        </p:spPr>
        <p:txBody>
          <a:bodyPr>
            <a:noAutofit/>
          </a:bodyPr>
          <a:lstStyle/>
          <a:p>
            <a:pPr algn="just">
              <a:lnSpc>
                <a:spcPct val="90000"/>
              </a:lnSpc>
            </a:pPr>
            <a:r>
              <a:rPr lang="uk-UA" sz="2200" b="1" dirty="0" smtClean="0">
                <a:solidFill>
                  <a:schemeClr val="tx2">
                    <a:lumMod val="50000"/>
                  </a:schemeClr>
                </a:solidFill>
                <a:latin typeface="+mn-lt"/>
              </a:rPr>
              <a:t>Під час практичних занять студенти мають можливість ознайомитись з організацією роботи в лабораторії, а також проводити аналітичні дослідження</a:t>
            </a:r>
            <a:r>
              <a:rPr lang="uk-UA" sz="2200" dirty="0" smtClean="0">
                <a:solidFill>
                  <a:schemeClr val="tx2">
                    <a:lumMod val="50000"/>
                  </a:schemeClr>
                </a:solidFill>
                <a:latin typeface="+mn-lt"/>
              </a:rPr>
              <a:t>.</a:t>
            </a:r>
            <a:endParaRPr lang="uk-UA" sz="2200" b="1" dirty="0">
              <a:latin typeface="+mn-lt"/>
            </a:endParaRPr>
          </a:p>
        </p:txBody>
      </p:sp>
      <p:pic>
        <p:nvPicPr>
          <p:cNvPr id="1028" name="Picture 4" descr="C:\Users\stalker\Downloads\IMG_6588.jpg"/>
          <p:cNvPicPr>
            <a:picLocks noChangeAspect="1" noChangeArrowheads="1"/>
          </p:cNvPicPr>
          <p:nvPr/>
        </p:nvPicPr>
        <p:blipFill>
          <a:blip r:embed="rId2" cstate="print"/>
          <a:srcRect/>
          <a:stretch>
            <a:fillRect/>
          </a:stretch>
        </p:blipFill>
        <p:spPr bwMode="auto">
          <a:xfrm>
            <a:off x="1979553" y="1844824"/>
            <a:ext cx="4968711" cy="3724474"/>
          </a:xfrm>
          <a:prstGeom prst="rect">
            <a:avLst/>
          </a:prstGeom>
          <a:noFill/>
          <a:effectLst>
            <a:glow rad="139700">
              <a:schemeClr val="accent1">
                <a:satMod val="175000"/>
                <a:alpha val="40000"/>
              </a:schemeClr>
            </a:glow>
          </a:effectLst>
        </p:spPr>
      </p:pic>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229600" cy="1243034"/>
          </a:xfrm>
          <a:solidFill>
            <a:schemeClr val="accent4">
              <a:lumMod val="60000"/>
              <a:lumOff val="40000"/>
            </a:schemeClr>
          </a:solidFill>
          <a:ln w="38100">
            <a:solidFill>
              <a:schemeClr val="accent1">
                <a:lumMod val="60000"/>
                <a:lumOff val="40000"/>
              </a:schemeClr>
            </a:solidFill>
          </a:ln>
          <a:effectLst>
            <a:glow rad="228600">
              <a:schemeClr val="accent1">
                <a:satMod val="175000"/>
                <a:alpha val="40000"/>
              </a:schemeClr>
            </a:glow>
          </a:effectLst>
        </p:spPr>
        <p:txBody>
          <a:bodyPr/>
          <a:lstStyle/>
          <a:p>
            <a:pPr>
              <a:lnSpc>
                <a:spcPct val="95000"/>
              </a:lnSpc>
            </a:pPr>
            <a:r>
              <a:rPr lang="ru-RU" dirty="0" smtClean="0"/>
              <a:t/>
            </a:r>
            <a:br>
              <a:rPr lang="ru-RU" dirty="0" smtClean="0"/>
            </a:br>
            <a:r>
              <a:rPr lang="uk-UA" dirty="0" smtClean="0"/>
              <a:t> </a:t>
            </a:r>
            <a:r>
              <a:rPr lang="uk-UA" sz="3600" b="1" dirty="0" smtClean="0">
                <a:solidFill>
                  <a:srgbClr val="C00000"/>
                </a:solidFill>
                <a:effectLst>
                  <a:outerShdw blurRad="38100" dist="38100" dir="2700000" algn="tl">
                    <a:srgbClr val="000000">
                      <a:alpha val="43137"/>
                    </a:srgbClr>
                  </a:outerShdw>
                </a:effectLst>
              </a:rPr>
              <a:t>Лабораторія оснащена сучасним обладнанням:</a:t>
            </a:r>
            <a:endParaRPr lang="ru-RU" sz="3600" b="1" dirty="0">
              <a:solidFill>
                <a:srgbClr val="C00000"/>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1783357"/>
            <a:ext cx="8229600" cy="4525963"/>
          </a:xfrm>
          <a:solidFill>
            <a:schemeClr val="accent4">
              <a:lumMod val="20000"/>
              <a:lumOff val="80000"/>
            </a:schemeClr>
          </a:solidFill>
          <a:effectLst>
            <a:glow rad="228600">
              <a:schemeClr val="accent1">
                <a:satMod val="175000"/>
                <a:alpha val="40000"/>
              </a:schemeClr>
            </a:glow>
          </a:effectLst>
        </p:spPr>
        <p:txBody>
          <a:bodyPr>
            <a:normAutofit fontScale="92500" lnSpcReduction="10000"/>
          </a:bodyPr>
          <a:lstStyle/>
          <a:p>
            <a:r>
              <a:rPr lang="ru-RU" sz="2800" b="1" dirty="0" smtClean="0">
                <a:solidFill>
                  <a:schemeClr val="tx2">
                    <a:lumMod val="50000"/>
                  </a:schemeClr>
                </a:solidFill>
                <a:latin typeface="+mn-lt"/>
              </a:rPr>
              <a:t>Спектрофотометр </a:t>
            </a:r>
            <a:r>
              <a:rPr lang="en-US" sz="2800" b="1" dirty="0" smtClean="0">
                <a:solidFill>
                  <a:schemeClr val="tx2">
                    <a:lumMod val="50000"/>
                  </a:schemeClr>
                </a:solidFill>
                <a:latin typeface="+mn-lt"/>
              </a:rPr>
              <a:t>Agilent Cary </a:t>
            </a:r>
            <a:r>
              <a:rPr lang="ru-RU" sz="2800" b="1" dirty="0" smtClean="0">
                <a:solidFill>
                  <a:schemeClr val="tx2">
                    <a:lumMod val="50000"/>
                  </a:schemeClr>
                </a:solidFill>
                <a:latin typeface="+mn-lt"/>
              </a:rPr>
              <a:t>60</a:t>
            </a:r>
            <a:r>
              <a:rPr lang="uk-UA" sz="2800" b="1" dirty="0" smtClean="0">
                <a:solidFill>
                  <a:schemeClr val="tx2">
                    <a:lumMod val="50000"/>
                  </a:schemeClr>
                </a:solidFill>
                <a:latin typeface="+mn-lt"/>
              </a:rPr>
              <a:t>;</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Ротаційний випарник </a:t>
            </a:r>
            <a:r>
              <a:rPr lang="ru-RU" sz="2800" b="1" dirty="0" smtClean="0">
                <a:solidFill>
                  <a:schemeClr val="tx2">
                    <a:lumMod val="50000"/>
                  </a:schemeClr>
                </a:solidFill>
                <a:latin typeface="+mn-lt"/>
              </a:rPr>
              <a:t>RV</a:t>
            </a:r>
            <a:r>
              <a:rPr lang="uk-UA" sz="2800" b="1" dirty="0" smtClean="0">
                <a:solidFill>
                  <a:schemeClr val="tx2">
                    <a:lumMod val="50000"/>
                  </a:schemeClr>
                </a:solidFill>
                <a:latin typeface="+mn-lt"/>
              </a:rPr>
              <a:t> 8</a:t>
            </a:r>
            <a:r>
              <a:rPr lang="en-US" sz="2800" b="1" dirty="0" smtClean="0">
                <a:solidFill>
                  <a:schemeClr val="tx2">
                    <a:lumMod val="50000"/>
                  </a:schemeClr>
                </a:solidFill>
                <a:latin typeface="+mn-lt"/>
              </a:rPr>
              <a:t>c</a:t>
            </a:r>
            <a:r>
              <a:rPr lang="uk-UA" sz="2800" b="1" dirty="0" smtClean="0">
                <a:solidFill>
                  <a:schemeClr val="tx2">
                    <a:lumMod val="50000"/>
                  </a:schemeClr>
                </a:solidFill>
                <a:latin typeface="+mn-lt"/>
              </a:rPr>
              <a:t>; </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Мікроскоп бінокулярний Leika</a:t>
            </a:r>
            <a:r>
              <a:rPr lang="ru-RU" sz="2800" b="1" dirty="0" smtClean="0">
                <a:solidFill>
                  <a:schemeClr val="tx2">
                    <a:lumMod val="50000"/>
                  </a:schemeClr>
                </a:solidFill>
                <a:latin typeface="+mn-lt"/>
              </a:rPr>
              <a:t> DM</a:t>
            </a:r>
            <a:r>
              <a:rPr lang="uk-UA" sz="2800" b="1" dirty="0" smtClean="0">
                <a:solidFill>
                  <a:schemeClr val="tx2">
                    <a:lumMod val="50000"/>
                  </a:schemeClr>
                </a:solidFill>
                <a:latin typeface="+mn-lt"/>
              </a:rPr>
              <a:t>750;</a:t>
            </a:r>
            <a:endParaRPr lang="ru-RU" sz="2800" b="1" dirty="0" smtClean="0">
              <a:solidFill>
                <a:schemeClr val="tx2">
                  <a:lumMod val="50000"/>
                </a:schemeClr>
              </a:solidFill>
              <a:latin typeface="+mn-lt"/>
            </a:endParaRPr>
          </a:p>
          <a:p>
            <a:r>
              <a:rPr lang="ru-RU" sz="2800" b="1" dirty="0" smtClean="0">
                <a:solidFill>
                  <a:schemeClr val="tx2">
                    <a:lumMod val="50000"/>
                  </a:schemeClr>
                </a:solidFill>
                <a:latin typeface="+mn-lt"/>
              </a:rPr>
              <a:t>Рефрактометр ABBE </a:t>
            </a:r>
            <a:r>
              <a:rPr lang="uk-UA" sz="2800" b="1" dirty="0" smtClean="0">
                <a:solidFill>
                  <a:schemeClr val="tx2">
                    <a:lumMod val="50000"/>
                  </a:schemeClr>
                </a:solidFill>
                <a:latin typeface="+mn-lt"/>
              </a:rPr>
              <a:t>лабораторний</a:t>
            </a:r>
            <a:r>
              <a:rPr lang="ru-RU" sz="2800" b="1" dirty="0" smtClean="0">
                <a:solidFill>
                  <a:schemeClr val="tx2">
                    <a:lumMod val="50000"/>
                  </a:schemeClr>
                </a:solidFill>
                <a:latin typeface="+mn-lt"/>
              </a:rPr>
              <a:t> AR4</a:t>
            </a:r>
            <a:r>
              <a:rPr lang="uk-UA" sz="2800" b="1" dirty="0" smtClean="0">
                <a:solidFill>
                  <a:schemeClr val="tx2">
                    <a:lumMod val="50000"/>
                  </a:schemeClr>
                </a:solidFill>
                <a:latin typeface="+mn-lt"/>
              </a:rPr>
              <a:t>; </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Аквадистилятор електричний </a:t>
            </a:r>
            <a:r>
              <a:rPr lang="ru-RU" sz="2800" b="1" dirty="0" smtClean="0">
                <a:solidFill>
                  <a:schemeClr val="tx2">
                    <a:lumMod val="50000"/>
                  </a:schemeClr>
                </a:solidFill>
                <a:latin typeface="+mn-lt"/>
              </a:rPr>
              <a:t>ДЕ-10М</a:t>
            </a:r>
            <a:r>
              <a:rPr lang="uk-UA" sz="2800" b="1" dirty="0" smtClean="0">
                <a:solidFill>
                  <a:schemeClr val="tx2">
                    <a:lumMod val="50000"/>
                  </a:schemeClr>
                </a:solidFill>
                <a:latin typeface="+mn-lt"/>
              </a:rPr>
              <a:t>;</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Ваги аналітичні </a:t>
            </a:r>
            <a:r>
              <a:rPr lang="ru-RU" sz="2800" b="1" dirty="0" smtClean="0">
                <a:solidFill>
                  <a:schemeClr val="tx2">
                    <a:lumMod val="50000"/>
                  </a:schemeClr>
                </a:solidFill>
                <a:latin typeface="+mn-lt"/>
              </a:rPr>
              <a:t>VIBRA</a:t>
            </a:r>
            <a:r>
              <a:rPr lang="uk-UA" sz="2800" b="1" dirty="0" smtClean="0">
                <a:solidFill>
                  <a:schemeClr val="tx2">
                    <a:lumMod val="50000"/>
                  </a:schemeClr>
                </a:solidFill>
                <a:latin typeface="+mn-lt"/>
              </a:rPr>
              <a:t> серії </a:t>
            </a:r>
            <a:r>
              <a:rPr lang="ru-RU" sz="2800" b="1" dirty="0" smtClean="0">
                <a:solidFill>
                  <a:schemeClr val="tx2">
                    <a:lumMod val="50000"/>
                  </a:schemeClr>
                </a:solidFill>
                <a:latin typeface="+mn-lt"/>
              </a:rPr>
              <a:t>HTR</a:t>
            </a:r>
            <a:r>
              <a:rPr lang="uk-UA" sz="2800" b="1" dirty="0" smtClean="0">
                <a:solidFill>
                  <a:schemeClr val="tx2">
                    <a:lumMod val="50000"/>
                  </a:schemeClr>
                </a:solidFill>
                <a:latin typeface="+mn-lt"/>
              </a:rPr>
              <a:t>-220</a:t>
            </a:r>
            <a:r>
              <a:rPr lang="ru-RU" sz="2800" b="1" dirty="0" smtClean="0">
                <a:solidFill>
                  <a:schemeClr val="tx2">
                    <a:lumMod val="50000"/>
                  </a:schemeClr>
                </a:solidFill>
                <a:latin typeface="+mn-lt"/>
              </a:rPr>
              <a:t>CE</a:t>
            </a:r>
            <a:r>
              <a:rPr lang="uk-UA" sz="2800" b="1" dirty="0" smtClean="0">
                <a:solidFill>
                  <a:schemeClr val="tx2">
                    <a:lumMod val="50000"/>
                  </a:schemeClr>
                </a:solidFill>
                <a:latin typeface="+mn-lt"/>
              </a:rPr>
              <a:t>;</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Сушильна шафа;</a:t>
            </a:r>
            <a:endParaRPr lang="ru-RU" sz="2800" b="1" dirty="0" smtClean="0">
              <a:solidFill>
                <a:schemeClr val="tx2">
                  <a:lumMod val="50000"/>
                </a:schemeClr>
              </a:solidFill>
              <a:latin typeface="+mn-lt"/>
            </a:endParaRPr>
          </a:p>
          <a:p>
            <a:r>
              <a:rPr lang="uk-UA" sz="2800" b="1" dirty="0" smtClean="0">
                <a:solidFill>
                  <a:schemeClr val="tx2">
                    <a:lumMod val="50000"/>
                  </a:schemeClr>
                </a:solidFill>
                <a:latin typeface="+mn-lt"/>
              </a:rPr>
              <a:t>Муфельна піч;</a:t>
            </a:r>
            <a:endParaRPr lang="ru-RU" sz="2800" b="1" dirty="0" smtClean="0">
              <a:solidFill>
                <a:schemeClr val="tx2">
                  <a:lumMod val="50000"/>
                </a:schemeClr>
              </a:solidFill>
              <a:latin typeface="+mn-lt"/>
            </a:endParaRPr>
          </a:p>
          <a:p>
            <a:r>
              <a:rPr lang="ru-RU" sz="2800" b="1" dirty="0" smtClean="0">
                <a:solidFill>
                  <a:schemeClr val="tx2">
                    <a:lumMod val="50000"/>
                  </a:schemeClr>
                </a:solidFill>
                <a:latin typeface="+mn-lt"/>
              </a:rPr>
              <a:t>Колориметр </a:t>
            </a:r>
            <a:r>
              <a:rPr lang="uk-UA" sz="2800" b="1" dirty="0" smtClean="0">
                <a:solidFill>
                  <a:schemeClr val="tx2">
                    <a:lumMod val="50000"/>
                  </a:schemeClr>
                </a:solidFill>
                <a:latin typeface="+mn-lt"/>
              </a:rPr>
              <a:t>фотоелектричний концентраційний </a:t>
            </a:r>
            <a:r>
              <a:rPr lang="ru-RU" sz="2800" b="1" dirty="0" smtClean="0">
                <a:solidFill>
                  <a:schemeClr val="tx2">
                    <a:lumMod val="50000"/>
                  </a:schemeClr>
                </a:solidFill>
                <a:latin typeface="+mn-lt"/>
              </a:rPr>
              <a:t>КФК-2</a:t>
            </a:r>
            <a:r>
              <a:rPr lang="uk-UA" sz="2800" b="1" dirty="0" smtClean="0">
                <a:solidFill>
                  <a:schemeClr val="tx2">
                    <a:lumMod val="50000"/>
                  </a:schemeClr>
                </a:solidFill>
                <a:latin typeface="+mn-lt"/>
              </a:rPr>
              <a:t>.</a:t>
            </a:r>
            <a:endParaRPr lang="ru-RU" sz="2800" b="1" dirty="0" smtClean="0">
              <a:solidFill>
                <a:schemeClr val="tx2">
                  <a:lumMod val="50000"/>
                </a:schemeClr>
              </a:solidFill>
              <a:latin typeface="+mn-lt"/>
            </a:endParaRPr>
          </a:p>
          <a:p>
            <a:endParaRPr lang="ru-RU" dirty="0"/>
          </a:p>
        </p:txBody>
      </p:sp>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251520" y="116632"/>
            <a:ext cx="8712968" cy="2520280"/>
          </a:xfrm>
        </p:spPr>
        <p:txBody>
          <a:bodyPr/>
          <a:lstStyle/>
          <a:p>
            <a:pPr defTabSz="711200">
              <a:lnSpc>
                <a:spcPct val="85000"/>
              </a:lnSpc>
              <a:spcAft>
                <a:spcPct val="35000"/>
              </a:spcAft>
            </a:pPr>
            <a:r>
              <a:rPr lang="uk-UA" sz="3600" b="1" dirty="0" smtClean="0">
                <a:solidFill>
                  <a:srgbClr val="C00000"/>
                </a:solidFill>
                <a:effectLst>
                  <a:outerShdw blurRad="38100" dist="38100" dir="2700000" algn="tl">
                    <a:srgbClr val="000000">
                      <a:alpha val="43137"/>
                    </a:srgbClr>
                  </a:outerShdw>
                </a:effectLst>
                <a:cs typeface="Arial" panose="020B0604020202020204" pitchFamily="34" charset="0"/>
              </a:rPr>
              <a:t>Методи дослідження, які пропонує лабораторія:</a:t>
            </a:r>
            <a:r>
              <a:rPr lang="uk-UA" sz="2400" dirty="0" smtClean="0">
                <a:solidFill>
                  <a:schemeClr val="tx2">
                    <a:lumMod val="50000"/>
                  </a:schemeClr>
                </a:solidFill>
                <a:effectLst/>
                <a:cs typeface="Arial" panose="020B0604020202020204" pitchFamily="34" charset="0"/>
              </a:rPr>
              <a:t/>
            </a:r>
            <a:br>
              <a:rPr lang="uk-UA" sz="2400" dirty="0" smtClean="0">
                <a:solidFill>
                  <a:schemeClr val="tx2">
                    <a:lumMod val="50000"/>
                  </a:schemeClr>
                </a:solidFill>
                <a:effectLst/>
                <a:cs typeface="Arial" panose="020B0604020202020204" pitchFamily="34" charset="0"/>
              </a:rPr>
            </a:br>
            <a:r>
              <a:rPr lang="uk-UA" sz="2400" dirty="0" smtClean="0">
                <a:solidFill>
                  <a:schemeClr val="tx2">
                    <a:lumMod val="50000"/>
                  </a:schemeClr>
                </a:solidFill>
                <a:effectLst/>
                <a:cs typeface="Arial" panose="020B0604020202020204" pitchFamily="34" charset="0"/>
              </a:rPr>
              <a:t>- </a:t>
            </a:r>
            <a:r>
              <a:rPr lang="uk-UA" sz="2400" b="1" dirty="0" smtClean="0">
                <a:solidFill>
                  <a:schemeClr val="tx2">
                    <a:lumMod val="50000"/>
                  </a:schemeClr>
                </a:solidFill>
                <a:effectLst/>
                <a:cs typeface="Arial" panose="020B0604020202020204" pitchFamily="34" charset="0"/>
              </a:rPr>
              <a:t>екстрагування біологічно-активних речовин (БАР) із лікарської рослинної сировини (ЛРС) із наступним     видаленням екстрагента під вакуумом;</a:t>
            </a:r>
            <a:br>
              <a:rPr lang="uk-UA" sz="2400" b="1" dirty="0" smtClean="0">
                <a:solidFill>
                  <a:schemeClr val="tx2">
                    <a:lumMod val="50000"/>
                  </a:schemeClr>
                </a:solidFill>
                <a:effectLst/>
                <a:cs typeface="Arial" panose="020B0604020202020204" pitchFamily="34" charset="0"/>
              </a:rPr>
            </a:br>
            <a:r>
              <a:rPr lang="uk-UA" sz="2400" b="1" dirty="0" smtClean="0">
                <a:solidFill>
                  <a:schemeClr val="tx2">
                    <a:lumMod val="50000"/>
                  </a:schemeClr>
                </a:solidFill>
                <a:effectLst/>
                <a:cs typeface="Arial" panose="020B0604020202020204" pitchFamily="34" charset="0"/>
              </a:rPr>
              <a:t>- мікроскопічний аналіз;</a:t>
            </a:r>
            <a:endParaRPr lang="uk-UA" b="1" dirty="0" smtClean="0">
              <a:solidFill>
                <a:schemeClr val="bg1"/>
              </a:solidFill>
              <a:cs typeface="Arial" panose="020B0604020202020204" pitchFamily="34" charset="0"/>
            </a:endParaRPr>
          </a:p>
        </p:txBody>
      </p:sp>
      <p:pic>
        <p:nvPicPr>
          <p:cNvPr id="7" name="Picture 2" descr="C:\Users\stalker\Downloads\IMG_6264.jpg"/>
          <p:cNvPicPr>
            <a:picLocks noGrp="1" noChangeAspect="1" noChangeArrowheads="1"/>
          </p:cNvPicPr>
          <p:nvPr>
            <p:ph sz="quarter" idx="13"/>
          </p:nvPr>
        </p:nvPicPr>
        <p:blipFill>
          <a:blip r:embed="rId2" cstate="print"/>
          <a:srcRect/>
          <a:stretch>
            <a:fillRect/>
          </a:stretch>
        </p:blipFill>
        <p:spPr bwMode="auto">
          <a:xfrm>
            <a:off x="5364087" y="2852936"/>
            <a:ext cx="3639919" cy="3848488"/>
          </a:xfrm>
          <a:prstGeom prst="roundRect">
            <a:avLst/>
          </a:prstGeom>
          <a:noFill/>
          <a:effectLst>
            <a:glow rad="228600">
              <a:schemeClr val="accent1">
                <a:satMod val="175000"/>
                <a:alpha val="40000"/>
              </a:schemeClr>
            </a:glow>
          </a:effectLst>
        </p:spPr>
      </p:pic>
      <p:pic>
        <p:nvPicPr>
          <p:cNvPr id="8" name="Picture 3" descr="C:\Users\stalker\Downloads\IMG_6259.jpg"/>
          <p:cNvPicPr>
            <a:picLocks noGrp="1" noChangeAspect="1" noChangeArrowheads="1"/>
          </p:cNvPicPr>
          <p:nvPr>
            <p:ph sz="half" idx="2"/>
          </p:nvPr>
        </p:nvPicPr>
        <p:blipFill>
          <a:blip r:embed="rId3" cstate="print"/>
          <a:srcRect/>
          <a:stretch>
            <a:fillRect/>
          </a:stretch>
        </p:blipFill>
        <p:spPr bwMode="auto">
          <a:xfrm>
            <a:off x="251520" y="2832671"/>
            <a:ext cx="3672408" cy="3836690"/>
          </a:xfrm>
          <a:prstGeom prst="roundRect">
            <a:avLst/>
          </a:prstGeom>
          <a:noFill/>
          <a:effectLst>
            <a:glow rad="228600">
              <a:schemeClr val="accent1">
                <a:satMod val="175000"/>
                <a:alpha val="40000"/>
              </a:schemeClr>
            </a:glo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79512" y="2204864"/>
            <a:ext cx="7704856" cy="1872208"/>
          </a:xfrm>
        </p:spPr>
        <p:txBody>
          <a:bodyPr/>
          <a:lstStyle/>
          <a:p>
            <a:pPr algn="l">
              <a:lnSpc>
                <a:spcPct val="100000"/>
              </a:lnSpc>
            </a:pPr>
            <a:r>
              <a:rPr lang="uk-UA" sz="2800" dirty="0" smtClean="0">
                <a:solidFill>
                  <a:schemeClr val="tx2">
                    <a:lumMod val="50000"/>
                  </a:schemeClr>
                </a:solidFill>
                <a:effectLst/>
                <a:cs typeface="Arial" panose="020B0604020202020204" pitchFamily="34" charset="0"/>
              </a:rPr>
              <a:t>- </a:t>
            </a:r>
            <a:r>
              <a:rPr lang="uk-UA" sz="2800" b="1" dirty="0" smtClean="0">
                <a:solidFill>
                  <a:schemeClr val="tx2">
                    <a:lumMod val="50000"/>
                  </a:schemeClr>
                </a:solidFill>
                <a:effectLst/>
                <a:cs typeface="Arial" panose="020B0604020202020204" pitchFamily="34" charset="0"/>
              </a:rPr>
              <a:t>спектрофотометричні дослідження (с</a:t>
            </a:r>
            <a:r>
              <a:rPr lang="uk-UA" sz="2800" b="1" dirty="0" smtClean="0">
                <a:solidFill>
                  <a:schemeClr val="tx2">
                    <a:lumMod val="50000"/>
                  </a:schemeClr>
                </a:solidFill>
                <a:effectLst/>
              </a:rPr>
              <a:t>пектральний діапазон 190-1100 </a:t>
            </a:r>
            <a:r>
              <a:rPr lang="uk-UA" sz="2800" b="1" dirty="0" err="1" smtClean="0">
                <a:solidFill>
                  <a:schemeClr val="tx2">
                    <a:lumMod val="50000"/>
                  </a:schemeClr>
                </a:solidFill>
                <a:effectLst/>
              </a:rPr>
              <a:t>нм</a:t>
            </a:r>
            <a:r>
              <a:rPr lang="uk-UA" sz="2800" b="1" dirty="0" smtClean="0">
                <a:solidFill>
                  <a:schemeClr val="tx2">
                    <a:lumMod val="50000"/>
                  </a:schemeClr>
                </a:solidFill>
                <a:effectLst/>
              </a:rPr>
              <a:t>)</a:t>
            </a:r>
            <a:r>
              <a:rPr lang="uk-UA" sz="2800" b="1" dirty="0" smtClean="0">
                <a:solidFill>
                  <a:schemeClr val="tx2">
                    <a:lumMod val="50000"/>
                  </a:schemeClr>
                </a:solidFill>
                <a:effectLst/>
                <a:cs typeface="Arial" panose="020B0604020202020204" pitchFamily="34" charset="0"/>
              </a:rPr>
              <a:t>;</a:t>
            </a:r>
            <a:br>
              <a:rPr lang="uk-UA" sz="2800" b="1" dirty="0" smtClean="0">
                <a:solidFill>
                  <a:schemeClr val="tx2">
                    <a:lumMod val="50000"/>
                  </a:schemeClr>
                </a:solidFill>
                <a:effectLst/>
                <a:cs typeface="Arial" panose="020B0604020202020204" pitchFamily="34" charset="0"/>
              </a:rPr>
            </a:br>
            <a:r>
              <a:rPr lang="uk-UA" sz="2800" b="1" dirty="0" smtClean="0">
                <a:solidFill>
                  <a:schemeClr val="tx2">
                    <a:lumMod val="50000"/>
                  </a:schemeClr>
                </a:solidFill>
                <a:effectLst/>
                <a:cs typeface="Arial" panose="020B0604020202020204" pitchFamily="34" charset="0"/>
              </a:rPr>
              <a:t>- </a:t>
            </a:r>
            <a:r>
              <a:rPr lang="uk-UA" sz="2800" b="1" dirty="0" err="1" smtClean="0">
                <a:solidFill>
                  <a:schemeClr val="tx2">
                    <a:lumMod val="50000"/>
                  </a:schemeClr>
                </a:solidFill>
                <a:effectLst/>
                <a:cs typeface="Arial" panose="020B0604020202020204" pitchFamily="34" charset="0"/>
              </a:rPr>
              <a:t>фотоелектроколориметрія</a:t>
            </a:r>
            <a:r>
              <a:rPr lang="uk-UA" sz="2800" b="1" dirty="0" smtClean="0">
                <a:solidFill>
                  <a:schemeClr val="tx2">
                    <a:lumMod val="50000"/>
                  </a:schemeClr>
                </a:solidFill>
                <a:effectLst/>
                <a:cs typeface="Arial" panose="020B0604020202020204" pitchFamily="34" charset="0"/>
              </a:rPr>
              <a:t>;</a:t>
            </a:r>
            <a:endParaRPr lang="ru-RU" sz="2800" b="1" dirty="0"/>
          </a:p>
        </p:txBody>
      </p:sp>
      <p:pic>
        <p:nvPicPr>
          <p:cNvPr id="8" name="Picture 2" descr="C:\Users\stalker\Downloads\IMG_6260.jpg"/>
          <p:cNvPicPr>
            <a:picLocks noGrp="1" noChangeAspect="1" noChangeArrowheads="1"/>
          </p:cNvPicPr>
          <p:nvPr>
            <p:ph sz="quarter" idx="13"/>
          </p:nvPr>
        </p:nvPicPr>
        <p:blipFill>
          <a:blip r:embed="rId2" cstate="print"/>
          <a:srcRect t="-309" r="1856"/>
          <a:stretch>
            <a:fillRect/>
          </a:stretch>
        </p:blipFill>
        <p:spPr bwMode="auto">
          <a:xfrm>
            <a:off x="3707904" y="188640"/>
            <a:ext cx="5252157" cy="2530798"/>
          </a:xfrm>
          <a:prstGeom prst="roundRect">
            <a:avLst/>
          </a:prstGeom>
          <a:noFill/>
          <a:effectLst>
            <a:glow rad="228600">
              <a:schemeClr val="accent1">
                <a:satMod val="175000"/>
                <a:alpha val="40000"/>
              </a:schemeClr>
            </a:glow>
          </a:effectLst>
        </p:spPr>
      </p:pic>
      <p:pic>
        <p:nvPicPr>
          <p:cNvPr id="9" name="Picture 3" descr="C:\Users\stalker\Downloads\IMG_6262.jpg"/>
          <p:cNvPicPr>
            <a:picLocks noGrp="1" noChangeAspect="1" noChangeArrowheads="1"/>
          </p:cNvPicPr>
          <p:nvPr>
            <p:ph sz="half" idx="2"/>
          </p:nvPr>
        </p:nvPicPr>
        <p:blipFill>
          <a:blip r:embed="rId3" cstate="print"/>
          <a:srcRect t="6227"/>
          <a:stretch>
            <a:fillRect/>
          </a:stretch>
        </p:blipFill>
        <p:spPr bwMode="auto">
          <a:xfrm>
            <a:off x="3707904" y="4293096"/>
            <a:ext cx="5134511" cy="2376264"/>
          </a:xfrm>
          <a:prstGeom prst="roundRect">
            <a:avLst/>
          </a:prstGeom>
          <a:noFill/>
          <a:effectLst>
            <a:glow rad="228600">
              <a:schemeClr val="accent1">
                <a:satMod val="175000"/>
                <a:alpha val="40000"/>
              </a:schemeClr>
            </a:glo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1296144"/>
          </a:xfrm>
        </p:spPr>
        <p:txBody>
          <a:bodyPr/>
          <a:lstStyle/>
          <a:p>
            <a:pPr>
              <a:lnSpc>
                <a:spcPct val="100000"/>
              </a:lnSpc>
            </a:pPr>
            <a:r>
              <a:rPr lang="uk-UA" sz="2800" dirty="0" smtClean="0">
                <a:solidFill>
                  <a:schemeClr val="tx2">
                    <a:lumMod val="50000"/>
                  </a:schemeClr>
                </a:solidFill>
                <a:effectLst/>
                <a:cs typeface="Arial" panose="020B0604020202020204" pitchFamily="34" charset="0"/>
              </a:rPr>
              <a:t>- </a:t>
            </a:r>
            <a:r>
              <a:rPr lang="uk-UA" sz="2800" b="1" dirty="0" err="1" smtClean="0">
                <a:solidFill>
                  <a:schemeClr val="tx2">
                    <a:lumMod val="50000"/>
                  </a:schemeClr>
                </a:solidFill>
                <a:effectLst/>
                <a:cs typeface="Arial" panose="020B0604020202020204" pitchFamily="34" charset="0"/>
              </a:rPr>
              <a:t>рефрактометрія</a:t>
            </a:r>
            <a:r>
              <a:rPr lang="uk-UA" sz="2800" b="1" dirty="0" smtClean="0">
                <a:solidFill>
                  <a:schemeClr val="tx2">
                    <a:lumMod val="50000"/>
                  </a:schemeClr>
                </a:solidFill>
                <a:effectLst/>
                <a:cs typeface="Arial" panose="020B0604020202020204" pitchFamily="34" charset="0"/>
              </a:rPr>
              <a:t>;</a:t>
            </a:r>
            <a:br>
              <a:rPr lang="uk-UA" sz="2800" b="1" dirty="0" smtClean="0">
                <a:solidFill>
                  <a:schemeClr val="tx2">
                    <a:lumMod val="50000"/>
                  </a:schemeClr>
                </a:solidFill>
                <a:effectLst/>
                <a:cs typeface="Arial" panose="020B0604020202020204" pitchFamily="34" charset="0"/>
              </a:rPr>
            </a:br>
            <a:r>
              <a:rPr lang="uk-UA" sz="2800" b="1" dirty="0" smtClean="0">
                <a:solidFill>
                  <a:schemeClr val="tx2">
                    <a:lumMod val="50000"/>
                  </a:schemeClr>
                </a:solidFill>
                <a:effectLst/>
                <a:cs typeface="Arial" panose="020B0604020202020204" pitchFamily="34" charset="0"/>
              </a:rPr>
              <a:t>- визначення втрати в масі при висушуванні;</a:t>
            </a:r>
            <a:br>
              <a:rPr lang="uk-UA" sz="2800" b="1" dirty="0" smtClean="0">
                <a:solidFill>
                  <a:schemeClr val="tx2">
                    <a:lumMod val="50000"/>
                  </a:schemeClr>
                </a:solidFill>
                <a:effectLst/>
                <a:cs typeface="Arial" panose="020B0604020202020204" pitchFamily="34" charset="0"/>
              </a:rPr>
            </a:br>
            <a:r>
              <a:rPr lang="uk-UA" sz="2800" b="1" dirty="0" smtClean="0">
                <a:solidFill>
                  <a:schemeClr val="tx2">
                    <a:lumMod val="50000"/>
                  </a:schemeClr>
                </a:solidFill>
                <a:effectLst/>
                <a:cs typeface="Arial" panose="020B0604020202020204" pitchFamily="34" charset="0"/>
              </a:rPr>
              <a:t> - сухе </a:t>
            </a:r>
            <a:r>
              <a:rPr lang="uk-UA" sz="2800" b="1" dirty="0" err="1" smtClean="0">
                <a:solidFill>
                  <a:schemeClr val="tx2">
                    <a:lumMod val="50000"/>
                  </a:schemeClr>
                </a:solidFill>
                <a:effectLst/>
                <a:cs typeface="Arial" panose="020B0604020202020204" pitchFamily="34" charset="0"/>
              </a:rPr>
              <a:t>озолення</a:t>
            </a:r>
            <a:r>
              <a:rPr lang="uk-UA" sz="2800" b="1" dirty="0" smtClean="0">
                <a:solidFill>
                  <a:schemeClr val="tx2">
                    <a:lumMod val="50000"/>
                  </a:schemeClr>
                </a:solidFill>
                <a:effectLst/>
                <a:cs typeface="Arial" panose="020B0604020202020204" pitchFamily="34" charset="0"/>
              </a:rPr>
              <a:t>.</a:t>
            </a:r>
            <a:endParaRPr lang="ru-RU" sz="2800" b="1" dirty="0"/>
          </a:p>
        </p:txBody>
      </p:sp>
      <p:pic>
        <p:nvPicPr>
          <p:cNvPr id="5" name="Picture 3" descr="C:\Users\stalker\Downloads\IMG_6261 (1).jpg"/>
          <p:cNvPicPr>
            <a:picLocks noGrp="1" noChangeAspect="1" noChangeArrowheads="1"/>
          </p:cNvPicPr>
          <p:nvPr>
            <p:ph sz="quarter" idx="13"/>
          </p:nvPr>
        </p:nvPicPr>
        <p:blipFill>
          <a:blip r:embed="rId2" cstate="print"/>
          <a:srcRect/>
          <a:stretch>
            <a:fillRect/>
          </a:stretch>
        </p:blipFill>
        <p:spPr bwMode="auto">
          <a:xfrm>
            <a:off x="370774" y="1772816"/>
            <a:ext cx="3553154" cy="4731952"/>
          </a:xfrm>
          <a:prstGeom prst="roundRect">
            <a:avLst/>
          </a:prstGeom>
          <a:noFill/>
          <a:effectLst>
            <a:glow rad="228600">
              <a:schemeClr val="accent1">
                <a:satMod val="175000"/>
                <a:alpha val="40000"/>
              </a:schemeClr>
            </a:glow>
          </a:effectLst>
        </p:spPr>
      </p:pic>
      <p:pic>
        <p:nvPicPr>
          <p:cNvPr id="6" name="Picture 5" descr="ÐÐ°ÑÑÐ¸Ð½ÐºÐ¸ Ð¿Ð¾ Ð·Ð°Ð¿ÑÐ¾ÑÑ Ð¼ÑÑÐµÐ»ÑÐ½Ð° Ð¿ÑÑ"/>
          <p:cNvPicPr>
            <a:picLocks noGrp="1" noChangeAspect="1" noChangeArrowheads="1"/>
          </p:cNvPicPr>
          <p:nvPr>
            <p:ph sz="half" idx="2"/>
          </p:nvPr>
        </p:nvPicPr>
        <p:blipFill>
          <a:blip r:embed="rId3" cstate="print"/>
          <a:srcRect/>
          <a:stretch>
            <a:fillRect/>
          </a:stretch>
        </p:blipFill>
        <p:spPr bwMode="auto">
          <a:xfrm>
            <a:off x="4164188" y="2204864"/>
            <a:ext cx="4608512" cy="3456384"/>
          </a:xfrm>
          <a:prstGeom prst="rect">
            <a:avLst/>
          </a:prstGeom>
          <a:noFill/>
          <a:effectLst>
            <a:glow rad="228600">
              <a:schemeClr val="accent1">
                <a:satMod val="175000"/>
                <a:alpha val="40000"/>
              </a:schemeClr>
            </a:glo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0" y="72008"/>
            <a:ext cx="9108504" cy="1988840"/>
          </a:xfrm>
          <a:solidFill>
            <a:schemeClr val="accent5">
              <a:lumMod val="40000"/>
              <a:lumOff val="60000"/>
            </a:schemeClr>
          </a:solidFill>
          <a:ln>
            <a:solidFill>
              <a:schemeClr val="accent1">
                <a:lumMod val="60000"/>
                <a:lumOff val="40000"/>
              </a:schemeClr>
            </a:solidFill>
          </a:ln>
          <a:effectLst>
            <a:glow rad="228600">
              <a:schemeClr val="accent1">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a:lstStyle/>
          <a:p>
            <a:pPr>
              <a:lnSpc>
                <a:spcPct val="100000"/>
              </a:lnSpc>
            </a:pPr>
            <a:r>
              <a:rPr lang="uk-UA" b="1" i="1" dirty="0" smtClean="0">
                <a:solidFill>
                  <a:srgbClr val="C00000"/>
                </a:solidFill>
              </a:rPr>
              <a:t>Чекаємо на кафедрі фармацевтичної хімії!</a:t>
            </a:r>
            <a:endParaRPr lang="ru-RU" b="1" i="1" dirty="0">
              <a:solidFill>
                <a:srgbClr val="C0000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36912"/>
            <a:ext cx="8574234" cy="3816424"/>
          </a:xfrm>
          <a:prstGeom prst="rect">
            <a:avLst/>
          </a:prstGeom>
          <a:noFill/>
          <a:ln w="76200">
            <a:solidFill>
              <a:schemeClr val="accent1">
                <a:lumMod val="60000"/>
                <a:lumOff val="40000"/>
              </a:schemeClr>
            </a:solidFill>
            <a:miter lim="800000"/>
            <a:headEnd/>
            <a:tailEnd/>
          </a:ln>
          <a:effectLst>
            <a:glow rad="228600">
              <a:schemeClr val="accent1">
                <a:satMod val="175000"/>
                <a:alpha val="40000"/>
              </a:schemeClr>
            </a:glow>
            <a:outerShdw dist="35921" dir="2700000" algn="ctr" rotWithShape="0">
              <a:schemeClr val="bg2"/>
            </a:outerShdw>
          </a:effectLst>
          <a:extLst>
            <a:ext uri="{909E8E84-426E-40DD-AFC4-6F175D3DCCD1}">
              <a14:hiddenFill xmlns:a14="http://schemas.microsoft.com/office/drawing/2010/main">
                <a:solidFill>
                  <a:schemeClr val="accent1"/>
                </a:solidFill>
              </a14:hiddenFill>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иконавча">
  <a:themeElements>
    <a:clrScheme name="Виконавча">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Виконавча">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Виконавч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1310</TotalTime>
  <Words>705</Words>
  <Application>Microsoft Office PowerPoint</Application>
  <PresentationFormat>Экран (4:3)</PresentationFormat>
  <Paragraphs>73</Paragraphs>
  <Slides>13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Виконавча</vt:lpstr>
      <vt:lpstr>Ефективні та безпечні методи хімічних досліджень  Кафедра фармацевтичної хімії https://www.vnmu.edu.ua/кафедра-фармацевтичної-хімії#</vt:lpstr>
      <vt:lpstr>Презентация PowerPoint</vt:lpstr>
      <vt:lpstr>Презентация PowerPoint</vt:lpstr>
      <vt:lpstr>ФАХОВІ КОМПЕТЕНТНОСТІ</vt:lpstr>
      <vt:lpstr>СТРУКТУРА НАВЧАЛЬНОЇ ДИСЦИПЛІНИ</vt:lpstr>
      <vt:lpstr>МЕТОДИ НАВЧАННЯ</vt:lpstr>
      <vt:lpstr>Презентация PowerPoint</vt:lpstr>
      <vt:lpstr>У 2017році за сприяння адміністрації університету на кафедрі фармацевтичної хімії було створено  навчально-наукову лабораторію хіміко-фармакогностичних досліджень</vt:lpstr>
      <vt:lpstr>  Лабораторія оснащена сучасним обладнанням:</vt:lpstr>
      <vt:lpstr>Методи дослідження, які пропонує лабораторія: - екстрагування біологічно-активних речовин (БАР) із лікарської рослинної сировини (ЛРС) із наступним     видаленням екстрагента під вакуумом; - мікроскопічний аналіз;</vt:lpstr>
      <vt:lpstr>- спектрофотометричні дослідження (спектральний діапазон 190-1100 нм); - фотоелектроколориметрія;</vt:lpstr>
      <vt:lpstr>- рефрактометрія; - визначення втрати в масі при висушуванні;  - сухе озолення.</vt:lpstr>
      <vt:lpstr>Чекаємо на кафедрі фармацевтичної хімії!</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  організацію та проведення виробничої практики</dc:title>
  <dc:creator>stalker</dc:creator>
  <cp:lastModifiedBy>USER</cp:lastModifiedBy>
  <cp:revision>126</cp:revision>
  <dcterms:created xsi:type="dcterms:W3CDTF">2016-11-08T12:38:58Z</dcterms:created>
  <dcterms:modified xsi:type="dcterms:W3CDTF">2022-05-09T15:24:57Z</dcterms:modified>
</cp:coreProperties>
</file>