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65" r:id="rId4"/>
    <p:sldId id="259" r:id="rId5"/>
    <p:sldId id="260" r:id="rId6"/>
    <p:sldId id="264" r:id="rId7"/>
    <p:sldId id="263" r:id="rId8"/>
    <p:sldId id="257" r:id="rId9"/>
    <p:sldId id="266" r:id="rId10"/>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3F648"/>
    <a:srgbClr val="6FF808"/>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144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a:t>Образец заголовка</a:t>
            </a:r>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p>
        </p:txBody>
      </p:sp>
      <p:sp>
        <p:nvSpPr>
          <p:cNvPr id="4" name="Дата 3"/>
          <p:cNvSpPr>
            <a:spLocks noGrp="1"/>
          </p:cNvSpPr>
          <p:nvPr>
            <p:ph type="dt" sz="half" idx="10"/>
          </p:nvPr>
        </p:nvSpPr>
        <p:spPr/>
        <p:txBody>
          <a:bodyPr/>
          <a:lstStyle/>
          <a:p>
            <a:fld id="{B4C71EC6-210F-42DE-9C53-41977AD35B3D}" type="datetimeFigureOut">
              <a:rPr lang="ru-RU" smtClean="0"/>
              <a:t>06.05.2022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B4C71EC6-210F-42DE-9C53-41977AD35B3D}" type="datetimeFigureOut">
              <a:rPr lang="ru-RU" smtClean="0"/>
              <a:t>06.05.2022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t>06.05.2022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B4C71EC6-210F-42DE-9C53-41977AD35B3D}" type="datetimeFigureOut">
              <a:rPr lang="ru-RU" smtClean="0"/>
              <a:t>06.05.2022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B4C71EC6-210F-42DE-9C53-41977AD35B3D}" type="datetimeFigureOut">
              <a:rPr lang="ru-RU" smtClean="0"/>
              <a:t>06.05.2022</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B4C71EC6-210F-42DE-9C53-41977AD35B3D}" type="datetimeFigureOut">
              <a:rPr lang="ru-RU" smtClean="0"/>
              <a:t>06.05.2022</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t>06.05.2022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06.05.2022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06.05.2022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B4C71EC6-210F-42DE-9C53-41977AD35B3D}" type="datetimeFigureOut">
              <a:rPr lang="ru-RU" smtClean="0"/>
              <a:t>06.05.2022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B4C71EC6-210F-42DE-9C53-41977AD35B3D}" type="datetimeFigureOut">
              <a:rPr lang="ru-RU" smtClean="0"/>
              <a:t>06.05.2022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C71EC6-210F-42DE-9C53-41977AD35B3D}" type="datetimeFigureOut">
              <a:rPr lang="ru-RU" smtClean="0"/>
              <a:t>06.05.2022</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9B0651-EE4F-4900-A07F-96A6BFA9D0F0}"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s://www.vnmu.edu.ua/&#1082;&#1072;&#1092;&#1077;&#1076;&#1088;&#1072;-&#1092;&#1072;&#1088;&#1084;&#1072;&#1094;&#1077;&#1074;&#1090;&#1080;&#1095;&#1085;&#1086;&#1111;"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739551" y="765498"/>
            <a:ext cx="7772400" cy="1470025"/>
          </a:xfrm>
        </p:spPr>
        <p:txBody>
          <a:bodyPr>
            <a:normAutofit/>
          </a:bodyPr>
          <a:lstStyle/>
          <a:p>
            <a:r>
              <a:rPr lang="uk-UA" sz="4800" b="1"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Фітотерапія </a:t>
            </a:r>
          </a:p>
        </p:txBody>
      </p:sp>
      <p:sp>
        <p:nvSpPr>
          <p:cNvPr id="4" name="TextBox 3"/>
          <p:cNvSpPr txBox="1"/>
          <p:nvPr/>
        </p:nvSpPr>
        <p:spPr>
          <a:xfrm>
            <a:off x="323528" y="190684"/>
            <a:ext cx="8820471" cy="400110"/>
          </a:xfrm>
          <a:prstGeom prst="rect">
            <a:avLst/>
          </a:prstGeom>
          <a:noFill/>
        </p:spPr>
        <p:txBody>
          <a:bodyPr wrap="square" rtlCol="0">
            <a:spAutoFit/>
          </a:bodyPr>
          <a:lstStyle/>
          <a:p>
            <a:pPr algn="ctr"/>
            <a:r>
              <a:rPr lang="uk-UA" sz="2000" dirty="0">
                <a:latin typeface="Times New Roman" panose="02020603050405020304" pitchFamily="18" charset="0"/>
                <a:cs typeface="Times New Roman" panose="02020603050405020304" pitchFamily="18" charset="0"/>
              </a:rPr>
              <a:t>Вінницький національний медичний університет </a:t>
            </a:r>
            <a:r>
              <a:rPr lang="en-US" sz="2000" dirty="0">
                <a:latin typeface="Times New Roman" panose="02020603050405020304" pitchFamily="18" charset="0"/>
                <a:cs typeface="Times New Roman" panose="02020603050405020304" pitchFamily="18" charset="0"/>
              </a:rPr>
              <a:t> </a:t>
            </a:r>
            <a:r>
              <a:rPr lang="uk-UA" sz="2000" dirty="0">
                <a:latin typeface="Times New Roman" panose="02020603050405020304" pitchFamily="18" charset="0"/>
                <a:cs typeface="Times New Roman" panose="02020603050405020304" pitchFamily="18" charset="0"/>
              </a:rPr>
              <a:t>імені М. І. Пирогова</a:t>
            </a:r>
          </a:p>
        </p:txBody>
      </p:sp>
      <p:sp>
        <p:nvSpPr>
          <p:cNvPr id="5" name="TextBox 4"/>
          <p:cNvSpPr txBox="1"/>
          <p:nvPr/>
        </p:nvSpPr>
        <p:spPr>
          <a:xfrm>
            <a:off x="3419872" y="2268852"/>
            <a:ext cx="5332485" cy="461665"/>
          </a:xfrm>
          <a:prstGeom prst="rect">
            <a:avLst/>
          </a:prstGeom>
          <a:noFill/>
        </p:spPr>
        <p:txBody>
          <a:bodyPr wrap="none" rtlCol="0">
            <a:spAutoFit/>
          </a:bodyPr>
          <a:lstStyle/>
          <a:p>
            <a:r>
              <a:rPr lang="uk-UA" sz="2400" i="1" dirty="0">
                <a:latin typeface="Times New Roman" panose="02020603050405020304" pitchFamily="18" charset="0"/>
                <a:cs typeface="Times New Roman" panose="02020603050405020304" pitchFamily="18" charset="0"/>
              </a:rPr>
              <a:t>Вибіркова дисципліна за спеціалізацією</a:t>
            </a:r>
          </a:p>
        </p:txBody>
      </p:sp>
      <p:sp>
        <p:nvSpPr>
          <p:cNvPr id="6" name="TextBox 5"/>
          <p:cNvSpPr txBox="1"/>
          <p:nvPr/>
        </p:nvSpPr>
        <p:spPr>
          <a:xfrm>
            <a:off x="143508" y="5701670"/>
            <a:ext cx="3996444" cy="1231106"/>
          </a:xfrm>
          <a:prstGeom prst="rect">
            <a:avLst/>
          </a:prstGeom>
          <a:noFill/>
        </p:spPr>
        <p:txBody>
          <a:bodyPr wrap="square" rtlCol="0">
            <a:spAutoFit/>
          </a:bodyPr>
          <a:lstStyle/>
          <a:p>
            <a:r>
              <a:rPr lang="uk-UA" sz="2000" i="1" dirty="0">
                <a:latin typeface="Times New Roman" panose="02020603050405020304" pitchFamily="18" charset="0"/>
                <a:cs typeface="Times New Roman" panose="02020603050405020304" pitchFamily="18" charset="0"/>
              </a:rPr>
              <a:t>Кафедра фармацевтичної хімії</a:t>
            </a:r>
            <a:br>
              <a:rPr lang="uk-UA" dirty="0">
                <a:latin typeface="Times New Roman" panose="02020603050405020304" pitchFamily="18" charset="0"/>
                <a:cs typeface="Times New Roman" panose="02020603050405020304" pitchFamily="18" charset="0"/>
              </a:rPr>
            </a:br>
            <a:r>
              <a:rPr lang="uk-UA" altLang="ru-RU" dirty="0">
                <a:solidFill>
                  <a:schemeClr val="tx2">
                    <a:lumMod val="50000"/>
                  </a:schemeClr>
                </a:solidFill>
                <a:latin typeface="Times New Roman" pitchFamily="18" charset="0"/>
                <a:cs typeface="Times New Roman" pitchFamily="18" charset="0"/>
                <a:hlinkClick r:id="rId2"/>
              </a:rPr>
              <a:t>https://</a:t>
            </a:r>
            <a:r>
              <a:rPr lang="uk-UA" altLang="ru-RU" u="sng" dirty="0">
                <a:solidFill>
                  <a:schemeClr val="tx2">
                    <a:lumMod val="50000"/>
                  </a:schemeClr>
                </a:solidFill>
                <a:latin typeface="Times New Roman" pitchFamily="18" charset="0"/>
                <a:cs typeface="Times New Roman" pitchFamily="18" charset="0"/>
                <a:hlinkClick r:id="rId2"/>
              </a:rPr>
              <a:t>www.vnmu.edu.ua/кафедра </a:t>
            </a:r>
            <a:r>
              <a:rPr lang="uk-UA" altLang="ru-RU" u="sng" dirty="0">
                <a:solidFill>
                  <a:srgbClr val="00B0F0"/>
                </a:solidFill>
                <a:latin typeface="Times New Roman" pitchFamily="18" charset="0"/>
                <a:cs typeface="Times New Roman" pitchFamily="18" charset="0"/>
                <a:hlinkClick r:id="rId2"/>
              </a:rPr>
              <a:t>фармацевтичної</a:t>
            </a:r>
            <a:r>
              <a:rPr lang="uk-UA" altLang="ru-RU" u="sng" dirty="0">
                <a:solidFill>
                  <a:srgbClr val="00B0F0"/>
                </a:solidFill>
                <a:latin typeface="Times New Roman" pitchFamily="18" charset="0"/>
                <a:cs typeface="Times New Roman" pitchFamily="18" charset="0"/>
              </a:rPr>
              <a:t> </a:t>
            </a:r>
            <a:r>
              <a:rPr lang="uk-UA" altLang="ru-RU" u="sng" dirty="0">
                <a:solidFill>
                  <a:schemeClr val="accent1">
                    <a:lumMod val="75000"/>
                  </a:schemeClr>
                </a:solidFill>
                <a:latin typeface="Times New Roman" pitchFamily="18" charset="0"/>
                <a:cs typeface="Times New Roman" pitchFamily="18" charset="0"/>
              </a:rPr>
              <a:t>хімії</a:t>
            </a:r>
            <a:endParaRPr lang="uk-UA" u="sng" dirty="0">
              <a:solidFill>
                <a:schemeClr val="accent1">
                  <a:lumMod val="75000"/>
                </a:schemeClr>
              </a:solidFill>
              <a:latin typeface="Times New Roman" pitchFamily="18" charset="0"/>
              <a:cs typeface="Times New Roman" pitchFamily="18" charset="0"/>
            </a:endParaRPr>
          </a:p>
          <a:p>
            <a:endParaRPr lang="uk-UA" dirty="0">
              <a:latin typeface="Times New Roman" panose="02020603050405020304" pitchFamily="18" charset="0"/>
              <a:cs typeface="Times New Roman" panose="02020603050405020304" pitchFamily="18" charset="0"/>
            </a:endParaRPr>
          </a:p>
        </p:txBody>
      </p:sp>
      <p:pic>
        <p:nvPicPr>
          <p:cNvPr id="3" name="Picture 2" descr="Фітотерапія - Кришталеве Джерело">
            <a:extLst>
              <a:ext uri="{FF2B5EF4-FFF2-40B4-BE49-F238E27FC236}">
                <a16:creationId xmlns:a16="http://schemas.microsoft.com/office/drawing/2014/main" id="{BAA9182F-630F-4B86-B714-2805BE50DF8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07435" y="3501007"/>
            <a:ext cx="4724657" cy="33569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21379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419872" y="455583"/>
            <a:ext cx="4680520" cy="724942"/>
          </a:xfrm>
        </p:spPr>
        <p:txBody>
          <a:bodyPr>
            <a:normAutofit/>
          </a:bodyPr>
          <a:lstStyle/>
          <a:p>
            <a:r>
              <a:rPr lang="uk-UA" sz="4000" b="1"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Актуальність</a:t>
            </a:r>
          </a:p>
        </p:txBody>
      </p:sp>
      <p:sp>
        <p:nvSpPr>
          <p:cNvPr id="3" name="Объект 2"/>
          <p:cNvSpPr>
            <a:spLocks noGrp="1"/>
          </p:cNvSpPr>
          <p:nvPr>
            <p:ph idx="1"/>
          </p:nvPr>
        </p:nvSpPr>
        <p:spPr>
          <a:xfrm>
            <a:off x="49430" y="1916832"/>
            <a:ext cx="8820980" cy="5861416"/>
          </a:xfrm>
        </p:spPr>
        <p:txBody>
          <a:bodyPr>
            <a:noAutofit/>
          </a:bodyPr>
          <a:lstStyle/>
          <a:p>
            <a:pPr marL="0" lvl="0" algn="just" fontAlgn="base">
              <a:spcBef>
                <a:spcPts val="0"/>
              </a:spcBef>
              <a:spcAft>
                <a:spcPct val="0"/>
              </a:spcAft>
              <a:buFont typeface="Wingdings" panose="05000000000000000000" pitchFamily="2" charset="2"/>
              <a:buChar char="Ø"/>
            </a:pPr>
            <a:r>
              <a:rPr lang="uk-UA" altLang="ru-RU" sz="2000" dirty="0">
                <a:solidFill>
                  <a:srgbClr val="000000"/>
                </a:solidFill>
                <a:latin typeface="Times New Roman" panose="02020603050405020304" pitchFamily="18" charset="0"/>
                <a:cs typeface="Times New Roman" panose="02020603050405020304" pitchFamily="18" charset="0"/>
              </a:rPr>
              <a:t>Навчальна дисципліна «</a:t>
            </a:r>
            <a:r>
              <a:rPr lang="uk-UA" sz="2000" dirty="0">
                <a:solidFill>
                  <a:prstClr val="black"/>
                </a:solidFill>
                <a:latin typeface="Times New Roman" panose="02020603050405020304" pitchFamily="18" charset="0"/>
                <a:ea typeface="+mj-ea"/>
                <a:cs typeface="Times New Roman" panose="02020603050405020304" pitchFamily="18" charset="0"/>
              </a:rPr>
              <a:t>Фітотерапія</a:t>
            </a:r>
            <a:r>
              <a:rPr lang="uk-UA" altLang="ru-RU" sz="2000" dirty="0">
                <a:solidFill>
                  <a:srgbClr val="000000"/>
                </a:solidFill>
                <a:latin typeface="Times New Roman" panose="02020603050405020304" pitchFamily="18" charset="0"/>
                <a:cs typeface="Times New Roman" panose="02020603050405020304" pitchFamily="18" charset="0"/>
              </a:rPr>
              <a:t>» є складовою освітньо-професійної програми підготовки фахівців другого (магістерського) рівня галузі знань 22 «Охорона здоров’я», спеціальності 226 «</a:t>
            </a:r>
            <a:r>
              <a:rPr lang="uk-UA" altLang="ru-RU" sz="2000" dirty="0">
                <a:latin typeface="Times New Roman" panose="02020603050405020304" pitchFamily="18" charset="0"/>
                <a:cs typeface="Times New Roman" panose="02020603050405020304" pitchFamily="18" charset="0"/>
              </a:rPr>
              <a:t>Фармація, промислова фармація. </a:t>
            </a:r>
            <a:endParaRPr lang="uk-UA" altLang="ru-RU" sz="2000" dirty="0">
              <a:solidFill>
                <a:srgbClr val="000000"/>
              </a:solidFill>
              <a:latin typeface="Times New Roman" panose="02020603050405020304" pitchFamily="18" charset="0"/>
              <a:cs typeface="Times New Roman" panose="02020603050405020304" pitchFamily="18" charset="0"/>
            </a:endParaRPr>
          </a:p>
          <a:p>
            <a:pPr marL="0" lvl="0" algn="just" fontAlgn="base">
              <a:spcBef>
                <a:spcPts val="0"/>
              </a:spcBef>
              <a:spcAft>
                <a:spcPct val="0"/>
              </a:spcAft>
              <a:buFont typeface="Wingdings" panose="05000000000000000000" pitchFamily="2" charset="2"/>
              <a:buChar char="Ø"/>
            </a:pPr>
            <a:r>
              <a:rPr lang="uk-UA" sz="2000" dirty="0">
                <a:latin typeface="Times New Roman" panose="02020603050405020304" pitchFamily="18" charset="0"/>
                <a:cs typeface="Times New Roman" panose="02020603050405020304" pitchFamily="18" charset="0"/>
              </a:rPr>
              <a:t>Дана дисципліна розглядає методи </a:t>
            </a:r>
            <a:r>
              <a:rPr lang="ru-RU" sz="2000" dirty="0" err="1">
                <a:latin typeface="Times New Roman" panose="02020603050405020304" pitchFamily="18" charset="0"/>
                <a:cs typeface="Times New Roman" panose="02020603050405020304" pitchFamily="18" charset="0"/>
              </a:rPr>
              <a:t>лікування</a:t>
            </a:r>
            <a:r>
              <a:rPr lang="ru-RU" sz="2000" dirty="0">
                <a:latin typeface="Times New Roman" panose="02020603050405020304" pitchFamily="18" charset="0"/>
                <a:cs typeface="Times New Roman" panose="02020603050405020304" pitchFamily="18" charset="0"/>
              </a:rPr>
              <a:t> й </a:t>
            </a:r>
            <a:r>
              <a:rPr lang="ru-RU" sz="2000" dirty="0" err="1">
                <a:latin typeface="Times New Roman" panose="02020603050405020304" pitchFamily="18" charset="0"/>
                <a:cs typeface="Times New Roman" panose="02020603050405020304" pitchFamily="18" charset="0"/>
              </a:rPr>
              <a:t>профілактики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захворювань</a:t>
            </a:r>
            <a:r>
              <a:rPr lang="ru-RU" sz="2000" dirty="0">
                <a:latin typeface="Times New Roman" panose="02020603050405020304" pitchFamily="18" charset="0"/>
                <a:cs typeface="Times New Roman" panose="02020603050405020304" pitchFamily="18" charset="0"/>
              </a:rPr>
              <a:t> з використанням </a:t>
            </a:r>
            <a:r>
              <a:rPr lang="ru-RU" sz="2000" dirty="0" err="1">
                <a:latin typeface="Times New Roman" panose="02020603050405020304" pitchFamily="18" charset="0"/>
                <a:cs typeface="Times New Roman" panose="02020603050405020304" pitchFamily="18" charset="0"/>
              </a:rPr>
              <a:t>фітопрепаратів</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складова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частина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комплексної</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превентивної</a:t>
            </a:r>
            <a:r>
              <a:rPr lang="ru-RU" sz="2000" dirty="0">
                <a:latin typeface="Times New Roman" panose="02020603050405020304" pitchFamily="18" charset="0"/>
                <a:cs typeface="Times New Roman" panose="02020603050405020304" pitchFamily="18" charset="0"/>
              </a:rPr>
              <a:t> та </a:t>
            </a:r>
            <a:r>
              <a:rPr lang="ru-RU" sz="2000" dirty="0" err="1">
                <a:latin typeface="Times New Roman" panose="02020603050405020304" pitchFamily="18" charset="0"/>
                <a:cs typeface="Times New Roman" panose="02020603050405020304" pitchFamily="18" charset="0"/>
              </a:rPr>
              <a:t>реабілітаційної</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терапії</a:t>
            </a:r>
            <a:r>
              <a:rPr lang="ru-RU" sz="2000" dirty="0">
                <a:latin typeface="Times New Roman" panose="02020603050405020304" pitchFamily="18" charset="0"/>
                <a:cs typeface="Times New Roman" panose="02020603050405020304" pitchFamily="18" charset="0"/>
              </a:rPr>
              <a:t>. За </a:t>
            </a:r>
            <a:r>
              <a:rPr lang="ru-RU" sz="2000" dirty="0" err="1">
                <a:latin typeface="Times New Roman" panose="02020603050405020304" pitchFamily="18" charset="0"/>
                <a:cs typeface="Times New Roman" panose="02020603050405020304" pitchFamily="18" charset="0"/>
              </a:rPr>
              <a:t>даними</a:t>
            </a:r>
            <a:r>
              <a:rPr lang="ru-RU" sz="2000" dirty="0">
                <a:latin typeface="Times New Roman" panose="02020603050405020304" pitchFamily="18" charset="0"/>
                <a:cs typeface="Times New Roman" panose="02020603050405020304" pitchFamily="18" charset="0"/>
              </a:rPr>
              <a:t> ВООЗ (2003), </a:t>
            </a:r>
            <a:r>
              <a:rPr lang="ru-RU" sz="2000" dirty="0" err="1">
                <a:latin typeface="Times New Roman" panose="02020603050405020304" pitchFamily="18" charset="0"/>
                <a:cs typeface="Times New Roman" panose="02020603050405020304" pitchFamily="18" charset="0"/>
              </a:rPr>
              <a:t>розвиток</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фітотерапії</a:t>
            </a:r>
            <a:r>
              <a:rPr lang="ru-RU" sz="2000" dirty="0">
                <a:latin typeface="Times New Roman" panose="02020603050405020304" pitchFamily="18" charset="0"/>
                <a:cs typeface="Times New Roman" panose="02020603050405020304" pitchFamily="18" charset="0"/>
              </a:rPr>
              <a:t> є </a:t>
            </a:r>
            <a:r>
              <a:rPr lang="ru-RU" sz="2000" dirty="0" err="1">
                <a:latin typeface="Times New Roman" panose="02020603050405020304" pitchFamily="18" charset="0"/>
                <a:cs typeface="Times New Roman" panose="02020603050405020304" pitchFamily="18" charset="0"/>
              </a:rPr>
              <a:t>пріоритетним</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напрямком</a:t>
            </a:r>
            <a:r>
              <a:rPr lang="ru-RU" sz="2000" dirty="0">
                <a:latin typeface="Times New Roman" panose="02020603050405020304" pitchFamily="18" charset="0"/>
                <a:cs typeface="Times New Roman" panose="02020603050405020304" pitchFamily="18" charset="0"/>
              </a:rPr>
              <a:t> в </a:t>
            </a:r>
            <a:r>
              <a:rPr lang="ru-RU" sz="2000" dirty="0" err="1">
                <a:latin typeface="Times New Roman" panose="02020603050405020304" pitchFamily="18" charset="0"/>
                <a:cs typeface="Times New Roman" panose="02020603050405020304" pitchFamily="18" charset="0"/>
              </a:rPr>
              <a:t>оздоровленні</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населення</a:t>
            </a:r>
            <a:r>
              <a:rPr lang="ru-RU" sz="2000" dirty="0">
                <a:latin typeface="Times New Roman" panose="02020603050405020304" pitchFamily="18" charset="0"/>
                <a:cs typeface="Times New Roman" panose="02020603050405020304" pitchFamily="18" charset="0"/>
              </a:rPr>
              <a:t>, у </a:t>
            </a:r>
            <a:r>
              <a:rPr lang="ru-RU" sz="2000" dirty="0" err="1">
                <a:latin typeface="Times New Roman" panose="02020603050405020304" pitchFamily="18" charset="0"/>
                <a:cs typeface="Times New Roman" panose="02020603050405020304" pitchFamily="18" charset="0"/>
              </a:rPr>
              <a:t>профілактиці</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гострих</a:t>
            </a:r>
            <a:r>
              <a:rPr lang="ru-RU" sz="2000" dirty="0">
                <a:latin typeface="Times New Roman" panose="02020603050405020304" pitchFamily="18" charset="0"/>
                <a:cs typeface="Times New Roman" panose="02020603050405020304" pitchFamily="18" charset="0"/>
              </a:rPr>
              <a:t> та </a:t>
            </a:r>
            <a:r>
              <a:rPr lang="ru-RU" sz="2000" dirty="0" err="1">
                <a:latin typeface="Times New Roman" panose="02020603050405020304" pitchFamily="18" charset="0"/>
                <a:cs typeface="Times New Roman" panose="02020603050405020304" pitchFamily="18" charset="0"/>
              </a:rPr>
              <a:t>хронічних</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захворювань</a:t>
            </a:r>
            <a:r>
              <a:rPr lang="ru-RU" sz="2000" dirty="0">
                <a:latin typeface="Times New Roman" panose="02020603050405020304" pitchFamily="18" charset="0"/>
                <a:cs typeface="Times New Roman" panose="02020603050405020304" pitchFamily="18" charset="0"/>
              </a:rPr>
              <a:t> та </a:t>
            </a:r>
            <a:r>
              <a:rPr lang="ru-RU" sz="2000" dirty="0" err="1">
                <a:latin typeface="Times New Roman" panose="02020603050405020304" pitchFamily="18" charset="0"/>
                <a:cs typeface="Times New Roman" panose="02020603050405020304" pitchFamily="18" charset="0"/>
              </a:rPr>
              <a:t>покращанні</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якості</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життя</a:t>
            </a:r>
            <a:r>
              <a:rPr lang="ru-RU" sz="2000" dirty="0">
                <a:latin typeface="Times New Roman" panose="02020603050405020304" pitchFamily="18" charset="0"/>
                <a:cs typeface="Times New Roman" panose="02020603050405020304" pitchFamily="18" charset="0"/>
              </a:rPr>
              <a:t>. </a:t>
            </a:r>
            <a:endParaRPr lang="uk-UA" sz="2000" kern="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3074" name="Picture 2" descr="Принципи фітотерапії - ФунгоДоктор">
            <a:extLst>
              <a:ext uri="{FF2B5EF4-FFF2-40B4-BE49-F238E27FC236}">
                <a16:creationId xmlns:a16="http://schemas.microsoft.com/office/drawing/2014/main" id="{BE7994B7-894A-40D2-87DE-3514D983E96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5967"/>
            <a:ext cx="3188969" cy="1987491"/>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3">
            <a:extLst>
              <a:ext uri="{FF2B5EF4-FFF2-40B4-BE49-F238E27FC236}">
                <a16:creationId xmlns:a16="http://schemas.microsoft.com/office/drawing/2014/main" id="{FD0D5128-D8D7-450C-870D-B959B9E6D62E}"/>
              </a:ext>
            </a:extLst>
          </p:cNvPr>
          <p:cNvSpPr/>
          <p:nvPr/>
        </p:nvSpPr>
        <p:spPr>
          <a:xfrm>
            <a:off x="0" y="4437112"/>
            <a:ext cx="8964488" cy="1938992"/>
          </a:xfrm>
          <a:prstGeom prst="rect">
            <a:avLst/>
          </a:prstGeom>
        </p:spPr>
        <p:txBody>
          <a:bodyPr wrap="square">
            <a:spAutoFit/>
          </a:bodyPr>
          <a:lstStyle/>
          <a:p>
            <a:pPr marL="285750" indent="-285750" algn="just">
              <a:buFont typeface="Wingdings" panose="05000000000000000000" pitchFamily="2" charset="2"/>
              <a:buChar char="Ø"/>
            </a:pPr>
            <a:r>
              <a:rPr lang="uk-UA" sz="2000" dirty="0" err="1">
                <a:latin typeface="Times New Roman" panose="02020603050405020304" pitchFamily="18" charset="0"/>
                <a:cs typeface="Times New Roman" panose="02020603050405020304" pitchFamily="18" charset="0"/>
              </a:rPr>
              <a:t>Н</a:t>
            </a:r>
            <a:r>
              <a:rPr lang="ru-RU" sz="2000" dirty="0" err="1">
                <a:latin typeface="Times New Roman" panose="02020603050405020304" pitchFamily="18" charset="0"/>
                <a:cs typeface="Times New Roman" panose="02020603050405020304" pitchFamily="18" charset="0"/>
              </a:rPr>
              <a:t>адає</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можливість</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майбутнім</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магістрам</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фармації</a:t>
            </a:r>
            <a:r>
              <a:rPr lang="ru-RU" sz="2000" dirty="0">
                <a:latin typeface="Times New Roman" panose="02020603050405020304" pitchFamily="18" charset="0"/>
                <a:cs typeface="Times New Roman" panose="02020603050405020304" pitchFamily="18" charset="0"/>
              </a:rPr>
              <a:t> не </a:t>
            </a:r>
            <a:r>
              <a:rPr lang="ru-RU" sz="2000" dirty="0" err="1">
                <a:latin typeface="Times New Roman" panose="02020603050405020304" pitchFamily="18" charset="0"/>
                <a:cs typeface="Times New Roman" panose="02020603050405020304" pitchFamily="18" charset="0"/>
              </a:rPr>
              <a:t>тільки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засвоїти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основні</a:t>
            </a:r>
            <a:endParaRPr lang="en-US" sz="2000" dirty="0">
              <a:latin typeface="Times New Roman" panose="02020603050405020304" pitchFamily="18" charset="0"/>
              <a:cs typeface="Times New Roman" panose="02020603050405020304" pitchFamily="18" charset="0"/>
            </a:endParaRPr>
          </a:p>
          <a:p>
            <a:pPr algn="just"/>
            <a:r>
              <a:rPr lang="ru-RU" sz="2000" dirty="0" err="1">
                <a:latin typeface="Times New Roman" panose="02020603050405020304" pitchFamily="18" charset="0"/>
                <a:cs typeface="Times New Roman" panose="02020603050405020304" pitchFamily="18" charset="0"/>
              </a:rPr>
              <a:t>теоретичні</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аспекти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фітотерапії</a:t>
            </a:r>
            <a:r>
              <a:rPr lang="ru-RU" sz="2000" dirty="0">
                <a:latin typeface="Times New Roman" panose="02020603050405020304" pitchFamily="18" charset="0"/>
                <a:cs typeface="Times New Roman" panose="02020603050405020304" pitchFamily="18" charset="0"/>
              </a:rPr>
              <a:t> та </a:t>
            </a:r>
            <a:r>
              <a:rPr lang="ru-RU" sz="2000" dirty="0" err="1">
                <a:latin typeface="Times New Roman" panose="02020603050405020304" pitchFamily="18" charset="0"/>
                <a:cs typeface="Times New Roman" panose="02020603050405020304" pitchFamily="18" charset="0"/>
              </a:rPr>
              <a:t>узагальнити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отримані</a:t>
            </a:r>
            <a:r>
              <a:rPr lang="ru-RU" sz="2000" dirty="0">
                <a:latin typeface="Times New Roman" panose="02020603050405020304" pitchFamily="18" charset="0"/>
                <a:cs typeface="Times New Roman" panose="02020603050405020304" pitchFamily="18" charset="0"/>
              </a:rPr>
              <a:t> в </a:t>
            </a:r>
            <a:r>
              <a:rPr lang="ru-RU" sz="2000" dirty="0" err="1">
                <a:latin typeface="Times New Roman" panose="02020603050405020304" pitchFamily="18" charset="0"/>
                <a:cs typeface="Times New Roman" panose="02020603050405020304" pitchFamily="18" charset="0"/>
              </a:rPr>
              <a:t>процесі</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навчання</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знання</a:t>
            </a:r>
            <a:r>
              <a:rPr lang="ru-RU" sz="2000" dirty="0">
                <a:latin typeface="Times New Roman" panose="02020603050405020304" pitchFamily="18" charset="0"/>
                <a:cs typeface="Times New Roman" panose="02020603050405020304" pitchFamily="18" charset="0"/>
              </a:rPr>
              <a:t> про </a:t>
            </a:r>
            <a:r>
              <a:rPr lang="ru-RU" sz="2000" dirty="0" err="1">
                <a:latin typeface="Times New Roman" panose="02020603050405020304" pitchFamily="18" charset="0"/>
                <a:cs typeface="Times New Roman" panose="02020603050405020304" pitchFamily="18" charset="0"/>
              </a:rPr>
              <a:t>лікарські</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рослини</a:t>
            </a:r>
            <a:r>
              <a:rPr lang="ru-RU" sz="2000" dirty="0">
                <a:latin typeface="Times New Roman" panose="02020603050405020304" pitchFamily="18" charset="0"/>
                <a:cs typeface="Times New Roman" panose="02020603050405020304" pitchFamily="18" charset="0"/>
              </a:rPr>
              <a:t> і </a:t>
            </a:r>
            <a:r>
              <a:rPr lang="ru-RU" sz="2000" dirty="0" err="1">
                <a:latin typeface="Times New Roman" panose="02020603050405020304" pitchFamily="18" charset="0"/>
                <a:cs typeface="Times New Roman" panose="02020603050405020304" pitchFamily="18" charset="0"/>
              </a:rPr>
              <a:t>засоби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рослинного</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походження</a:t>
            </a:r>
            <a:r>
              <a:rPr lang="ru-RU" sz="2000" dirty="0">
                <a:latin typeface="Times New Roman" panose="02020603050405020304" pitchFamily="18" charset="0"/>
                <a:cs typeface="Times New Roman" panose="02020603050405020304" pitchFamily="18" charset="0"/>
              </a:rPr>
              <a:t>, а й набути </a:t>
            </a:r>
            <a:r>
              <a:rPr lang="ru-RU" sz="2000" dirty="0" err="1">
                <a:latin typeface="Times New Roman" panose="02020603050405020304" pitchFamily="18" charset="0"/>
                <a:cs typeface="Times New Roman" panose="02020603050405020304" pitchFamily="18" charset="0"/>
              </a:rPr>
              <a:t>практичних</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навичок</a:t>
            </a:r>
            <a:r>
              <a:rPr lang="ru-RU" sz="2000" dirty="0">
                <a:latin typeface="Times New Roman" panose="02020603050405020304" pitchFamily="18" charset="0"/>
                <a:cs typeface="Times New Roman" panose="02020603050405020304" pitchFamily="18" charset="0"/>
              </a:rPr>
              <a:t> з </a:t>
            </a:r>
            <a:r>
              <a:rPr lang="ru-RU" sz="2000" dirty="0" err="1">
                <a:latin typeface="Times New Roman" panose="02020603050405020304" pitchFamily="18" charset="0"/>
                <a:cs typeface="Times New Roman" panose="02020603050405020304" pitchFamily="18" charset="0"/>
              </a:rPr>
              <a:t>їх</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використання</a:t>
            </a:r>
            <a:r>
              <a:rPr lang="ru-RU" sz="2000" dirty="0">
                <a:latin typeface="Times New Roman" panose="02020603050405020304" pitchFamily="18" charset="0"/>
                <a:cs typeface="Times New Roman" panose="02020603050405020304" pitchFamily="18" charset="0"/>
              </a:rPr>
              <a:t> для </a:t>
            </a:r>
            <a:r>
              <a:rPr lang="ru-RU" sz="2000" dirty="0" err="1">
                <a:latin typeface="Times New Roman" panose="02020603050405020304" pitchFamily="18" charset="0"/>
                <a:cs typeface="Times New Roman" panose="02020603050405020304" pitchFamily="18" charset="0"/>
              </a:rPr>
              <a:t>профілактики</a:t>
            </a:r>
            <a:r>
              <a:rPr lang="ru-RU" sz="2000" dirty="0">
                <a:latin typeface="Times New Roman" panose="02020603050405020304" pitchFamily="18" charset="0"/>
                <a:cs typeface="Times New Roman" panose="02020603050405020304" pitchFamily="18" charset="0"/>
              </a:rPr>
              <a:t> та в комплексному </a:t>
            </a:r>
            <a:r>
              <a:rPr lang="ru-RU" sz="2000" dirty="0" err="1">
                <a:latin typeface="Times New Roman" panose="02020603050405020304" pitchFamily="18" charset="0"/>
                <a:cs typeface="Times New Roman" panose="02020603050405020304" pitchFamily="18" charset="0"/>
              </a:rPr>
              <a:t>лікуванні</a:t>
            </a:r>
            <a:r>
              <a:rPr lang="ru-RU" sz="2000" dirty="0">
                <a:latin typeface="Times New Roman" panose="02020603050405020304" pitchFamily="18" charset="0"/>
                <a:cs typeface="Times New Roman" panose="02020603050405020304" pitchFamily="18" charset="0"/>
              </a:rPr>
              <a:t> на </a:t>
            </a:r>
            <a:r>
              <a:rPr lang="ru-RU" sz="2000" dirty="0" err="1">
                <a:latin typeface="Times New Roman" panose="02020603050405020304" pitchFamily="18" charset="0"/>
                <a:cs typeface="Times New Roman" panose="02020603050405020304" pitchFamily="18" charset="0"/>
              </a:rPr>
              <a:t>різних</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етапах</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захворювання</a:t>
            </a:r>
            <a:r>
              <a:rPr lang="ru-RU" sz="2000" dirty="0">
                <a:latin typeface="Times New Roman" panose="02020603050405020304" pitchFamily="18" charset="0"/>
                <a:cs typeface="Times New Roman" panose="02020603050405020304" pitchFamily="18" charset="0"/>
              </a:rPr>
              <a:t>, а </a:t>
            </a:r>
            <a:r>
              <a:rPr lang="ru-RU" sz="2000" dirty="0" err="1">
                <a:latin typeface="Times New Roman" panose="02020603050405020304" pitchFamily="18" charset="0"/>
                <a:cs typeface="Times New Roman" panose="02020603050405020304" pitchFamily="18" charset="0"/>
              </a:rPr>
              <a:t>також</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реабілітації</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хворих</a:t>
            </a:r>
            <a:r>
              <a:rPr lang="ru-RU" sz="2000" dirty="0">
                <a:latin typeface="Times New Roman" panose="02020603050405020304" pitchFamily="18" charset="0"/>
                <a:cs typeface="Times New Roman" panose="02020603050405020304" pitchFamily="18" charset="0"/>
              </a:rPr>
              <a:t>.</a:t>
            </a:r>
            <a:endParaRPr lang="en-US" sz="2000" dirty="0">
              <a:latin typeface="Times New Roman" panose="02020603050405020304" pitchFamily="18" charset="0"/>
              <a:cs typeface="Times New Roman" panose="02020603050405020304" pitchFamily="18" charset="0"/>
            </a:endParaRPr>
          </a:p>
          <a:p>
            <a:pPr algn="just"/>
            <a:r>
              <a:rPr lang="ru-RU" sz="2000" dirty="0">
                <a:latin typeface="Times New Roman" panose="02020603050405020304" pitchFamily="18" charset="0"/>
                <a:cs typeface="Times New Roman" panose="02020603050405020304" pitchFamily="18" charset="0"/>
              </a:rPr>
              <a:t> </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797638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кутник 2"/>
          <p:cNvSpPr/>
          <p:nvPr/>
        </p:nvSpPr>
        <p:spPr>
          <a:xfrm>
            <a:off x="323528" y="908720"/>
            <a:ext cx="8568952" cy="2369880"/>
          </a:xfrm>
          <a:prstGeom prst="rect">
            <a:avLst/>
          </a:prstGeom>
        </p:spPr>
        <p:txBody>
          <a:bodyPr wrap="square">
            <a:spAutoFit/>
          </a:bodyPr>
          <a:lstStyle/>
          <a:p>
            <a:r>
              <a:rPr lang="uk-UA" sz="2800" b="1" i="1" dirty="0">
                <a:latin typeface="Times New Roman" panose="02020603050405020304" pitchFamily="18" charset="0"/>
                <a:cs typeface="Times New Roman" panose="02020603050405020304" pitchFamily="18" charset="0"/>
              </a:rPr>
              <a:t>Предметом</a:t>
            </a:r>
            <a:r>
              <a:rPr lang="uk-UA" sz="2800" dirty="0">
                <a:latin typeface="Times New Roman" panose="02020603050405020304" pitchFamily="18" charset="0"/>
                <a:cs typeface="Times New Roman" panose="02020603050405020304" pitchFamily="18" charset="0"/>
              </a:rPr>
              <a:t> вивчення дисципліни є:</a:t>
            </a:r>
          </a:p>
          <a:p>
            <a:pPr marL="285750" indent="-285750">
              <a:buFont typeface="Wingdings" panose="05000000000000000000" pitchFamily="2" charset="2"/>
              <a:buChar char="Ø"/>
            </a:pPr>
            <a:r>
              <a:rPr lang="uk-UA" sz="2000" dirty="0">
                <a:latin typeface="Times New Roman" panose="02020603050405020304" pitchFamily="18" charset="0"/>
                <a:cs typeface="Times New Roman" panose="02020603050405020304" pitchFamily="18" charset="0"/>
              </a:rPr>
              <a:t>лікарські рослини, </a:t>
            </a:r>
          </a:p>
          <a:p>
            <a:pPr marL="285750" indent="-285750">
              <a:buFont typeface="Wingdings" panose="05000000000000000000" pitchFamily="2" charset="2"/>
              <a:buChar char="Ø"/>
            </a:pPr>
            <a:r>
              <a:rPr lang="uk-UA" sz="2000" dirty="0">
                <a:latin typeface="Times New Roman" panose="02020603050405020304" pitchFamily="18" charset="0"/>
                <a:cs typeface="Times New Roman" panose="02020603050405020304" pitchFamily="18" charset="0"/>
              </a:rPr>
              <a:t>лікарська рослинна сировина, </a:t>
            </a:r>
          </a:p>
          <a:p>
            <a:pPr marL="285750" indent="-285750">
              <a:buFont typeface="Wingdings" panose="05000000000000000000" pitchFamily="2" charset="2"/>
              <a:buChar char="Ø"/>
            </a:pPr>
            <a:r>
              <a:rPr lang="uk-UA" sz="2000" dirty="0">
                <a:latin typeface="Times New Roman" panose="02020603050405020304" pitchFamily="18" charset="0"/>
                <a:cs typeface="Times New Roman" panose="02020603050405020304" pitchFamily="18" charset="0"/>
              </a:rPr>
              <a:t>деякі продукти рослинного і тваринного походження, </a:t>
            </a:r>
          </a:p>
          <a:p>
            <a:pPr marL="285750" indent="-285750">
              <a:buFont typeface="Wingdings" panose="05000000000000000000" pitchFamily="2" charset="2"/>
              <a:buChar char="Ø"/>
            </a:pPr>
            <a:r>
              <a:rPr lang="uk-UA" sz="2000" dirty="0">
                <a:latin typeface="Times New Roman" panose="02020603050405020304" pitchFamily="18" charset="0"/>
                <a:cs typeface="Times New Roman" panose="02020603050405020304" pitchFamily="18" charset="0"/>
              </a:rPr>
              <a:t>рослинні препарати, </a:t>
            </a:r>
          </a:p>
          <a:p>
            <a:pPr marL="285750" indent="-285750">
              <a:buFont typeface="Wingdings" panose="05000000000000000000" pitchFamily="2" charset="2"/>
              <a:buChar char="Ø"/>
            </a:pPr>
            <a:r>
              <a:rPr lang="uk-UA" sz="2000" dirty="0">
                <a:latin typeface="Times New Roman" panose="02020603050405020304" pitchFamily="18" charset="0"/>
                <a:cs typeface="Times New Roman" panose="02020603050405020304" pitchFamily="18" charset="0"/>
              </a:rPr>
              <a:t>лікарські рослинні засоби (настої, відвари, настойки, екстракти тощо),</a:t>
            </a:r>
          </a:p>
          <a:p>
            <a:pPr marL="285750" indent="-285750">
              <a:buFont typeface="Wingdings" panose="05000000000000000000" pitchFamily="2" charset="2"/>
              <a:buChar char="Ø"/>
            </a:pPr>
            <a:r>
              <a:rPr lang="uk-UA" sz="2000" dirty="0">
                <a:latin typeface="Times New Roman" panose="02020603050405020304" pitchFamily="18" charset="0"/>
                <a:cs typeface="Times New Roman" panose="02020603050405020304" pitchFamily="18" charset="0"/>
              </a:rPr>
              <a:t>лікарські рослинні збори і чаї. </a:t>
            </a:r>
          </a:p>
        </p:txBody>
      </p:sp>
      <p:pic>
        <p:nvPicPr>
          <p:cNvPr id="7" name="Рисунок 6"/>
          <p:cNvPicPr>
            <a:picLocks noChangeAspect="1"/>
          </p:cNvPicPr>
          <p:nvPr/>
        </p:nvPicPr>
        <p:blipFill>
          <a:blip r:embed="rId2"/>
          <a:stretch>
            <a:fillRect/>
          </a:stretch>
        </p:blipFill>
        <p:spPr>
          <a:xfrm>
            <a:off x="5148065" y="3880010"/>
            <a:ext cx="3975770" cy="2977990"/>
          </a:xfrm>
          <a:prstGeom prst="rect">
            <a:avLst/>
          </a:prstGeom>
        </p:spPr>
      </p:pic>
    </p:spTree>
    <p:extLst>
      <p:ext uri="{BB962C8B-B14F-4D97-AF65-F5344CB8AC3E}">
        <p14:creationId xmlns:p14="http://schemas.microsoft.com/office/powerpoint/2010/main" val="33908395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332656"/>
            <a:ext cx="8496944" cy="4525963"/>
          </a:xfrm>
        </p:spPr>
        <p:txBody>
          <a:bodyPr>
            <a:normAutofit/>
          </a:bodyPr>
          <a:lstStyle/>
          <a:p>
            <a:pPr algn="just">
              <a:buFont typeface="Wingdings" panose="05000000000000000000" pitchFamily="2" charset="2"/>
              <a:buChar char="Ø"/>
            </a:pPr>
            <a:r>
              <a:rPr lang="uk-UA" sz="2000" b="1" dirty="0">
                <a:latin typeface="Times New Roman" panose="02020603050405020304" pitchFamily="18" charset="0"/>
                <a:ea typeface="Times New Roman" panose="02020603050405020304" pitchFamily="18" charset="0"/>
              </a:rPr>
              <a:t>Фітотерапія </a:t>
            </a:r>
            <a:r>
              <a:rPr lang="uk-UA" sz="2000" dirty="0">
                <a:latin typeface="Times New Roman" panose="02020603050405020304" pitchFamily="18" charset="0"/>
                <a:ea typeface="Times New Roman" panose="02020603050405020304" pitchFamily="18" charset="0"/>
              </a:rPr>
              <a:t>(</a:t>
            </a:r>
            <a:r>
              <a:rPr lang="uk-UA" sz="2000" dirty="0" err="1">
                <a:latin typeface="Times New Roman" panose="02020603050405020304" pitchFamily="18" charset="0"/>
                <a:ea typeface="Times New Roman" panose="02020603050405020304" pitchFamily="18" charset="0"/>
              </a:rPr>
              <a:t>грец</a:t>
            </a:r>
            <a:r>
              <a:rPr lang="uk-UA" sz="2000" dirty="0">
                <a:latin typeface="Times New Roman" panose="02020603050405020304" pitchFamily="18" charset="0"/>
                <a:ea typeface="Times New Roman" panose="02020603050405020304" pitchFamily="18" charset="0"/>
              </a:rPr>
              <a:t>. р</a:t>
            </a:r>
            <a:r>
              <a:rPr lang="en-US" sz="2000" dirty="0" err="1">
                <a:latin typeface="Times New Roman" panose="02020603050405020304" pitchFamily="18" charset="0"/>
                <a:ea typeface="Times New Roman" panose="02020603050405020304" pitchFamily="18" charset="0"/>
              </a:rPr>
              <a:t>hyton</a:t>
            </a:r>
            <a:r>
              <a:rPr lang="en-US" sz="2000" dirty="0">
                <a:latin typeface="Times New Roman" panose="02020603050405020304" pitchFamily="18" charset="0"/>
                <a:ea typeface="Times New Roman" panose="02020603050405020304" pitchFamily="18" charset="0"/>
              </a:rPr>
              <a:t> — </a:t>
            </a:r>
            <a:r>
              <a:rPr lang="uk-UA" sz="2000" dirty="0">
                <a:latin typeface="Times New Roman" panose="02020603050405020304" pitchFamily="18" charset="0"/>
                <a:ea typeface="Times New Roman" panose="02020603050405020304" pitchFamily="18" charset="0"/>
              </a:rPr>
              <a:t>рослина, </a:t>
            </a:r>
            <a:r>
              <a:rPr lang="en-US" sz="2000" dirty="0" err="1">
                <a:latin typeface="Times New Roman" panose="02020603050405020304" pitchFamily="18" charset="0"/>
                <a:ea typeface="Times New Roman" panose="02020603050405020304" pitchFamily="18" charset="0"/>
              </a:rPr>
              <a:t>therapi</a:t>
            </a:r>
            <a:r>
              <a:rPr lang="en-US" sz="2000" dirty="0">
                <a:latin typeface="Times New Roman" panose="02020603050405020304" pitchFamily="18" charset="0"/>
                <a:ea typeface="Times New Roman" panose="02020603050405020304" pitchFamily="18" charset="0"/>
              </a:rPr>
              <a:t> — </a:t>
            </a:r>
            <a:r>
              <a:rPr lang="uk-UA" sz="2000" dirty="0">
                <a:latin typeface="Times New Roman" panose="02020603050405020304" pitchFamily="18" charset="0"/>
                <a:ea typeface="Times New Roman" panose="02020603050405020304" pitchFamily="18" charset="0"/>
              </a:rPr>
              <a:t>лікування) — система специфічних методів лікування й профілактики захворювань з використанням фітопрепаратів; складова частина комплексної, превентивної та реабілітаційної терапії. Термін уведено французьким лікарем Анрі </a:t>
            </a:r>
            <a:r>
              <a:rPr lang="uk-UA" sz="2000" dirty="0" err="1">
                <a:latin typeface="Times New Roman" panose="02020603050405020304" pitchFamily="18" charset="0"/>
                <a:ea typeface="Times New Roman" panose="02020603050405020304" pitchFamily="18" charset="0"/>
              </a:rPr>
              <a:t>Леклерком</a:t>
            </a:r>
            <a:r>
              <a:rPr lang="uk-UA" sz="2000" dirty="0">
                <a:latin typeface="Times New Roman" panose="02020603050405020304" pitchFamily="18" charset="0"/>
                <a:ea typeface="Times New Roman" panose="02020603050405020304" pitchFamily="18" charset="0"/>
              </a:rPr>
              <a:t> (1870–1955).</a:t>
            </a:r>
            <a:endParaRPr lang="en-US" sz="2000" dirty="0">
              <a:latin typeface="Times New Roman" panose="02020603050405020304" pitchFamily="18" charset="0"/>
              <a:ea typeface="Times New Roman" panose="02020603050405020304" pitchFamily="18" charset="0"/>
            </a:endParaRPr>
          </a:p>
          <a:p>
            <a:pPr marL="0" indent="0" algn="just">
              <a:buNone/>
            </a:pPr>
            <a:endParaRPr lang="en-US" sz="2000" i="1" dirty="0">
              <a:latin typeface="Times New Roman" panose="02020603050405020304" pitchFamily="18" charset="0"/>
              <a:ea typeface="Times New Roman" panose="02020603050405020304" pitchFamily="18" charset="0"/>
            </a:endParaRPr>
          </a:p>
          <a:p>
            <a:pPr marL="0" indent="0" algn="just">
              <a:buNone/>
            </a:pPr>
            <a:r>
              <a:rPr lang="ru-RU" sz="2000" b="1" i="1" dirty="0" err="1">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Фітотерапія</a:t>
            </a:r>
            <a:r>
              <a:rPr lang="ru-RU" sz="2000" b="1" i="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 </a:t>
            </a:r>
            <a:r>
              <a:rPr lang="ru-RU" sz="2000" b="1" i="1" dirty="0" err="1">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базується</a:t>
            </a:r>
            <a:r>
              <a:rPr lang="ru-RU" sz="2000" b="1" i="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 на </a:t>
            </a:r>
            <a:r>
              <a:rPr lang="ru-RU" sz="2000" b="1" i="1" dirty="0" err="1">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трьох</a:t>
            </a:r>
            <a:r>
              <a:rPr lang="ru-RU" sz="2000" b="1" i="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 </a:t>
            </a:r>
            <a:r>
              <a:rPr lang="ru-RU" sz="2000" b="1" i="1" dirty="0" err="1">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джерелах</a:t>
            </a:r>
            <a:r>
              <a:rPr lang="ru-RU" sz="2000" b="1" i="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 </a:t>
            </a:r>
            <a:endParaRPr lang="ru-RU" sz="2000" b="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a:p>
            <a:pPr lvl="0">
              <a:buSzPts val="1000"/>
              <a:buFont typeface="Symbol" panose="05050102010706020507" pitchFamily="18" charset="2"/>
              <a:buChar char=""/>
              <a:tabLst>
                <a:tab pos="457200" algn="l"/>
              </a:tabLst>
            </a:pPr>
            <a:r>
              <a:rPr lang="ru-RU" sz="2000" dirty="0" err="1">
                <a:latin typeface="Times New Roman" panose="02020603050405020304" pitchFamily="18" charset="0"/>
                <a:ea typeface="Times New Roman" panose="02020603050405020304" pitchFamily="18" charset="0"/>
              </a:rPr>
              <a:t>народній</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традиційній</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медицині</a:t>
            </a:r>
            <a:r>
              <a:rPr lang="ru-RU" sz="2000" dirty="0">
                <a:latin typeface="Times New Roman" panose="02020603050405020304" pitchFamily="18" charset="0"/>
                <a:ea typeface="Times New Roman" panose="02020603050405020304" pitchFamily="18" charset="0"/>
              </a:rPr>
              <a:t>; </a:t>
            </a:r>
          </a:p>
          <a:p>
            <a:pPr lvl="0">
              <a:buSzPts val="1000"/>
              <a:buFont typeface="Symbol" panose="05050102010706020507" pitchFamily="18" charset="2"/>
              <a:buChar char=""/>
              <a:tabLst>
                <a:tab pos="457200" algn="l"/>
              </a:tabLst>
            </a:pPr>
            <a:r>
              <a:rPr lang="ru-RU" sz="2000" dirty="0" err="1">
                <a:latin typeface="Times New Roman" panose="02020603050405020304" pitchFamily="18" charset="0"/>
                <a:ea typeface="Times New Roman" panose="02020603050405020304" pitchFamily="18" charset="0"/>
              </a:rPr>
              <a:t>експериментальній</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фармакології</a:t>
            </a:r>
            <a:r>
              <a:rPr lang="ru-RU" sz="2000" dirty="0">
                <a:latin typeface="Times New Roman" panose="02020603050405020304" pitchFamily="18" charset="0"/>
                <a:ea typeface="Times New Roman" panose="02020603050405020304" pitchFamily="18" charset="0"/>
              </a:rPr>
              <a:t> і </a:t>
            </a:r>
            <a:r>
              <a:rPr lang="ru-RU" sz="2000" dirty="0" err="1">
                <a:latin typeface="Times New Roman" panose="02020603050405020304" pitchFamily="18" charset="0"/>
                <a:ea typeface="Times New Roman" panose="02020603050405020304" pitchFamily="18" charset="0"/>
              </a:rPr>
              <a:t>токсикології</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лікарських</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рослин</a:t>
            </a:r>
            <a:r>
              <a:rPr lang="ru-RU" sz="2000" dirty="0">
                <a:latin typeface="Times New Roman" panose="02020603050405020304" pitchFamily="18" charset="0"/>
                <a:ea typeface="Times New Roman" panose="02020603050405020304" pitchFamily="18" charset="0"/>
              </a:rPr>
              <a:t>; </a:t>
            </a:r>
          </a:p>
          <a:p>
            <a:pPr lvl="0">
              <a:buSzPts val="1000"/>
              <a:buFont typeface="Symbol" panose="05050102010706020507" pitchFamily="18" charset="2"/>
              <a:buChar char=""/>
              <a:tabLst>
                <a:tab pos="457200" algn="l"/>
              </a:tabLst>
            </a:pPr>
            <a:r>
              <a:rPr lang="ru-RU" sz="2000" dirty="0" err="1">
                <a:latin typeface="Times New Roman" panose="02020603050405020304" pitchFamily="18" charset="0"/>
                <a:ea typeface="Times New Roman" panose="02020603050405020304" pitchFamily="18" charset="0"/>
              </a:rPr>
              <a:t>клінічній</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фармакології</a:t>
            </a:r>
            <a:r>
              <a:rPr lang="en-US" sz="2000" dirty="0">
                <a:latin typeface="Times New Roman" panose="02020603050405020304" pitchFamily="18" charset="0"/>
                <a:ea typeface="Times New Roman" panose="02020603050405020304" pitchFamily="18" charset="0"/>
              </a:rPr>
              <a:t>.</a:t>
            </a:r>
            <a:endParaRPr lang="ru-RU" sz="2000" dirty="0">
              <a:latin typeface="Times New Roman" panose="02020603050405020304" pitchFamily="18" charset="0"/>
              <a:ea typeface="Times New Roman" panose="02020603050405020304" pitchFamily="18" charset="0"/>
            </a:endParaRPr>
          </a:p>
          <a:p>
            <a:pPr marL="0" indent="0" algn="just">
              <a:buNone/>
            </a:pPr>
            <a:endParaRPr lang="uk-UA" sz="2000" dirty="0">
              <a:latin typeface="Times New Roman" panose="02020603050405020304" pitchFamily="18" charset="0"/>
              <a:cs typeface="Times New Roman" panose="02020603050405020304" pitchFamily="18" charset="0"/>
            </a:endParaRPr>
          </a:p>
        </p:txBody>
      </p:sp>
      <p:pic>
        <p:nvPicPr>
          <p:cNvPr id="4098" name="Picture 2" descr="Лікарські рослини і фітотерапія | ZSMU">
            <a:extLst>
              <a:ext uri="{FF2B5EF4-FFF2-40B4-BE49-F238E27FC236}">
                <a16:creationId xmlns:a16="http://schemas.microsoft.com/office/drawing/2014/main" id="{5E961714-979C-4144-83A4-50592FD7D49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040" y="3999208"/>
            <a:ext cx="4186039" cy="27856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58109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2960" y="34421"/>
            <a:ext cx="8229600" cy="940966"/>
          </a:xfrm>
        </p:spPr>
        <p:txBody>
          <a:bodyPr>
            <a:normAutofit/>
          </a:bodyPr>
          <a:lstStyle/>
          <a:p>
            <a:r>
              <a:rPr lang="uk-UA" sz="3600" b="1"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Мета та завдання</a:t>
            </a:r>
          </a:p>
        </p:txBody>
      </p:sp>
      <p:sp>
        <p:nvSpPr>
          <p:cNvPr id="6" name="Прямоугольник 5">
            <a:extLst>
              <a:ext uri="{FF2B5EF4-FFF2-40B4-BE49-F238E27FC236}">
                <a16:creationId xmlns:a16="http://schemas.microsoft.com/office/drawing/2014/main" id="{74496703-6841-4427-A4E5-A50D078C4DC2}"/>
              </a:ext>
            </a:extLst>
          </p:cNvPr>
          <p:cNvSpPr/>
          <p:nvPr/>
        </p:nvSpPr>
        <p:spPr>
          <a:xfrm>
            <a:off x="-193420" y="1225689"/>
            <a:ext cx="9337420" cy="5632311"/>
          </a:xfrm>
          <a:prstGeom prst="rect">
            <a:avLst/>
          </a:prstGeom>
        </p:spPr>
        <p:txBody>
          <a:bodyPr wrap="square">
            <a:spAutoFit/>
          </a:bodyPr>
          <a:lstStyle/>
          <a:p>
            <a:pPr marL="800100" indent="-342900" algn="just">
              <a:spcAft>
                <a:spcPts val="0"/>
              </a:spcAft>
              <a:buFont typeface="Wingdings" panose="05000000000000000000" pitchFamily="2" charset="2"/>
              <a:buChar char="Ø"/>
            </a:pPr>
            <a:r>
              <a:rPr lang="uk-UA" sz="2000" b="1" dirty="0">
                <a:solidFill>
                  <a:srgbClr val="000000"/>
                </a:solidFill>
                <a:latin typeface="Times New Roman" panose="02020603050405020304" pitchFamily="18" charset="0"/>
                <a:ea typeface="Times New Roman" panose="02020603050405020304" pitchFamily="18" charset="0"/>
              </a:rPr>
              <a:t>Мета</a:t>
            </a:r>
            <a:r>
              <a:rPr lang="uk-UA" sz="2000" dirty="0">
                <a:solidFill>
                  <a:srgbClr val="000000"/>
                </a:solidFill>
                <a:latin typeface="Times New Roman" panose="02020603050405020304" pitchFamily="18" charset="0"/>
                <a:ea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rPr>
              <a:t>дисципліни</a:t>
            </a:r>
            <a:r>
              <a:rPr lang="uk-UA" sz="2000" b="1" dirty="0">
                <a:solidFill>
                  <a:srgbClr val="000000"/>
                </a:solidFill>
                <a:latin typeface="Times New Roman" panose="02020603050405020304" pitchFamily="18" charset="0"/>
                <a:ea typeface="Times New Roman" panose="02020603050405020304" pitchFamily="18" charset="0"/>
              </a:rPr>
              <a:t>:</a:t>
            </a:r>
            <a:r>
              <a:rPr lang="ru-RU" sz="2000" b="1" dirty="0">
                <a:solidFill>
                  <a:srgbClr val="000000"/>
                </a:solidFill>
                <a:latin typeface="Times New Roman" panose="02020603050405020304" pitchFamily="18" charset="0"/>
                <a:ea typeface="Times New Roman" panose="02020603050405020304" pitchFamily="18" charset="0"/>
              </a:rPr>
              <a:t> </a:t>
            </a:r>
            <a:r>
              <a:rPr lang="uk-UA" sz="2000" dirty="0">
                <a:latin typeface="Times New Roman" panose="02020603050405020304" pitchFamily="18" charset="0"/>
                <a:ea typeface="Times New Roman" panose="02020603050405020304" pitchFamily="18" charset="0"/>
              </a:rPr>
              <a:t>формування у здобувача цілісного уявлення про можливості, форми і методи фітотерапії, розуміння її місця і ролі у фармації та комплексному лікуванні і профілактиці різних захворювань. Вивчати ключові поняття фітотерапії як навчальної дисципліни; трактувати взаємозв'язок між вмістом біологічно активних речовин лікарських рослин і їх фармакологічною дією; оволодіти методикою виготовлення основних лікарських форм з рослинної сировини і використання фітозасобів; вибирати фітозасоби загальної та специфічної дії залежно від наявних функціональних розладів у хворих різного профілю</a:t>
            </a:r>
            <a:endParaRPr lang="ru-RU" sz="2000" b="1" dirty="0">
              <a:solidFill>
                <a:srgbClr val="000000"/>
              </a:solidFill>
              <a:latin typeface="Times New Roman" panose="02020603050405020304" pitchFamily="18" charset="0"/>
              <a:ea typeface="Times New Roman" panose="02020603050405020304" pitchFamily="18" charset="0"/>
            </a:endParaRPr>
          </a:p>
          <a:p>
            <a:pPr marL="800100" indent="-342900" algn="just">
              <a:spcAft>
                <a:spcPts val="0"/>
              </a:spcAft>
              <a:buFont typeface="Wingdings" panose="05000000000000000000" pitchFamily="2" charset="2"/>
              <a:buChar char="Ø"/>
            </a:pPr>
            <a:r>
              <a:rPr lang="uk-UA" sz="2000" b="1" dirty="0">
                <a:solidFill>
                  <a:srgbClr val="000000"/>
                </a:solidFill>
                <a:latin typeface="Times New Roman" panose="02020603050405020304" pitchFamily="18" charset="0"/>
                <a:ea typeface="Times New Roman" panose="02020603050405020304" pitchFamily="18" charset="0"/>
              </a:rPr>
              <a:t>Завдання дисципліни</a:t>
            </a:r>
            <a:r>
              <a:rPr lang="uk-UA" sz="2000" dirty="0">
                <a:solidFill>
                  <a:srgbClr val="000000"/>
                </a:solidFill>
                <a:latin typeface="Times New Roman" panose="02020603050405020304" pitchFamily="18" charset="0"/>
                <a:ea typeface="Times New Roman" panose="02020603050405020304" pitchFamily="18" charset="0"/>
              </a:rPr>
              <a:t>: </a:t>
            </a:r>
            <a:r>
              <a:rPr lang="ru-RU" sz="2000" dirty="0">
                <a:solidFill>
                  <a:srgbClr val="000000"/>
                </a:solidFill>
                <a:latin typeface="Times New Roman" panose="02020603050405020304" pitchFamily="18" charset="0"/>
                <a:ea typeface="Times New Roman" panose="02020603050405020304" pitchFamily="18" charset="0"/>
              </a:rPr>
              <a:t>навчити </a:t>
            </a:r>
            <a:r>
              <a:rPr lang="ru-RU" sz="2000" dirty="0" err="1">
                <a:solidFill>
                  <a:srgbClr val="000000"/>
                </a:solidFill>
                <a:latin typeface="Times New Roman" panose="02020603050405020304" pitchFamily="18" charset="0"/>
                <a:ea typeface="Times New Roman" panose="02020603050405020304" pitchFamily="18" charset="0"/>
              </a:rPr>
              <a:t>здобувача</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вищої</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освіти</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раціонально</a:t>
            </a:r>
            <a:r>
              <a:rPr lang="uk-UA" sz="2000" dirty="0">
                <a:solidFill>
                  <a:srgbClr val="000000"/>
                </a:solidFill>
                <a:latin typeface="Times New Roman" panose="02020603050405020304" pitchFamily="18" charset="0"/>
                <a:ea typeface="Times New Roman" panose="02020603050405020304" pitchFamily="18" charset="0"/>
              </a:rPr>
              <a:t>му</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використанню</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фітозборів</a:t>
            </a:r>
            <a:r>
              <a:rPr lang="ru-RU" sz="2000" dirty="0">
                <a:solidFill>
                  <a:srgbClr val="000000"/>
                </a:solidFill>
                <a:latin typeface="Times New Roman" panose="02020603050405020304" pitchFamily="18" charset="0"/>
                <a:ea typeface="Times New Roman" panose="02020603050405020304" pitchFamily="18" charset="0"/>
              </a:rPr>
              <a:t> та </a:t>
            </a:r>
            <a:r>
              <a:rPr lang="ru-RU" sz="2000" dirty="0" err="1">
                <a:solidFill>
                  <a:srgbClr val="000000"/>
                </a:solidFill>
                <a:latin typeface="Times New Roman" panose="02020603050405020304" pitchFamily="18" charset="0"/>
                <a:ea typeface="Times New Roman" panose="02020603050405020304" pitchFamily="18" charset="0"/>
              </a:rPr>
              <a:t>готових</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лікарських</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фітотерапевтичних</a:t>
            </a:r>
            <a:r>
              <a:rPr lang="ru-RU" sz="2000" dirty="0">
                <a:solidFill>
                  <a:srgbClr val="000000"/>
                </a:solidFill>
                <a:latin typeface="Times New Roman" panose="02020603050405020304" pitchFamily="18" charset="0"/>
                <a:ea typeface="Times New Roman" panose="02020603050405020304" pitchFamily="18" charset="0"/>
              </a:rPr>
              <a:t> форм (</a:t>
            </a:r>
            <a:r>
              <a:rPr lang="ru-RU" sz="2000" dirty="0" err="1">
                <a:solidFill>
                  <a:srgbClr val="000000"/>
                </a:solidFill>
                <a:latin typeface="Times New Roman" panose="02020603050405020304" pitchFamily="18" charset="0"/>
                <a:ea typeface="Times New Roman" panose="02020603050405020304" pitchFamily="18" charset="0"/>
              </a:rPr>
              <a:t>настої</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настоянки</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мікстури</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капсули</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мікросфери</a:t>
            </a:r>
            <a:r>
              <a:rPr lang="ru-RU" sz="2000" dirty="0">
                <a:solidFill>
                  <a:srgbClr val="000000"/>
                </a:solidFill>
                <a:latin typeface="Times New Roman" panose="02020603050405020304" pitchFamily="18" charset="0"/>
                <a:ea typeface="Times New Roman" panose="02020603050405020304" pitchFamily="18" charset="0"/>
              </a:rPr>
              <a:t>, таблетки) у комплексному </a:t>
            </a:r>
            <a:r>
              <a:rPr lang="ru-RU" sz="2000" dirty="0" err="1">
                <a:solidFill>
                  <a:srgbClr val="000000"/>
                </a:solidFill>
                <a:latin typeface="Times New Roman" panose="02020603050405020304" pitchFamily="18" charset="0"/>
                <a:ea typeface="Times New Roman" panose="02020603050405020304" pitchFamily="18" charset="0"/>
              </a:rPr>
              <a:t>лікуванні</a:t>
            </a:r>
            <a:r>
              <a:rPr lang="ru-RU" sz="2000" dirty="0">
                <a:solidFill>
                  <a:srgbClr val="000000"/>
                </a:solidFill>
                <a:latin typeface="Times New Roman" panose="02020603050405020304" pitchFamily="18" charset="0"/>
                <a:ea typeface="Times New Roman" panose="02020603050405020304" pitchFamily="18" charset="0"/>
              </a:rPr>
              <a:t>. </a:t>
            </a:r>
            <a:endParaRPr lang="ru-RU" sz="2000" dirty="0">
              <a:latin typeface="Times New Roman" panose="02020603050405020304" pitchFamily="18" charset="0"/>
              <a:ea typeface="Times New Roman" panose="02020603050405020304" pitchFamily="18" charset="0"/>
            </a:endParaRPr>
          </a:p>
          <a:p>
            <a:pPr marL="800100" indent="-342900" algn="just">
              <a:spcAft>
                <a:spcPts val="0"/>
              </a:spcAft>
              <a:buFont typeface="Wingdings" panose="05000000000000000000" pitchFamily="2" charset="2"/>
              <a:buChar char="Ø"/>
            </a:pPr>
            <a:r>
              <a:rPr lang="ru-RU" sz="2000" dirty="0" err="1">
                <a:solidFill>
                  <a:srgbClr val="000000"/>
                </a:solidFill>
                <a:latin typeface="Times New Roman" panose="02020603050405020304" pitchFamily="18" charset="0"/>
                <a:ea typeface="Times New Roman" panose="02020603050405020304" pitchFamily="18" charset="0"/>
              </a:rPr>
              <a:t>Вивчаючи</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дисципліну</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здобувач</a:t>
            </a:r>
            <a:r>
              <a:rPr lang="ru-RU" sz="2000" dirty="0">
                <a:solidFill>
                  <a:srgbClr val="000000"/>
                </a:solidFill>
                <a:latin typeface="Times New Roman" panose="02020603050405020304" pitchFamily="18" charset="0"/>
                <a:ea typeface="Times New Roman" panose="02020603050405020304" pitchFamily="18" charset="0"/>
              </a:rPr>
              <a:t> повинен </a:t>
            </a:r>
            <a:r>
              <a:rPr lang="ru-RU" sz="2000" dirty="0" err="1">
                <a:solidFill>
                  <a:srgbClr val="000000"/>
                </a:solidFill>
                <a:latin typeface="Times New Roman" panose="02020603050405020304" pitchFamily="18" charset="0"/>
                <a:ea typeface="Times New Roman" panose="02020603050405020304" pitchFamily="18" charset="0"/>
              </a:rPr>
              <a:t>давати</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кваліфіковану</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клінічну</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оцінку</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ефективності</a:t>
            </a:r>
            <a:r>
              <a:rPr lang="ru-RU" sz="2000" dirty="0">
                <a:solidFill>
                  <a:srgbClr val="000000"/>
                </a:solidFill>
                <a:latin typeface="Times New Roman" panose="02020603050405020304" pitchFamily="18" charset="0"/>
                <a:ea typeface="Times New Roman" panose="02020603050405020304" pitchFamily="18" charset="0"/>
              </a:rPr>
              <a:t> і </a:t>
            </a:r>
            <a:r>
              <a:rPr lang="ru-RU" sz="2000" dirty="0" err="1">
                <a:solidFill>
                  <a:srgbClr val="000000"/>
                </a:solidFill>
                <a:latin typeface="Times New Roman" panose="02020603050405020304" pitchFamily="18" charset="0"/>
                <a:ea typeface="Times New Roman" panose="02020603050405020304" pitchFamily="18" charset="0"/>
              </a:rPr>
              <a:t>безпечності</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рослинних</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препаратів</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володіти</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знаннями</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заготівлі</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переробки</a:t>
            </a:r>
            <a:r>
              <a:rPr lang="ru-RU" sz="2000" dirty="0">
                <a:solidFill>
                  <a:srgbClr val="000000"/>
                </a:solidFill>
                <a:latin typeface="Times New Roman" panose="02020603050405020304" pitchFamily="18" charset="0"/>
                <a:ea typeface="Times New Roman" panose="02020603050405020304" pitchFamily="18" charset="0"/>
              </a:rPr>
              <a:t> і </a:t>
            </a:r>
            <a:r>
              <a:rPr lang="ru-RU" sz="2000" dirty="0" err="1">
                <a:solidFill>
                  <a:srgbClr val="000000"/>
                </a:solidFill>
                <a:latin typeface="Times New Roman" panose="02020603050405020304" pitchFamily="18" charset="0"/>
                <a:ea typeface="Times New Roman" panose="02020603050405020304" pitchFamily="18" charset="0"/>
              </a:rPr>
              <a:t>зберігання</a:t>
            </a:r>
            <a:r>
              <a:rPr lang="ru-RU" sz="2000" dirty="0">
                <a:solidFill>
                  <a:srgbClr val="000000"/>
                </a:solidFill>
                <a:latin typeface="Times New Roman" panose="02020603050405020304" pitchFamily="18" charset="0"/>
                <a:ea typeface="Times New Roman" panose="02020603050405020304" pitchFamily="18" charset="0"/>
              </a:rPr>
              <a:t> ЛРС, знати </a:t>
            </a:r>
            <a:r>
              <a:rPr lang="ru-RU" sz="2000" dirty="0" err="1">
                <a:solidFill>
                  <a:srgbClr val="000000"/>
                </a:solidFill>
                <a:latin typeface="Times New Roman" panose="02020603050405020304" pitchFamily="18" charset="0"/>
                <a:ea typeface="Times New Roman" panose="02020603050405020304" pitchFamily="18" charset="0"/>
              </a:rPr>
              <a:t>можливі</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ускладнення</a:t>
            </a:r>
            <a:r>
              <a:rPr lang="ru-RU" sz="2000" dirty="0">
                <a:solidFill>
                  <a:srgbClr val="000000"/>
                </a:solidFill>
                <a:latin typeface="Times New Roman" panose="02020603050405020304" pitchFamily="18" charset="0"/>
                <a:ea typeface="Times New Roman" panose="02020603050405020304" pitchFamily="18" charset="0"/>
              </a:rPr>
              <a:t> при </a:t>
            </a:r>
            <a:r>
              <a:rPr lang="ru-RU" sz="2000" dirty="0" err="1">
                <a:solidFill>
                  <a:srgbClr val="000000"/>
                </a:solidFill>
                <a:latin typeface="Times New Roman" panose="02020603050405020304" pitchFamily="18" charset="0"/>
                <a:ea typeface="Times New Roman" panose="02020603050405020304" pitchFamily="18" charset="0"/>
              </a:rPr>
              <a:t>проведенні</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фітотерапії</a:t>
            </a:r>
            <a:r>
              <a:rPr lang="ru-RU" sz="2000" dirty="0">
                <a:solidFill>
                  <a:srgbClr val="000000"/>
                </a:solidFill>
                <a:latin typeface="Times New Roman" panose="02020603050405020304" pitchFamily="18" charset="0"/>
                <a:ea typeface="Times New Roman" panose="02020603050405020304" pitchFamily="18" charset="0"/>
              </a:rPr>
              <a:t> та </a:t>
            </a:r>
            <a:r>
              <a:rPr lang="ru-RU" sz="2000" dirty="0" err="1">
                <a:solidFill>
                  <a:srgbClr val="000000"/>
                </a:solidFill>
                <a:latin typeface="Times New Roman" panose="02020603050405020304" pitchFamily="18" charset="0"/>
                <a:ea typeface="Times New Roman" panose="02020603050405020304" pitchFamily="18" charset="0"/>
              </a:rPr>
              <a:t>протипоказання</a:t>
            </a:r>
            <a:r>
              <a:rPr lang="ru-RU" sz="2000" dirty="0">
                <a:solidFill>
                  <a:srgbClr val="000000"/>
                </a:solidFill>
                <a:latin typeface="Times New Roman" panose="02020603050405020304" pitchFamily="18" charset="0"/>
                <a:ea typeface="Times New Roman" panose="02020603050405020304" pitchFamily="18" charset="0"/>
              </a:rPr>
              <a:t> до </a:t>
            </a:r>
            <a:r>
              <a:rPr lang="ru-RU" sz="2000" dirty="0" err="1">
                <a:solidFill>
                  <a:srgbClr val="000000"/>
                </a:solidFill>
                <a:latin typeface="Times New Roman" panose="02020603050405020304" pitchFamily="18" charset="0"/>
                <a:ea typeface="Times New Roman" panose="02020603050405020304" pitchFamily="18" charset="0"/>
              </a:rPr>
              <a:t>застосування</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лікарських</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рослин</a:t>
            </a:r>
            <a:r>
              <a:rPr lang="ru-RU" sz="2000" dirty="0">
                <a:solidFill>
                  <a:srgbClr val="000000"/>
                </a:solidFill>
                <a:latin typeface="Times New Roman" panose="02020603050405020304" pitchFamily="18" charset="0"/>
                <a:ea typeface="Times New Roman" panose="02020603050405020304" pitchFamily="18" charset="0"/>
              </a:rPr>
              <a:t>.</a:t>
            </a:r>
            <a:endParaRPr lang="ru-RU" sz="20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5307404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07504" y="116632"/>
            <a:ext cx="8856984" cy="5832648"/>
          </a:xfrm>
        </p:spPr>
        <p:txBody>
          <a:bodyPr>
            <a:noAutofit/>
          </a:bodyPr>
          <a:lstStyle/>
          <a:p>
            <a:pPr marL="0" indent="0" algn="just">
              <a:lnSpc>
                <a:spcPct val="150000"/>
              </a:lnSpc>
              <a:buNone/>
            </a:pPr>
            <a:r>
              <a:rPr lang="uk-UA" sz="2000" dirty="0">
                <a:latin typeface="Times New Roman" panose="02020603050405020304" pitchFamily="18" charset="0"/>
                <a:cs typeface="Times New Roman" panose="02020603050405020304" pitchFamily="18" charset="0"/>
              </a:rPr>
              <a:t>Після проходження курсу за вибором здобувач буде </a:t>
            </a:r>
            <a:r>
              <a:rPr lang="uk-UA" sz="2800" b="1" dirty="0">
                <a:latin typeface="Times New Roman" panose="02020603050405020304" pitchFamily="18" charset="0"/>
                <a:cs typeface="Times New Roman" panose="02020603050405020304" pitchFamily="18" charset="0"/>
              </a:rPr>
              <a:t>знати</a:t>
            </a:r>
            <a:r>
              <a:rPr lang="uk-UA" sz="2800" dirty="0">
                <a:latin typeface="Times New Roman" panose="02020603050405020304" pitchFamily="18" charset="0"/>
                <a:cs typeface="Times New Roman" panose="02020603050405020304" pitchFamily="18" charset="0"/>
              </a:rPr>
              <a:t>:</a:t>
            </a:r>
            <a:endParaRPr lang="uk-UA" sz="2000" dirty="0">
              <a:latin typeface="Times New Roman" panose="02020603050405020304" pitchFamily="18" charset="0"/>
              <a:cs typeface="Times New Roman" panose="02020603050405020304" pitchFamily="18" charset="0"/>
            </a:endParaRPr>
          </a:p>
          <a:p>
            <a:pPr lvl="0" algn="just">
              <a:lnSpc>
                <a:spcPct val="150000"/>
              </a:lnSpc>
              <a:buSzPts val="1200"/>
              <a:buFont typeface="Wingdings" panose="05000000000000000000" pitchFamily="2" charset="2"/>
              <a:buChar char="Ø"/>
              <a:tabLst>
                <a:tab pos="241300" algn="l"/>
              </a:tabLst>
            </a:pPr>
            <a:r>
              <a:rPr lang="ru-RU" sz="1800" dirty="0" err="1">
                <a:solidFill>
                  <a:srgbClr val="000000"/>
                </a:solidFill>
                <a:latin typeface="Times New Roman" panose="02020603050405020304" pitchFamily="18" charset="0"/>
                <a:ea typeface="Times New Roman" panose="02020603050405020304" pitchFamily="18" charset="0"/>
              </a:rPr>
              <a:t>основи</a:t>
            </a:r>
            <a:r>
              <a:rPr lang="ru-RU" sz="1800" dirty="0">
                <a:solidFill>
                  <a:srgbClr val="000000"/>
                </a:solidFill>
                <a:latin typeface="Times New Roman" panose="02020603050405020304" pitchFamily="18" charset="0"/>
                <a:ea typeface="Times New Roman" panose="02020603050405020304" pitchFamily="18" charset="0"/>
              </a:rPr>
              <a:t> </a:t>
            </a:r>
            <a:r>
              <a:rPr lang="ru-RU" sz="1800" dirty="0" err="1">
                <a:solidFill>
                  <a:srgbClr val="000000"/>
                </a:solidFill>
                <a:latin typeface="Times New Roman" panose="02020603050405020304" pitchFamily="18" charset="0"/>
                <a:ea typeface="Times New Roman" panose="02020603050405020304" pitchFamily="18" charset="0"/>
              </a:rPr>
              <a:t>фітотерапії</a:t>
            </a:r>
            <a:r>
              <a:rPr lang="ru-RU" sz="1800" dirty="0">
                <a:solidFill>
                  <a:srgbClr val="000000"/>
                </a:solidFill>
                <a:latin typeface="Times New Roman" panose="02020603050405020304" pitchFamily="18" charset="0"/>
                <a:ea typeface="Times New Roman" panose="02020603050405020304" pitchFamily="18" charset="0"/>
              </a:rPr>
              <a:t>, </a:t>
            </a:r>
            <a:r>
              <a:rPr lang="ru-RU" sz="1800" dirty="0" err="1">
                <a:solidFill>
                  <a:srgbClr val="000000"/>
                </a:solidFill>
                <a:latin typeface="Times New Roman" panose="02020603050405020304" pitchFamily="18" charset="0"/>
                <a:ea typeface="Times New Roman" panose="02020603050405020304" pitchFamily="18" charset="0"/>
              </a:rPr>
              <a:t>її</a:t>
            </a:r>
            <a:r>
              <a:rPr lang="ru-RU" sz="1800" dirty="0">
                <a:solidFill>
                  <a:srgbClr val="000000"/>
                </a:solidFill>
                <a:latin typeface="Times New Roman" panose="02020603050405020304" pitchFamily="18" charset="0"/>
                <a:ea typeface="Times New Roman" panose="02020603050405020304" pitchFamily="18" charset="0"/>
              </a:rPr>
              <a:t> </a:t>
            </a:r>
            <a:r>
              <a:rPr lang="ru-RU" sz="1800" dirty="0" err="1">
                <a:solidFill>
                  <a:srgbClr val="000000"/>
                </a:solidFill>
                <a:latin typeface="Times New Roman" panose="02020603050405020304" pitchFamily="18" charset="0"/>
                <a:ea typeface="Times New Roman" panose="02020603050405020304" pitchFamily="18" charset="0"/>
              </a:rPr>
              <a:t>основні</a:t>
            </a:r>
            <a:r>
              <a:rPr lang="ru-RU" sz="1800" dirty="0">
                <a:solidFill>
                  <a:srgbClr val="000000"/>
                </a:solidFill>
                <a:latin typeface="Times New Roman" panose="02020603050405020304" pitchFamily="18" charset="0"/>
                <a:ea typeface="Times New Roman" panose="02020603050405020304" pitchFamily="18" charset="0"/>
              </a:rPr>
              <a:t> </a:t>
            </a:r>
            <a:r>
              <a:rPr lang="ru-RU" sz="1800" dirty="0" err="1">
                <a:solidFill>
                  <a:srgbClr val="000000"/>
                </a:solidFill>
                <a:latin typeface="Times New Roman" panose="02020603050405020304" pitchFamily="18" charset="0"/>
                <a:ea typeface="Times New Roman" panose="02020603050405020304" pitchFamily="18" charset="0"/>
              </a:rPr>
              <a:t>принципи</a:t>
            </a:r>
            <a:r>
              <a:rPr lang="ru-RU" sz="1800" dirty="0">
                <a:solidFill>
                  <a:srgbClr val="000000"/>
                </a:solidFill>
                <a:latin typeface="Times New Roman" panose="02020603050405020304" pitchFamily="18" charset="0"/>
                <a:ea typeface="Times New Roman" panose="02020603050405020304" pitchFamily="18" charset="0"/>
              </a:rPr>
              <a:t>;</a:t>
            </a:r>
            <a:endParaRPr lang="ru-RU" sz="1800" dirty="0">
              <a:latin typeface="Times New Roman" panose="02020603050405020304" pitchFamily="18" charset="0"/>
              <a:ea typeface="Times New Roman" panose="02020603050405020304" pitchFamily="18" charset="0"/>
            </a:endParaRPr>
          </a:p>
          <a:p>
            <a:pPr lvl="0" algn="just">
              <a:lnSpc>
                <a:spcPct val="150000"/>
              </a:lnSpc>
              <a:buSzPts val="1200"/>
              <a:buFont typeface="Wingdings" panose="05000000000000000000" pitchFamily="2" charset="2"/>
              <a:buChar char="Ø"/>
              <a:tabLst>
                <a:tab pos="241300" algn="l"/>
              </a:tabLst>
            </a:pPr>
            <a:r>
              <a:rPr lang="ru-RU" sz="1800" dirty="0" err="1">
                <a:solidFill>
                  <a:srgbClr val="000000"/>
                </a:solidFill>
                <a:latin typeface="Times New Roman" panose="02020603050405020304" pitchFamily="18" charset="0"/>
                <a:ea typeface="Times New Roman" panose="02020603050405020304" pitchFamily="18" charset="0"/>
              </a:rPr>
              <a:t>назви</a:t>
            </a:r>
            <a:r>
              <a:rPr lang="ru-RU" sz="1800" dirty="0">
                <a:solidFill>
                  <a:srgbClr val="000000"/>
                </a:solidFill>
                <a:latin typeface="Times New Roman" panose="02020603050405020304" pitchFamily="18" charset="0"/>
                <a:ea typeface="Times New Roman" panose="02020603050405020304" pitchFamily="18" charset="0"/>
              </a:rPr>
              <a:t> </a:t>
            </a:r>
            <a:r>
              <a:rPr lang="ru-RU" sz="1800" dirty="0" err="1">
                <a:solidFill>
                  <a:srgbClr val="000000"/>
                </a:solidFill>
                <a:latin typeface="Times New Roman" panose="02020603050405020304" pitchFamily="18" charset="0"/>
                <a:ea typeface="Times New Roman" panose="02020603050405020304" pitchFamily="18" charset="0"/>
              </a:rPr>
              <a:t>рослин</a:t>
            </a:r>
            <a:r>
              <a:rPr lang="ru-RU" sz="1800" dirty="0">
                <a:solidFill>
                  <a:srgbClr val="000000"/>
                </a:solidFill>
                <a:latin typeface="Times New Roman" panose="02020603050405020304" pitchFamily="18" charset="0"/>
                <a:ea typeface="Times New Roman" panose="02020603050405020304" pitchFamily="18" charset="0"/>
              </a:rPr>
              <a:t>, ЛРС, </a:t>
            </a:r>
            <a:r>
              <a:rPr lang="ru-RU" sz="1800" dirty="0" err="1">
                <a:solidFill>
                  <a:srgbClr val="000000"/>
                </a:solidFill>
                <a:latin typeface="Times New Roman" panose="02020603050405020304" pitchFamily="18" charset="0"/>
                <a:ea typeface="Times New Roman" panose="02020603050405020304" pitchFamily="18" charset="0"/>
              </a:rPr>
              <a:t>родини</a:t>
            </a:r>
            <a:r>
              <a:rPr lang="ru-RU" sz="1800" dirty="0">
                <a:solidFill>
                  <a:srgbClr val="000000"/>
                </a:solidFill>
                <a:latin typeface="Times New Roman" panose="02020603050405020304" pitchFamily="18" charset="0"/>
                <a:ea typeface="Times New Roman" panose="02020603050405020304" pitchFamily="18" charset="0"/>
              </a:rPr>
              <a:t> на </a:t>
            </a:r>
            <a:r>
              <a:rPr lang="ru-RU" sz="1800" dirty="0" err="1">
                <a:solidFill>
                  <a:srgbClr val="000000"/>
                </a:solidFill>
                <a:latin typeface="Times New Roman" panose="02020603050405020304" pitchFamily="18" charset="0"/>
                <a:ea typeface="Times New Roman" panose="02020603050405020304" pitchFamily="18" charset="0"/>
              </a:rPr>
              <a:t>українській</a:t>
            </a:r>
            <a:r>
              <a:rPr lang="ru-RU" sz="1800" dirty="0">
                <a:solidFill>
                  <a:srgbClr val="000000"/>
                </a:solidFill>
                <a:latin typeface="Times New Roman" panose="02020603050405020304" pitchFamily="18" charset="0"/>
                <a:ea typeface="Times New Roman" panose="02020603050405020304" pitchFamily="18" charset="0"/>
              </a:rPr>
              <a:t> та </a:t>
            </a:r>
            <a:r>
              <a:rPr lang="ru-RU" sz="1800" dirty="0" err="1">
                <a:solidFill>
                  <a:srgbClr val="000000"/>
                </a:solidFill>
                <a:latin typeface="Times New Roman" panose="02020603050405020304" pitchFamily="18" charset="0"/>
                <a:ea typeface="Times New Roman" panose="02020603050405020304" pitchFamily="18" charset="0"/>
              </a:rPr>
              <a:t>латинській</a:t>
            </a:r>
            <a:r>
              <a:rPr lang="ru-RU" sz="1800" dirty="0">
                <a:solidFill>
                  <a:srgbClr val="000000"/>
                </a:solidFill>
                <a:latin typeface="Times New Roman" panose="02020603050405020304" pitchFamily="18" charset="0"/>
                <a:ea typeface="Times New Roman" panose="02020603050405020304" pitchFamily="18" charset="0"/>
              </a:rPr>
              <a:t> </a:t>
            </a:r>
            <a:r>
              <a:rPr lang="ru-RU" sz="1800" dirty="0" err="1">
                <a:solidFill>
                  <a:srgbClr val="000000"/>
                </a:solidFill>
                <a:latin typeface="Times New Roman" panose="02020603050405020304" pitchFamily="18" charset="0"/>
                <a:ea typeface="Times New Roman" panose="02020603050405020304" pitchFamily="18" charset="0"/>
              </a:rPr>
              <a:t>мовах</a:t>
            </a:r>
            <a:r>
              <a:rPr lang="ru-RU" sz="1800" dirty="0">
                <a:solidFill>
                  <a:srgbClr val="000000"/>
                </a:solidFill>
                <a:latin typeface="Times New Roman" panose="02020603050405020304" pitchFamily="18" charset="0"/>
                <a:ea typeface="Times New Roman" panose="02020603050405020304" pitchFamily="18" charset="0"/>
              </a:rPr>
              <a:t>;</a:t>
            </a:r>
            <a:endParaRPr lang="ru-RU" sz="1800" dirty="0">
              <a:latin typeface="Times New Roman" panose="02020603050405020304" pitchFamily="18" charset="0"/>
              <a:ea typeface="Times New Roman" panose="02020603050405020304" pitchFamily="18" charset="0"/>
            </a:endParaRPr>
          </a:p>
          <a:p>
            <a:pPr lvl="0" algn="just">
              <a:lnSpc>
                <a:spcPct val="150000"/>
              </a:lnSpc>
              <a:buSzPts val="1200"/>
              <a:buFont typeface="Wingdings" panose="05000000000000000000" pitchFamily="2" charset="2"/>
              <a:buChar char="Ø"/>
              <a:tabLst>
                <a:tab pos="238125" algn="l"/>
              </a:tabLst>
            </a:pPr>
            <a:r>
              <a:rPr lang="ru-RU" sz="1800" dirty="0" err="1">
                <a:solidFill>
                  <a:srgbClr val="000000"/>
                </a:solidFill>
                <a:latin typeface="Times New Roman" panose="02020603050405020304" pitchFamily="18" charset="0"/>
                <a:ea typeface="Times New Roman" panose="02020603050405020304" pitchFamily="18" charset="0"/>
              </a:rPr>
              <a:t>хімічний</a:t>
            </a:r>
            <a:r>
              <a:rPr lang="ru-RU" sz="1800" dirty="0">
                <a:solidFill>
                  <a:srgbClr val="000000"/>
                </a:solidFill>
                <a:latin typeface="Times New Roman" panose="02020603050405020304" pitchFamily="18" charset="0"/>
                <a:ea typeface="Times New Roman" panose="02020603050405020304" pitchFamily="18" charset="0"/>
              </a:rPr>
              <a:t> склад ЛРС;</a:t>
            </a:r>
            <a:endParaRPr lang="ru-RU" sz="1800" dirty="0">
              <a:latin typeface="Times New Roman" panose="02020603050405020304" pitchFamily="18" charset="0"/>
              <a:ea typeface="Times New Roman" panose="02020603050405020304" pitchFamily="18" charset="0"/>
            </a:endParaRPr>
          </a:p>
          <a:p>
            <a:pPr lvl="0" algn="just">
              <a:lnSpc>
                <a:spcPct val="150000"/>
              </a:lnSpc>
              <a:buSzPts val="1200"/>
              <a:buFont typeface="Wingdings" panose="05000000000000000000" pitchFamily="2" charset="2"/>
              <a:buChar char="Ø"/>
              <a:tabLst>
                <a:tab pos="278130" algn="l"/>
              </a:tabLst>
            </a:pPr>
            <a:r>
              <a:rPr lang="ru-RU" sz="1800" dirty="0" err="1">
                <a:solidFill>
                  <a:srgbClr val="000000"/>
                </a:solidFill>
                <a:latin typeface="Times New Roman" panose="02020603050405020304" pitchFamily="18" charset="0"/>
                <a:ea typeface="Times New Roman" panose="02020603050405020304" pitchFamily="18" charset="0"/>
              </a:rPr>
              <a:t>асортимент</a:t>
            </a:r>
            <a:r>
              <a:rPr lang="ru-RU" sz="1800" dirty="0">
                <a:solidFill>
                  <a:srgbClr val="000000"/>
                </a:solidFill>
                <a:latin typeface="Times New Roman" panose="02020603050405020304" pitchFamily="18" charset="0"/>
                <a:ea typeface="Times New Roman" panose="02020603050405020304" pitchFamily="18" charset="0"/>
              </a:rPr>
              <a:t> ЛРС і </a:t>
            </a:r>
            <a:r>
              <a:rPr lang="ru-RU" sz="1800" dirty="0" err="1">
                <a:solidFill>
                  <a:srgbClr val="000000"/>
                </a:solidFill>
                <a:latin typeface="Times New Roman" panose="02020603050405020304" pitchFamily="18" charset="0"/>
                <a:ea typeface="Times New Roman" panose="02020603050405020304" pitchFamily="18" charset="0"/>
              </a:rPr>
              <a:t>препаратів</a:t>
            </a:r>
            <a:r>
              <a:rPr lang="ru-RU" sz="1800" dirty="0">
                <a:solidFill>
                  <a:srgbClr val="000000"/>
                </a:solidFill>
                <a:latin typeface="Times New Roman" panose="02020603050405020304" pitchFamily="18" charset="0"/>
                <a:ea typeface="Times New Roman" panose="02020603050405020304" pitchFamily="18" charset="0"/>
              </a:rPr>
              <a:t> на </a:t>
            </a:r>
            <a:r>
              <a:rPr lang="ru-RU" sz="1800" dirty="0" err="1">
                <a:solidFill>
                  <a:srgbClr val="000000"/>
                </a:solidFill>
                <a:latin typeface="Times New Roman" panose="02020603050405020304" pitchFamily="18" charset="0"/>
                <a:ea typeface="Times New Roman" panose="02020603050405020304" pitchFamily="18" charset="0"/>
              </a:rPr>
              <a:t>їх</a:t>
            </a:r>
            <a:r>
              <a:rPr lang="ru-RU" sz="1800" dirty="0">
                <a:solidFill>
                  <a:srgbClr val="000000"/>
                </a:solidFill>
                <a:latin typeface="Times New Roman" panose="02020603050405020304" pitchFamily="18" charset="0"/>
                <a:ea typeface="Times New Roman" panose="02020603050405020304" pitchFamily="18" charset="0"/>
              </a:rPr>
              <a:t> </a:t>
            </a:r>
            <a:r>
              <a:rPr lang="ru-RU" sz="1800" dirty="0" err="1">
                <a:solidFill>
                  <a:srgbClr val="000000"/>
                </a:solidFill>
                <a:latin typeface="Times New Roman" panose="02020603050405020304" pitchFamily="18" charset="0"/>
                <a:ea typeface="Times New Roman" panose="02020603050405020304" pitchFamily="18" charset="0"/>
              </a:rPr>
              <a:t>основі</a:t>
            </a:r>
            <a:r>
              <a:rPr lang="ru-RU" sz="1800" dirty="0">
                <a:solidFill>
                  <a:srgbClr val="000000"/>
                </a:solidFill>
                <a:latin typeface="Times New Roman" panose="02020603050405020304" pitchFamily="18" charset="0"/>
                <a:ea typeface="Times New Roman" panose="02020603050405020304" pitchFamily="18" charset="0"/>
              </a:rPr>
              <a:t>;</a:t>
            </a:r>
            <a:endParaRPr lang="ru-RU" sz="1800" dirty="0">
              <a:latin typeface="Times New Roman" panose="02020603050405020304" pitchFamily="18" charset="0"/>
              <a:ea typeface="Times New Roman" panose="02020603050405020304" pitchFamily="18" charset="0"/>
            </a:endParaRPr>
          </a:p>
          <a:p>
            <a:pPr lvl="0" algn="just">
              <a:lnSpc>
                <a:spcPct val="150000"/>
              </a:lnSpc>
              <a:buSzPts val="1200"/>
              <a:buFont typeface="Wingdings" panose="05000000000000000000" pitchFamily="2" charset="2"/>
              <a:buChar char="Ø"/>
              <a:tabLst>
                <a:tab pos="238125" algn="l"/>
              </a:tabLst>
            </a:pPr>
            <a:r>
              <a:rPr lang="ru-RU" sz="1800" dirty="0" err="1">
                <a:solidFill>
                  <a:srgbClr val="000000"/>
                </a:solidFill>
                <a:latin typeface="Times New Roman" panose="02020603050405020304" pitchFamily="18" charset="0"/>
                <a:ea typeface="Times New Roman" panose="02020603050405020304" pitchFamily="18" charset="0"/>
              </a:rPr>
              <a:t>лікувальні</a:t>
            </a:r>
            <a:r>
              <a:rPr lang="ru-RU" sz="1800" dirty="0">
                <a:solidFill>
                  <a:srgbClr val="000000"/>
                </a:solidFill>
                <a:latin typeface="Times New Roman" panose="02020603050405020304" pitchFamily="18" charset="0"/>
                <a:ea typeface="Times New Roman" panose="02020603050405020304" pitchFamily="18" charset="0"/>
              </a:rPr>
              <a:t> </a:t>
            </a:r>
            <a:r>
              <a:rPr lang="ru-RU" sz="1800" dirty="0" err="1">
                <a:solidFill>
                  <a:srgbClr val="000000"/>
                </a:solidFill>
                <a:latin typeface="Times New Roman" panose="02020603050405020304" pitchFamily="18" charset="0"/>
                <a:ea typeface="Times New Roman" panose="02020603050405020304" pitchFamily="18" charset="0"/>
              </a:rPr>
              <a:t>ефекти</a:t>
            </a:r>
            <a:r>
              <a:rPr lang="ru-RU" sz="1800" dirty="0">
                <a:solidFill>
                  <a:srgbClr val="000000"/>
                </a:solidFill>
                <a:latin typeface="Times New Roman" panose="02020603050405020304" pitchFamily="18" charset="0"/>
                <a:ea typeface="Times New Roman" panose="02020603050405020304" pitchFamily="18" charset="0"/>
              </a:rPr>
              <a:t> ЛРС;</a:t>
            </a:r>
            <a:endParaRPr lang="ru-RU" sz="1800" dirty="0">
              <a:latin typeface="Times New Roman" panose="02020603050405020304" pitchFamily="18" charset="0"/>
              <a:ea typeface="Times New Roman" panose="02020603050405020304" pitchFamily="18" charset="0"/>
            </a:endParaRPr>
          </a:p>
          <a:p>
            <a:pPr lvl="0" algn="just">
              <a:lnSpc>
                <a:spcPct val="150000"/>
              </a:lnSpc>
              <a:buSzPts val="1200"/>
              <a:buFont typeface="Wingdings" panose="05000000000000000000" pitchFamily="2" charset="2"/>
              <a:buChar char="Ø"/>
              <a:tabLst>
                <a:tab pos="241300" algn="l"/>
              </a:tabLst>
            </a:pPr>
            <a:r>
              <a:rPr lang="ru-RU" sz="1800" dirty="0" err="1">
                <a:solidFill>
                  <a:srgbClr val="000000"/>
                </a:solidFill>
                <a:latin typeface="Times New Roman" panose="02020603050405020304" pitchFamily="18" charset="0"/>
                <a:ea typeface="Times New Roman" panose="02020603050405020304" pitchFamily="18" charset="0"/>
              </a:rPr>
              <a:t>груп</a:t>
            </a:r>
            <a:r>
              <a:rPr lang="uk-UA" sz="1800" dirty="0">
                <a:solidFill>
                  <a:srgbClr val="000000"/>
                </a:solidFill>
                <a:latin typeface="Times New Roman" panose="02020603050405020304" pitchFamily="18" charset="0"/>
                <a:ea typeface="Times New Roman" panose="02020603050405020304" pitchFamily="18" charset="0"/>
              </a:rPr>
              <a:t>и</a:t>
            </a:r>
            <a:r>
              <a:rPr lang="ru-RU" sz="1800" dirty="0">
                <a:solidFill>
                  <a:srgbClr val="000000"/>
                </a:solidFill>
                <a:latin typeface="Times New Roman" panose="02020603050405020304" pitchFamily="18" charset="0"/>
                <a:ea typeface="Times New Roman" panose="02020603050405020304" pitchFamily="18" charset="0"/>
              </a:rPr>
              <a:t> </a:t>
            </a:r>
            <a:r>
              <a:rPr lang="ru-RU" sz="1800" dirty="0" err="1">
                <a:solidFill>
                  <a:srgbClr val="000000"/>
                </a:solidFill>
                <a:latin typeface="Times New Roman" panose="02020603050405020304" pitchFamily="18" charset="0"/>
                <a:ea typeface="Times New Roman" panose="02020603050405020304" pitchFamily="18" charset="0"/>
              </a:rPr>
              <a:t>діючих</a:t>
            </a:r>
            <a:r>
              <a:rPr lang="ru-RU" sz="1800" dirty="0">
                <a:solidFill>
                  <a:srgbClr val="000000"/>
                </a:solidFill>
                <a:latin typeface="Times New Roman" panose="02020603050405020304" pitchFamily="18" charset="0"/>
                <a:ea typeface="Times New Roman" panose="02020603050405020304" pitchFamily="18" charset="0"/>
              </a:rPr>
              <a:t> </a:t>
            </a:r>
            <a:r>
              <a:rPr lang="ru-RU" sz="1800" dirty="0" err="1">
                <a:solidFill>
                  <a:srgbClr val="000000"/>
                </a:solidFill>
                <a:latin typeface="Times New Roman" panose="02020603050405020304" pitchFamily="18" charset="0"/>
                <a:ea typeface="Times New Roman" panose="02020603050405020304" pitchFamily="18" charset="0"/>
              </a:rPr>
              <a:t>речовин</a:t>
            </a:r>
            <a:r>
              <a:rPr lang="ru-RU" sz="1800" dirty="0">
                <a:solidFill>
                  <a:srgbClr val="000000"/>
                </a:solidFill>
                <a:latin typeface="Times New Roman" panose="02020603050405020304" pitchFamily="18" charset="0"/>
                <a:ea typeface="Times New Roman" panose="02020603050405020304" pitchFamily="18" charset="0"/>
              </a:rPr>
              <a:t>, </a:t>
            </a:r>
            <a:r>
              <a:rPr lang="ru-RU" sz="1800" dirty="0" err="1">
                <a:solidFill>
                  <a:srgbClr val="000000"/>
                </a:solidFill>
                <a:latin typeface="Times New Roman" panose="02020603050405020304" pitchFamily="18" charset="0"/>
                <a:ea typeface="Times New Roman" panose="02020603050405020304" pitchFamily="18" charset="0"/>
              </a:rPr>
              <a:t>які</a:t>
            </a:r>
            <a:r>
              <a:rPr lang="ru-RU" sz="1800" dirty="0">
                <a:solidFill>
                  <a:srgbClr val="000000"/>
                </a:solidFill>
                <a:latin typeface="Times New Roman" panose="02020603050405020304" pitchFamily="18" charset="0"/>
                <a:ea typeface="Times New Roman" panose="02020603050405020304" pitchFamily="18" charset="0"/>
              </a:rPr>
              <a:t> </a:t>
            </a:r>
            <a:r>
              <a:rPr lang="ru-RU" sz="1800" dirty="0" err="1">
                <a:solidFill>
                  <a:srgbClr val="000000"/>
                </a:solidFill>
                <a:latin typeface="Times New Roman" panose="02020603050405020304" pitchFamily="18" charset="0"/>
                <a:ea typeface="Times New Roman" panose="02020603050405020304" pitchFamily="18" charset="0"/>
              </a:rPr>
              <a:t>містяться</a:t>
            </a:r>
            <a:r>
              <a:rPr lang="ru-RU" sz="1800" dirty="0">
                <a:solidFill>
                  <a:srgbClr val="000000"/>
                </a:solidFill>
                <a:latin typeface="Times New Roman" panose="02020603050405020304" pitchFamily="18" charset="0"/>
                <a:ea typeface="Times New Roman" panose="02020603050405020304" pitchFamily="18" charset="0"/>
              </a:rPr>
              <a:t> в </a:t>
            </a:r>
            <a:r>
              <a:rPr lang="uk-UA" sz="1800" dirty="0">
                <a:solidFill>
                  <a:srgbClr val="000000"/>
                </a:solidFill>
                <a:latin typeface="Times New Roman" panose="02020603050405020304" pitchFamily="18" charset="0"/>
                <a:ea typeface="Times New Roman" panose="02020603050405020304" pitchFamily="18" charset="0"/>
              </a:rPr>
              <a:t>ЛРС</a:t>
            </a:r>
            <a:r>
              <a:rPr lang="ru-RU" sz="1800" dirty="0">
                <a:solidFill>
                  <a:srgbClr val="000000"/>
                </a:solidFill>
                <a:latin typeface="Times New Roman" panose="02020603050405020304" pitchFamily="18" charset="0"/>
                <a:ea typeface="Times New Roman" panose="02020603050405020304" pitchFamily="18" charset="0"/>
              </a:rPr>
              <a:t>;</a:t>
            </a:r>
            <a:endParaRPr lang="ru-RU" sz="1800" dirty="0">
              <a:latin typeface="Times New Roman" panose="02020603050405020304" pitchFamily="18" charset="0"/>
              <a:ea typeface="Times New Roman" panose="02020603050405020304" pitchFamily="18" charset="0"/>
            </a:endParaRPr>
          </a:p>
          <a:p>
            <a:pPr lvl="0" algn="just">
              <a:lnSpc>
                <a:spcPct val="150000"/>
              </a:lnSpc>
              <a:buSzPts val="1200"/>
              <a:buFont typeface="Wingdings" panose="05000000000000000000" pitchFamily="2" charset="2"/>
              <a:buChar char="Ø"/>
              <a:tabLst>
                <a:tab pos="241300" algn="l"/>
              </a:tabLst>
            </a:pPr>
            <a:r>
              <a:rPr lang="ru-RU" sz="1800" dirty="0" err="1">
                <a:solidFill>
                  <a:srgbClr val="000000"/>
                </a:solidFill>
                <a:latin typeface="Times New Roman" panose="02020603050405020304" pitchFamily="18" charset="0"/>
                <a:ea typeface="Times New Roman" panose="02020603050405020304" pitchFamily="18" charset="0"/>
              </a:rPr>
              <a:t>показання</a:t>
            </a:r>
            <a:r>
              <a:rPr lang="ru-RU" sz="1800" dirty="0">
                <a:solidFill>
                  <a:srgbClr val="000000"/>
                </a:solidFill>
                <a:latin typeface="Times New Roman" panose="02020603050405020304" pitchFamily="18" charset="0"/>
                <a:ea typeface="Times New Roman" panose="02020603050405020304" pitchFamily="18" charset="0"/>
              </a:rPr>
              <a:t> та </a:t>
            </a:r>
            <a:r>
              <a:rPr lang="ru-RU" sz="1800" dirty="0" err="1">
                <a:solidFill>
                  <a:srgbClr val="000000"/>
                </a:solidFill>
                <a:latin typeface="Times New Roman" panose="02020603050405020304" pitchFamily="18" charset="0"/>
                <a:ea typeface="Times New Roman" panose="02020603050405020304" pitchFamily="18" charset="0"/>
              </a:rPr>
              <a:t>протипоказання</a:t>
            </a:r>
            <a:r>
              <a:rPr lang="ru-RU" sz="1800" dirty="0">
                <a:solidFill>
                  <a:srgbClr val="000000"/>
                </a:solidFill>
                <a:latin typeface="Times New Roman" panose="02020603050405020304" pitchFamily="18" charset="0"/>
                <a:ea typeface="Times New Roman" panose="02020603050405020304" pitchFamily="18" charset="0"/>
              </a:rPr>
              <a:t> </a:t>
            </a:r>
            <a:r>
              <a:rPr lang="uk-UA" sz="1800" dirty="0">
                <a:solidFill>
                  <a:srgbClr val="000000"/>
                </a:solidFill>
                <a:latin typeface="Times New Roman" panose="02020603050405020304" pitchFamily="18" charset="0"/>
                <a:ea typeface="Times New Roman" panose="02020603050405020304" pitchFamily="18" charset="0"/>
              </a:rPr>
              <a:t>до застосування </a:t>
            </a:r>
            <a:r>
              <a:rPr lang="ru-RU" sz="1800" dirty="0">
                <a:solidFill>
                  <a:srgbClr val="000000"/>
                </a:solidFill>
                <a:latin typeface="Times New Roman" panose="02020603050405020304" pitchFamily="18" charset="0"/>
                <a:ea typeface="Times New Roman" panose="02020603050405020304" pitchFamily="18" charset="0"/>
              </a:rPr>
              <a:t>ЛРС;</a:t>
            </a:r>
            <a:endParaRPr lang="ru-RU" sz="1800" dirty="0">
              <a:latin typeface="Times New Roman" panose="02020603050405020304" pitchFamily="18" charset="0"/>
              <a:ea typeface="Times New Roman" panose="02020603050405020304" pitchFamily="18" charset="0"/>
            </a:endParaRPr>
          </a:p>
          <a:p>
            <a:pPr lvl="0" algn="just">
              <a:lnSpc>
                <a:spcPct val="150000"/>
              </a:lnSpc>
              <a:buSzPts val="1200"/>
              <a:buFont typeface="Wingdings" panose="05000000000000000000" pitchFamily="2" charset="2"/>
              <a:buChar char="Ø"/>
              <a:tabLst>
                <a:tab pos="241300" algn="l"/>
              </a:tabLst>
            </a:pPr>
            <a:r>
              <a:rPr lang="ru-RU" sz="1800" dirty="0" err="1">
                <a:solidFill>
                  <a:srgbClr val="000000"/>
                </a:solidFill>
                <a:latin typeface="Times New Roman" panose="02020603050405020304" pitchFamily="18" charset="0"/>
                <a:ea typeface="Times New Roman" panose="02020603050405020304" pitchFamily="18" charset="0"/>
              </a:rPr>
              <a:t>вимоги</a:t>
            </a:r>
            <a:r>
              <a:rPr lang="ru-RU" sz="1800" dirty="0">
                <a:solidFill>
                  <a:srgbClr val="000000"/>
                </a:solidFill>
                <a:latin typeface="Times New Roman" panose="02020603050405020304" pitchFamily="18" charset="0"/>
                <a:ea typeface="Times New Roman" panose="02020603050405020304" pitchFamily="18" charset="0"/>
              </a:rPr>
              <a:t> до </a:t>
            </a:r>
            <a:r>
              <a:rPr lang="uk-UA" sz="1800" dirty="0">
                <a:solidFill>
                  <a:srgbClr val="000000"/>
                </a:solidFill>
                <a:latin typeface="Times New Roman" panose="02020603050405020304" pitchFamily="18" charset="0"/>
                <a:ea typeface="Times New Roman" panose="02020603050405020304" pitchFamily="18" charset="0"/>
              </a:rPr>
              <a:t>якості ЛРС</a:t>
            </a:r>
            <a:r>
              <a:rPr lang="ru-RU" sz="1800" dirty="0">
                <a:solidFill>
                  <a:srgbClr val="000000"/>
                </a:solidFill>
                <a:latin typeface="Times New Roman" panose="02020603050405020304" pitchFamily="18" charset="0"/>
                <a:ea typeface="Times New Roman" panose="02020603050405020304" pitchFamily="18" charset="0"/>
              </a:rPr>
              <a:t>;</a:t>
            </a:r>
            <a:endParaRPr lang="ru-RU" sz="1800" dirty="0">
              <a:latin typeface="Times New Roman" panose="02020603050405020304" pitchFamily="18" charset="0"/>
              <a:ea typeface="Times New Roman" panose="02020603050405020304" pitchFamily="18" charset="0"/>
            </a:endParaRPr>
          </a:p>
          <a:p>
            <a:pPr lvl="0" algn="just">
              <a:lnSpc>
                <a:spcPct val="150000"/>
              </a:lnSpc>
              <a:buSzPts val="1200"/>
              <a:buFont typeface="Wingdings" panose="05000000000000000000" pitchFamily="2" charset="2"/>
              <a:buChar char="Ø"/>
              <a:tabLst>
                <a:tab pos="234950" algn="l"/>
              </a:tabLst>
            </a:pPr>
            <a:r>
              <a:rPr lang="ru-RU" sz="1800" dirty="0" err="1">
                <a:solidFill>
                  <a:srgbClr val="000000"/>
                </a:solidFill>
                <a:latin typeface="Times New Roman" panose="02020603050405020304" pitchFamily="18" charset="0"/>
                <a:ea typeface="Times New Roman" panose="02020603050405020304" pitchFamily="18" charset="0"/>
              </a:rPr>
              <a:t>давати</a:t>
            </a:r>
            <a:r>
              <a:rPr lang="ru-RU" sz="1800" dirty="0">
                <a:solidFill>
                  <a:srgbClr val="000000"/>
                </a:solidFill>
                <a:latin typeface="Times New Roman" panose="02020603050405020304" pitchFamily="18" charset="0"/>
                <a:ea typeface="Times New Roman" panose="02020603050405020304" pitchFamily="18" charset="0"/>
              </a:rPr>
              <a:t> </a:t>
            </a:r>
            <a:r>
              <a:rPr lang="ru-RU" sz="1800" dirty="0" err="1">
                <a:solidFill>
                  <a:srgbClr val="000000"/>
                </a:solidFill>
                <a:latin typeface="Times New Roman" panose="02020603050405020304" pitchFamily="18" charset="0"/>
                <a:ea typeface="Times New Roman" panose="02020603050405020304" pitchFamily="18" charset="0"/>
              </a:rPr>
              <a:t>кваліфіковану</a:t>
            </a:r>
            <a:r>
              <a:rPr lang="ru-RU" sz="1800" dirty="0">
                <a:solidFill>
                  <a:srgbClr val="000000"/>
                </a:solidFill>
                <a:latin typeface="Times New Roman" panose="02020603050405020304" pitchFamily="18" charset="0"/>
                <a:ea typeface="Times New Roman" panose="02020603050405020304" pitchFamily="18" charset="0"/>
              </a:rPr>
              <a:t> </a:t>
            </a:r>
            <a:r>
              <a:rPr lang="ru-RU" sz="1800" dirty="0" err="1">
                <a:solidFill>
                  <a:srgbClr val="000000"/>
                </a:solidFill>
                <a:latin typeface="Times New Roman" panose="02020603050405020304" pitchFamily="18" charset="0"/>
                <a:ea typeface="Times New Roman" panose="02020603050405020304" pitchFamily="18" charset="0"/>
              </a:rPr>
              <a:t>клінічну</a:t>
            </a:r>
            <a:r>
              <a:rPr lang="ru-RU" sz="1800" dirty="0">
                <a:solidFill>
                  <a:srgbClr val="000000"/>
                </a:solidFill>
                <a:latin typeface="Times New Roman" panose="02020603050405020304" pitchFamily="18" charset="0"/>
                <a:ea typeface="Times New Roman" panose="02020603050405020304" pitchFamily="18" charset="0"/>
              </a:rPr>
              <a:t> </a:t>
            </a:r>
            <a:r>
              <a:rPr lang="ru-RU" sz="1800" dirty="0" err="1">
                <a:solidFill>
                  <a:srgbClr val="000000"/>
                </a:solidFill>
                <a:latin typeface="Times New Roman" panose="02020603050405020304" pitchFamily="18" charset="0"/>
                <a:ea typeface="Times New Roman" panose="02020603050405020304" pitchFamily="18" charset="0"/>
              </a:rPr>
              <a:t>оцінку</a:t>
            </a:r>
            <a:r>
              <a:rPr lang="ru-RU" sz="1800" dirty="0">
                <a:solidFill>
                  <a:srgbClr val="000000"/>
                </a:solidFill>
                <a:latin typeface="Times New Roman" panose="02020603050405020304" pitchFamily="18" charset="0"/>
                <a:ea typeface="Times New Roman" panose="02020603050405020304" pitchFamily="18" charset="0"/>
              </a:rPr>
              <a:t> </a:t>
            </a:r>
            <a:r>
              <a:rPr lang="ru-RU" sz="1800" dirty="0" err="1">
                <a:solidFill>
                  <a:srgbClr val="000000"/>
                </a:solidFill>
                <a:latin typeface="Times New Roman" panose="02020603050405020304" pitchFamily="18" charset="0"/>
                <a:ea typeface="Times New Roman" panose="02020603050405020304" pitchFamily="18" charset="0"/>
              </a:rPr>
              <a:t>ефективності</a:t>
            </a:r>
            <a:r>
              <a:rPr lang="ru-RU" sz="1800" dirty="0">
                <a:solidFill>
                  <a:srgbClr val="000000"/>
                </a:solidFill>
                <a:latin typeface="Times New Roman" panose="02020603050405020304" pitchFamily="18" charset="0"/>
                <a:ea typeface="Times New Roman" panose="02020603050405020304" pitchFamily="18" charset="0"/>
              </a:rPr>
              <a:t> і </a:t>
            </a:r>
            <a:r>
              <a:rPr lang="ru-RU" sz="1800" dirty="0" err="1">
                <a:solidFill>
                  <a:srgbClr val="000000"/>
                </a:solidFill>
                <a:latin typeface="Times New Roman" panose="02020603050405020304" pitchFamily="18" charset="0"/>
                <a:ea typeface="Times New Roman" panose="02020603050405020304" pitchFamily="18" charset="0"/>
              </a:rPr>
              <a:t>безпечності</a:t>
            </a:r>
            <a:r>
              <a:rPr lang="ru-RU" sz="1800" dirty="0">
                <a:solidFill>
                  <a:srgbClr val="000000"/>
                </a:solidFill>
                <a:latin typeface="Times New Roman" panose="02020603050405020304" pitchFamily="18" charset="0"/>
                <a:ea typeface="Times New Roman" panose="02020603050405020304" pitchFamily="18" charset="0"/>
              </a:rPr>
              <a:t> ЛРС;</a:t>
            </a:r>
            <a:endParaRPr lang="ru-RU" sz="1800" dirty="0">
              <a:latin typeface="Times New Roman" panose="02020603050405020304" pitchFamily="18" charset="0"/>
              <a:ea typeface="Times New Roman" panose="02020603050405020304" pitchFamily="18" charset="0"/>
            </a:endParaRPr>
          </a:p>
          <a:p>
            <a:pPr lvl="0" algn="just">
              <a:lnSpc>
                <a:spcPct val="150000"/>
              </a:lnSpc>
              <a:buSzPts val="1200"/>
              <a:buFont typeface="Wingdings" panose="05000000000000000000" pitchFamily="2" charset="2"/>
              <a:buChar char="Ø"/>
              <a:tabLst>
                <a:tab pos="238125" algn="l"/>
              </a:tabLst>
            </a:pPr>
            <a:r>
              <a:rPr lang="ru-RU" sz="1800" dirty="0" err="1">
                <a:solidFill>
                  <a:srgbClr val="000000"/>
                </a:solidFill>
                <a:latin typeface="Times New Roman" panose="02020603050405020304" pitchFamily="18" charset="0"/>
                <a:ea typeface="Times New Roman" panose="02020603050405020304" pitchFamily="18" charset="0"/>
              </a:rPr>
              <a:t>методи</a:t>
            </a:r>
            <a:r>
              <a:rPr lang="ru-RU" sz="1800" dirty="0">
                <a:solidFill>
                  <a:srgbClr val="000000"/>
                </a:solidFill>
                <a:latin typeface="Times New Roman" panose="02020603050405020304" pitchFamily="18" charset="0"/>
                <a:ea typeface="Times New Roman" panose="02020603050405020304" pitchFamily="18" charset="0"/>
              </a:rPr>
              <a:t> </a:t>
            </a:r>
            <a:r>
              <a:rPr lang="ru-RU" sz="1800" dirty="0" err="1">
                <a:solidFill>
                  <a:srgbClr val="000000"/>
                </a:solidFill>
                <a:latin typeface="Times New Roman" panose="02020603050405020304" pitchFamily="18" charset="0"/>
                <a:ea typeface="Times New Roman" panose="02020603050405020304" pitchFamily="18" charset="0"/>
              </a:rPr>
              <a:t>лікування</a:t>
            </a:r>
            <a:r>
              <a:rPr lang="ru-RU" sz="1800" dirty="0">
                <a:solidFill>
                  <a:srgbClr val="000000"/>
                </a:solidFill>
                <a:latin typeface="Times New Roman" panose="02020603050405020304" pitchFamily="18" charset="0"/>
                <a:ea typeface="Times New Roman" panose="02020603050405020304" pitchFamily="18" charset="0"/>
              </a:rPr>
              <a:t> </a:t>
            </a:r>
            <a:r>
              <a:rPr lang="ru-RU" sz="1800" dirty="0" err="1">
                <a:solidFill>
                  <a:srgbClr val="000000"/>
                </a:solidFill>
                <a:latin typeface="Times New Roman" panose="02020603050405020304" pitchFamily="18" charset="0"/>
                <a:ea typeface="Times New Roman" panose="02020603050405020304" pitchFamily="18" charset="0"/>
              </a:rPr>
              <a:t>захворювань</a:t>
            </a:r>
            <a:r>
              <a:rPr lang="ru-RU" sz="1800" dirty="0">
                <a:solidFill>
                  <a:srgbClr val="000000"/>
                </a:solidFill>
                <a:latin typeface="Times New Roman" panose="02020603050405020304" pitchFamily="18" charset="0"/>
                <a:ea typeface="Times New Roman" panose="02020603050405020304" pitchFamily="18" charset="0"/>
              </a:rPr>
              <a:t> препаратами на </a:t>
            </a:r>
            <a:r>
              <a:rPr lang="ru-RU" sz="1800" dirty="0" err="1">
                <a:solidFill>
                  <a:srgbClr val="000000"/>
                </a:solidFill>
                <a:latin typeface="Times New Roman" panose="02020603050405020304" pitchFamily="18" charset="0"/>
                <a:ea typeface="Times New Roman" panose="02020603050405020304" pitchFamily="18" charset="0"/>
              </a:rPr>
              <a:t>основі</a:t>
            </a:r>
            <a:r>
              <a:rPr lang="ru-RU" sz="1800" dirty="0">
                <a:solidFill>
                  <a:srgbClr val="000000"/>
                </a:solidFill>
                <a:latin typeface="Times New Roman" panose="02020603050405020304" pitchFamily="18" charset="0"/>
                <a:ea typeface="Times New Roman" panose="02020603050405020304" pitchFamily="18" charset="0"/>
              </a:rPr>
              <a:t> ЛРС;</a:t>
            </a:r>
            <a:endParaRPr lang="ru-RU" sz="1800" dirty="0">
              <a:latin typeface="Times New Roman" panose="02020603050405020304" pitchFamily="18" charset="0"/>
              <a:ea typeface="Times New Roman" panose="02020603050405020304" pitchFamily="18" charset="0"/>
            </a:endParaRPr>
          </a:p>
          <a:p>
            <a:pPr lvl="0" algn="just">
              <a:lnSpc>
                <a:spcPct val="150000"/>
              </a:lnSpc>
              <a:buSzPts val="1200"/>
              <a:buFont typeface="Wingdings" panose="05000000000000000000" pitchFamily="2" charset="2"/>
              <a:buChar char="Ø"/>
              <a:tabLst>
                <a:tab pos="241300" algn="l"/>
              </a:tabLst>
            </a:pPr>
            <a:r>
              <a:rPr lang="ru-RU" sz="1800" dirty="0" err="1">
                <a:solidFill>
                  <a:srgbClr val="000000"/>
                </a:solidFill>
                <a:latin typeface="Times New Roman" panose="02020603050405020304" pitchFamily="18" charset="0"/>
                <a:ea typeface="Times New Roman" panose="02020603050405020304" pitchFamily="18" charset="0"/>
              </a:rPr>
              <a:t>перелік</a:t>
            </a:r>
            <a:r>
              <a:rPr lang="ru-RU" sz="1800" dirty="0">
                <a:solidFill>
                  <a:srgbClr val="000000"/>
                </a:solidFill>
                <a:latin typeface="Times New Roman" panose="02020603050405020304" pitchFamily="18" charset="0"/>
                <a:ea typeface="Times New Roman" panose="02020603050405020304" pitchFamily="18" charset="0"/>
              </a:rPr>
              <a:t> </a:t>
            </a:r>
            <a:r>
              <a:rPr lang="ru-RU" sz="1800" dirty="0" err="1">
                <a:solidFill>
                  <a:srgbClr val="000000"/>
                </a:solidFill>
                <a:latin typeface="Times New Roman" panose="02020603050405020304" pitchFamily="18" charset="0"/>
                <a:ea typeface="Times New Roman" panose="02020603050405020304" pitchFamily="18" charset="0"/>
              </a:rPr>
              <a:t>основних</a:t>
            </a:r>
            <a:r>
              <a:rPr lang="ru-RU" sz="1800" dirty="0">
                <a:solidFill>
                  <a:srgbClr val="000000"/>
                </a:solidFill>
                <a:latin typeface="Times New Roman" panose="02020603050405020304" pitchFamily="18" charset="0"/>
                <a:ea typeface="Times New Roman" panose="02020603050405020304" pitchFamily="18" charset="0"/>
              </a:rPr>
              <a:t> </a:t>
            </a:r>
            <a:r>
              <a:rPr lang="ru-RU" sz="1800" dirty="0" err="1">
                <a:solidFill>
                  <a:srgbClr val="000000"/>
                </a:solidFill>
                <a:latin typeface="Times New Roman" panose="02020603050405020304" pitchFamily="18" charset="0"/>
                <a:ea typeface="Times New Roman" panose="02020603050405020304" pitchFamily="18" charset="0"/>
              </a:rPr>
              <a:t>фітотерапевтичних</a:t>
            </a:r>
            <a:r>
              <a:rPr lang="ru-RU" sz="1800" dirty="0">
                <a:solidFill>
                  <a:srgbClr val="000000"/>
                </a:solidFill>
                <a:latin typeface="Times New Roman" panose="02020603050405020304" pitchFamily="18" charset="0"/>
                <a:ea typeface="Times New Roman" panose="02020603050405020304" pitchFamily="18" charset="0"/>
              </a:rPr>
              <a:t> </a:t>
            </a:r>
            <a:r>
              <a:rPr lang="ru-RU" sz="1800" dirty="0" err="1">
                <a:solidFill>
                  <a:srgbClr val="000000"/>
                </a:solidFill>
                <a:latin typeface="Times New Roman" panose="02020603050405020304" pitchFamily="18" charset="0"/>
                <a:ea typeface="Times New Roman" panose="02020603050405020304" pitchFamily="18" charset="0"/>
              </a:rPr>
              <a:t>ефектів</a:t>
            </a:r>
            <a:r>
              <a:rPr lang="ru-RU" sz="1800" dirty="0">
                <a:solidFill>
                  <a:srgbClr val="000000"/>
                </a:solidFill>
                <a:latin typeface="Times New Roman" panose="02020603050405020304" pitchFamily="18" charset="0"/>
                <a:ea typeface="Times New Roman" panose="02020603050405020304" pitchFamily="18" charset="0"/>
              </a:rPr>
              <a:t> та </a:t>
            </a:r>
            <a:r>
              <a:rPr lang="ru-RU" sz="1800" dirty="0" err="1">
                <a:solidFill>
                  <a:srgbClr val="000000"/>
                </a:solidFill>
                <a:latin typeface="Times New Roman" panose="02020603050405020304" pitchFamily="18" charset="0"/>
                <a:ea typeface="Times New Roman" panose="02020603050405020304" pitchFamily="18" charset="0"/>
              </a:rPr>
              <a:t>фітозасобів</a:t>
            </a:r>
            <a:r>
              <a:rPr lang="ru-RU" sz="1800" dirty="0">
                <a:solidFill>
                  <a:srgbClr val="000000"/>
                </a:solidFill>
                <a:latin typeface="Times New Roman" panose="02020603050405020304" pitchFamily="18" charset="0"/>
                <a:ea typeface="Times New Roman" panose="02020603050405020304" pitchFamily="18" charset="0"/>
              </a:rPr>
              <a:t>, </a:t>
            </a:r>
            <a:r>
              <a:rPr lang="ru-RU" sz="1800" dirty="0" err="1">
                <a:solidFill>
                  <a:srgbClr val="000000"/>
                </a:solidFill>
                <a:latin typeface="Times New Roman" panose="02020603050405020304" pitchFamily="18" charset="0"/>
                <a:ea typeface="Times New Roman" panose="02020603050405020304" pitchFamily="18" charset="0"/>
              </a:rPr>
              <a:t>які</a:t>
            </a:r>
            <a:r>
              <a:rPr lang="ru-RU" sz="1800" dirty="0">
                <a:solidFill>
                  <a:srgbClr val="000000"/>
                </a:solidFill>
                <a:latin typeface="Times New Roman" panose="02020603050405020304" pitchFamily="18" charset="0"/>
                <a:ea typeface="Times New Roman" panose="02020603050405020304" pitchFamily="18" charset="0"/>
              </a:rPr>
              <a:t> </a:t>
            </a:r>
            <a:r>
              <a:rPr lang="ru-RU" sz="1800" dirty="0" err="1">
                <a:solidFill>
                  <a:srgbClr val="000000"/>
                </a:solidFill>
                <a:latin typeface="Times New Roman" panose="02020603050405020304" pitchFamily="18" charset="0"/>
                <a:ea typeface="Times New Roman" panose="02020603050405020304" pitchFamily="18" charset="0"/>
              </a:rPr>
              <a:t>їх</a:t>
            </a:r>
            <a:r>
              <a:rPr lang="ru-RU" sz="1800" dirty="0">
                <a:solidFill>
                  <a:srgbClr val="000000"/>
                </a:solidFill>
                <a:latin typeface="Times New Roman" panose="02020603050405020304" pitchFamily="18" charset="0"/>
                <a:ea typeface="Times New Roman" panose="02020603050405020304" pitchFamily="18" charset="0"/>
              </a:rPr>
              <a:t> </a:t>
            </a:r>
            <a:r>
              <a:rPr lang="ru-RU" sz="1800" dirty="0" err="1">
                <a:solidFill>
                  <a:srgbClr val="000000"/>
                </a:solidFill>
                <a:latin typeface="Times New Roman" panose="02020603050405020304" pitchFamily="18" charset="0"/>
                <a:ea typeface="Times New Roman" panose="02020603050405020304" pitchFamily="18" charset="0"/>
              </a:rPr>
              <a:t>обумовлюють</a:t>
            </a:r>
            <a:r>
              <a:rPr lang="ru-RU" sz="1800" dirty="0">
                <a:solidFill>
                  <a:srgbClr val="000000"/>
                </a:solidFill>
                <a:latin typeface="Times New Roman" panose="02020603050405020304" pitchFamily="18" charset="0"/>
                <a:ea typeface="Times New Roman" panose="02020603050405020304" pitchFamily="18" charset="0"/>
              </a:rPr>
              <a:t>;</a:t>
            </a:r>
            <a:endParaRPr lang="ru-RU" sz="1800" dirty="0">
              <a:latin typeface="Times New Roman" panose="02020603050405020304" pitchFamily="18" charset="0"/>
              <a:ea typeface="Times New Roman" panose="02020603050405020304" pitchFamily="18" charset="0"/>
            </a:endParaRPr>
          </a:p>
          <a:p>
            <a:pPr lvl="0" algn="just">
              <a:lnSpc>
                <a:spcPct val="150000"/>
              </a:lnSpc>
              <a:buSzPts val="1200"/>
              <a:buFont typeface="Wingdings" panose="05000000000000000000" pitchFamily="2" charset="2"/>
              <a:buChar char="Ø"/>
              <a:tabLst>
                <a:tab pos="241300" algn="l"/>
              </a:tabLst>
            </a:pPr>
            <a:r>
              <a:rPr lang="ru-RU" sz="1800" dirty="0" err="1">
                <a:solidFill>
                  <a:srgbClr val="000000"/>
                </a:solidFill>
                <a:latin typeface="Times New Roman" panose="02020603050405020304" pitchFamily="18" charset="0"/>
                <a:ea typeface="Times New Roman" panose="02020603050405020304" pitchFamily="18" charset="0"/>
              </a:rPr>
              <a:t>основні</a:t>
            </a:r>
            <a:r>
              <a:rPr lang="ru-RU" sz="1800" dirty="0">
                <a:solidFill>
                  <a:srgbClr val="000000"/>
                </a:solidFill>
                <a:latin typeface="Times New Roman" panose="02020603050405020304" pitchFamily="18" charset="0"/>
                <a:ea typeface="Times New Roman" panose="02020603050405020304" pitchFamily="18" charset="0"/>
              </a:rPr>
              <a:t> правила </a:t>
            </a:r>
            <a:r>
              <a:rPr lang="ru-RU" sz="1800" dirty="0" err="1">
                <a:solidFill>
                  <a:srgbClr val="000000"/>
                </a:solidFill>
                <a:latin typeface="Times New Roman" panose="02020603050405020304" pitchFamily="18" charset="0"/>
                <a:ea typeface="Times New Roman" panose="02020603050405020304" pitchFamily="18" charset="0"/>
              </a:rPr>
              <a:t>формування</a:t>
            </a:r>
            <a:r>
              <a:rPr lang="ru-RU" sz="1800" dirty="0">
                <a:solidFill>
                  <a:srgbClr val="000000"/>
                </a:solidFill>
                <a:latin typeface="Times New Roman" panose="02020603050405020304" pitchFamily="18" charset="0"/>
                <a:ea typeface="Times New Roman" panose="02020603050405020304" pitchFamily="18" charset="0"/>
              </a:rPr>
              <a:t> </a:t>
            </a:r>
            <a:r>
              <a:rPr lang="ru-RU" sz="1800" dirty="0" err="1">
                <a:solidFill>
                  <a:srgbClr val="000000"/>
                </a:solidFill>
                <a:latin typeface="Times New Roman" panose="02020603050405020304" pitchFamily="18" charset="0"/>
                <a:ea typeface="Times New Roman" panose="02020603050405020304" pitchFamily="18" charset="0"/>
              </a:rPr>
              <a:t>фітокомпозицій</a:t>
            </a:r>
            <a:r>
              <a:rPr lang="uk-UA" sz="1800" dirty="0">
                <a:solidFill>
                  <a:srgbClr val="000000"/>
                </a:solidFill>
                <a:latin typeface="Times New Roman" panose="02020603050405020304" pitchFamily="18" charset="0"/>
                <a:ea typeface="Times New Roman" panose="02020603050405020304" pitchFamily="18" charset="0"/>
              </a:rPr>
              <a:t>;</a:t>
            </a:r>
            <a:endParaRPr lang="ru-RU" sz="1800" dirty="0">
              <a:latin typeface="Times New Roman" panose="02020603050405020304" pitchFamily="18" charset="0"/>
              <a:ea typeface="Times New Roman" panose="02020603050405020304" pitchFamily="18" charset="0"/>
            </a:endParaRPr>
          </a:p>
          <a:p>
            <a:pPr marL="0" indent="0" algn="just">
              <a:lnSpc>
                <a:spcPct val="90000"/>
              </a:lnSpc>
              <a:buNone/>
            </a:pPr>
            <a:endParaRPr lang="uk-UA" sz="1600" dirty="0">
              <a:latin typeface="Times New Roman" panose="02020603050405020304" pitchFamily="18" charset="0"/>
              <a:cs typeface="Times New Roman" panose="02020603050405020304" pitchFamily="18" charset="0"/>
            </a:endParaRPr>
          </a:p>
        </p:txBody>
      </p:sp>
      <p:pic>
        <p:nvPicPr>
          <p:cNvPr id="6" name="Picture 2">
            <a:extLst>
              <a:ext uri="{FF2B5EF4-FFF2-40B4-BE49-F238E27FC236}">
                <a16:creationId xmlns:a16="http://schemas.microsoft.com/office/drawing/2014/main" id="{BF457212-ACC3-42E3-A8D4-9C2A0713E7E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63304" y="101402"/>
            <a:ext cx="2280696" cy="2333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441559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4546" y="188640"/>
            <a:ext cx="8981950" cy="5409954"/>
          </a:xfrm>
        </p:spPr>
        <p:txBody>
          <a:bodyPr>
            <a:noAutofit/>
          </a:bodyPr>
          <a:lstStyle/>
          <a:p>
            <a:pPr marL="0" indent="0">
              <a:lnSpc>
                <a:spcPct val="90000"/>
              </a:lnSpc>
              <a:buNone/>
            </a:pPr>
            <a:r>
              <a:rPr lang="uk-UA" sz="2000" dirty="0">
                <a:latin typeface="Times New Roman" panose="02020603050405020304" pitchFamily="18" charset="0"/>
                <a:cs typeface="Times New Roman" panose="02020603050405020304" pitchFamily="18" charset="0"/>
              </a:rPr>
              <a:t>Після проходження даного курсу здобувач буде </a:t>
            </a:r>
            <a:r>
              <a:rPr lang="uk-UA" sz="2800" b="1" dirty="0">
                <a:latin typeface="Times New Roman" panose="02020603050405020304" pitchFamily="18" charset="0"/>
                <a:cs typeface="Times New Roman" panose="02020603050405020304" pitchFamily="18" charset="0"/>
              </a:rPr>
              <a:t>вміти</a:t>
            </a:r>
            <a:r>
              <a:rPr lang="uk-UA" sz="2800" dirty="0">
                <a:latin typeface="Times New Roman" panose="02020603050405020304" pitchFamily="18" charset="0"/>
                <a:cs typeface="Times New Roman" panose="02020603050405020304" pitchFamily="18" charset="0"/>
              </a:rPr>
              <a:t>:</a:t>
            </a:r>
            <a:endParaRPr lang="uk-UA" sz="2000" dirty="0">
              <a:latin typeface="Times New Roman" panose="02020603050405020304" pitchFamily="18" charset="0"/>
              <a:cs typeface="Times New Roman" panose="02020603050405020304" pitchFamily="18" charset="0"/>
            </a:endParaRPr>
          </a:p>
          <a:p>
            <a:pPr marL="0" lvl="0">
              <a:spcBef>
                <a:spcPts val="0"/>
              </a:spcBef>
              <a:buSzPts val="1200"/>
              <a:buFont typeface="Symbol" panose="05050102010706020507" pitchFamily="18" charset="2"/>
              <a:buChar char="-"/>
              <a:tabLst>
                <a:tab pos="228600" algn="l"/>
              </a:tabLst>
            </a:pPr>
            <a:r>
              <a:rPr lang="uk-UA" sz="2000" dirty="0">
                <a:latin typeface="Times New Roman" panose="02020603050405020304" pitchFamily="18" charset="0"/>
                <a:ea typeface="Times New Roman" panose="02020603050405020304" pitchFamily="18" charset="0"/>
              </a:rPr>
              <a:t>ідентифікувати</a:t>
            </a:r>
            <a:r>
              <a:rPr lang="ru-RU" sz="2000" dirty="0">
                <a:latin typeface="Times New Roman" panose="02020603050405020304" pitchFamily="18" charset="0"/>
                <a:ea typeface="Times New Roman" panose="02020603050405020304" pitchFamily="18" charset="0"/>
              </a:rPr>
              <a:t> ЛР по </a:t>
            </a:r>
            <a:r>
              <a:rPr lang="ru-RU" sz="2000" dirty="0" err="1">
                <a:latin typeface="Times New Roman" panose="02020603050405020304" pitchFamily="18" charset="0"/>
                <a:ea typeface="Times New Roman" panose="02020603050405020304" pitchFamily="18" charset="0"/>
              </a:rPr>
              <a:t>гербарним</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зразкам</a:t>
            </a:r>
            <a:r>
              <a:rPr lang="ru-RU" sz="2000" dirty="0">
                <a:latin typeface="Times New Roman" panose="02020603050405020304" pitchFamily="18" charset="0"/>
                <a:ea typeface="Times New Roman" panose="02020603050405020304" pitchFamily="18" charset="0"/>
              </a:rPr>
              <a:t>; </a:t>
            </a:r>
            <a:endParaRPr lang="ru-RU" sz="2400" dirty="0">
              <a:latin typeface="Times New Roman" panose="02020603050405020304" pitchFamily="18" charset="0"/>
              <a:ea typeface="Times New Roman" panose="02020603050405020304" pitchFamily="18" charset="0"/>
            </a:endParaRPr>
          </a:p>
          <a:p>
            <a:pPr marL="0" lvl="0">
              <a:spcBef>
                <a:spcPts val="0"/>
              </a:spcBef>
              <a:buSzPts val="1200"/>
              <a:buFont typeface="Symbol" panose="05050102010706020507" pitchFamily="18" charset="2"/>
              <a:buChar char="-"/>
              <a:tabLst>
                <a:tab pos="228600" algn="l"/>
              </a:tabLst>
            </a:pPr>
            <a:r>
              <a:rPr lang="ru-RU" sz="2000" dirty="0" err="1">
                <a:latin typeface="Times New Roman" panose="02020603050405020304" pitchFamily="18" charset="0"/>
                <a:ea typeface="Times New Roman" panose="02020603050405020304" pitchFamily="18" charset="0"/>
              </a:rPr>
              <a:t>визначати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показання</a:t>
            </a:r>
            <a:r>
              <a:rPr lang="ru-RU" sz="2000" dirty="0">
                <a:latin typeface="Times New Roman" panose="02020603050405020304" pitchFamily="18" charset="0"/>
                <a:ea typeface="Times New Roman" panose="02020603050405020304" pitchFamily="18" charset="0"/>
              </a:rPr>
              <a:t> та </a:t>
            </a:r>
            <a:r>
              <a:rPr lang="ru-RU" sz="2000" dirty="0" err="1">
                <a:latin typeface="Times New Roman" panose="02020603050405020304" pitchFamily="18" charset="0"/>
                <a:ea typeface="Times New Roman" panose="02020603050405020304" pitchFamily="18" charset="0"/>
              </a:rPr>
              <a:t>протипоказання</a:t>
            </a:r>
            <a:r>
              <a:rPr lang="ru-RU" sz="2000" dirty="0">
                <a:latin typeface="Times New Roman" panose="02020603050405020304" pitchFamily="18" charset="0"/>
                <a:ea typeface="Times New Roman" panose="02020603050405020304" pitchFamily="18" charset="0"/>
              </a:rPr>
              <a:t> до </a:t>
            </a:r>
            <a:r>
              <a:rPr lang="ru-RU" sz="2000" dirty="0" err="1">
                <a:latin typeface="Times New Roman" panose="02020603050405020304" pitchFamily="18" charset="0"/>
                <a:ea typeface="Times New Roman" panose="02020603050405020304" pitchFamily="18" charset="0"/>
              </a:rPr>
              <a:t>застосування</a:t>
            </a:r>
            <a:r>
              <a:rPr lang="en-US"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фітотерапі</a:t>
            </a:r>
            <a:r>
              <a:rPr lang="uk-UA" sz="2000" dirty="0">
                <a:latin typeface="Times New Roman" panose="02020603050405020304" pitchFamily="18" charset="0"/>
                <a:ea typeface="Times New Roman" panose="02020603050405020304" pitchFamily="18" charset="0"/>
              </a:rPr>
              <a:t>ї;</a:t>
            </a:r>
            <a:endParaRPr lang="ru-RU" sz="2400" dirty="0">
              <a:latin typeface="Times New Roman" panose="02020603050405020304" pitchFamily="18" charset="0"/>
              <a:ea typeface="Times New Roman" panose="02020603050405020304" pitchFamily="18" charset="0"/>
            </a:endParaRPr>
          </a:p>
          <a:p>
            <a:pPr marL="0" lvl="0">
              <a:spcBef>
                <a:spcPts val="0"/>
              </a:spcBef>
              <a:buSzPts val="1200"/>
              <a:buFont typeface="Symbol" panose="05050102010706020507" pitchFamily="18" charset="2"/>
              <a:buChar char="-"/>
              <a:tabLst>
                <a:tab pos="228600" algn="l"/>
              </a:tabLst>
            </a:pPr>
            <a:r>
              <a:rPr lang="ru-RU" sz="2000" dirty="0" err="1">
                <a:latin typeface="Times New Roman" panose="02020603050405020304" pitchFamily="18" charset="0"/>
                <a:ea typeface="Times New Roman" panose="02020603050405020304" pitchFamily="18" charset="0"/>
              </a:rPr>
              <a:t>використовувати</a:t>
            </a:r>
            <a:r>
              <a:rPr lang="ru-RU" sz="2000" dirty="0">
                <a:latin typeface="Times New Roman" panose="02020603050405020304" pitchFamily="18" charset="0"/>
                <a:ea typeface="Times New Roman" panose="02020603050405020304" pitchFamily="18" charset="0"/>
              </a:rPr>
              <a:t> на </a:t>
            </a:r>
            <a:r>
              <a:rPr lang="ru-RU" sz="2000" dirty="0" err="1">
                <a:latin typeface="Times New Roman" panose="02020603050405020304" pitchFamily="18" charset="0"/>
                <a:ea typeface="Times New Roman" panose="02020603050405020304" pitchFamily="18" charset="0"/>
              </a:rPr>
              <a:t>практиці</a:t>
            </a:r>
            <a:r>
              <a:rPr lang="ru-RU" sz="2000" dirty="0">
                <a:latin typeface="Times New Roman" panose="02020603050405020304" pitchFamily="18" charset="0"/>
                <a:ea typeface="Times New Roman" panose="02020603050405020304" pitchFamily="18" charset="0"/>
              </a:rPr>
              <a:t> методику і </a:t>
            </a:r>
            <a:r>
              <a:rPr lang="ru-RU" sz="2000" dirty="0" err="1">
                <a:latin typeface="Times New Roman" panose="02020603050405020304" pitchFamily="18" charset="0"/>
                <a:ea typeface="Times New Roman" panose="02020603050405020304" pitchFamily="18" charset="0"/>
              </a:rPr>
              <a:t>техніку</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подрібнення</a:t>
            </a:r>
            <a:r>
              <a:rPr lang="ru-RU" sz="2000" dirty="0">
                <a:latin typeface="Times New Roman" panose="02020603050405020304" pitchFamily="18" charset="0"/>
                <a:ea typeface="Times New Roman" panose="02020603050405020304" pitchFamily="18" charset="0"/>
              </a:rPr>
              <a:t> </a:t>
            </a:r>
            <a:r>
              <a:rPr lang="uk-UA" sz="2000" dirty="0">
                <a:latin typeface="Times New Roman" panose="02020603050405020304" pitchFamily="18" charset="0"/>
                <a:ea typeface="Times New Roman" panose="02020603050405020304" pitchFamily="18" charset="0"/>
              </a:rPr>
              <a:t>ЛРС;</a:t>
            </a:r>
            <a:endParaRPr lang="ru-RU" sz="2400" dirty="0">
              <a:latin typeface="Times New Roman" panose="02020603050405020304" pitchFamily="18" charset="0"/>
              <a:ea typeface="Times New Roman" panose="02020603050405020304" pitchFamily="18" charset="0"/>
            </a:endParaRPr>
          </a:p>
          <a:p>
            <a:pPr marL="0" lvl="0">
              <a:spcBef>
                <a:spcPts val="0"/>
              </a:spcBef>
              <a:buSzPts val="1200"/>
              <a:buFont typeface="Symbol" panose="05050102010706020507" pitchFamily="18" charset="2"/>
              <a:buChar char="-"/>
              <a:tabLst>
                <a:tab pos="228600" algn="l"/>
              </a:tabLst>
            </a:pPr>
            <a:r>
              <a:rPr lang="uk-UA" sz="2000" dirty="0">
                <a:latin typeface="Times New Roman" panose="02020603050405020304" pitchFamily="18" charset="0"/>
                <a:ea typeface="Times New Roman" panose="02020603050405020304" pitchFamily="18" charset="0"/>
              </a:rPr>
              <a:t>п</a:t>
            </a:r>
            <a:r>
              <a:rPr lang="ru-RU" sz="2000" dirty="0" err="1">
                <a:latin typeface="Times New Roman" panose="02020603050405020304" pitchFamily="18" charset="0"/>
                <a:ea typeface="Times New Roman" panose="02020603050405020304" pitchFamily="18" charset="0"/>
              </a:rPr>
              <a:t>ризначати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фітозасоби</a:t>
            </a:r>
            <a:r>
              <a:rPr lang="ru-RU" sz="2000" dirty="0">
                <a:latin typeface="Times New Roman" panose="02020603050405020304" pitchFamily="18" charset="0"/>
                <a:ea typeface="Times New Roman" panose="02020603050405020304" pitchFamily="18" charset="0"/>
              </a:rPr>
              <a:t>:</a:t>
            </a:r>
            <a:endParaRPr lang="ru-RU" sz="2400" dirty="0">
              <a:latin typeface="Times New Roman" panose="02020603050405020304" pitchFamily="18" charset="0"/>
              <a:ea typeface="Times New Roman" panose="02020603050405020304" pitchFamily="18" charset="0"/>
            </a:endParaRPr>
          </a:p>
          <a:p>
            <a:pPr marL="0" lvl="0" algn="just">
              <a:spcBef>
                <a:spcPts val="0"/>
              </a:spcBef>
              <a:buFont typeface="Wingdings" panose="05000000000000000000" pitchFamily="2" charset="2"/>
              <a:buChar char=""/>
              <a:tabLst>
                <a:tab pos="160020" algn="l"/>
              </a:tabLst>
            </a:pPr>
            <a:r>
              <a:rPr lang="ru-RU" sz="2000" dirty="0" err="1">
                <a:solidFill>
                  <a:srgbClr val="000000"/>
                </a:solidFill>
                <a:latin typeface="Times New Roman" panose="02020603050405020304" pitchFamily="18" charset="0"/>
                <a:ea typeface="Times New Roman" panose="02020603050405020304" pitchFamily="18" charset="0"/>
              </a:rPr>
              <a:t>протизапальної</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дії</a:t>
            </a:r>
            <a:r>
              <a:rPr lang="ru-RU" sz="2000" dirty="0">
                <a:solidFill>
                  <a:srgbClr val="000000"/>
                </a:solidFill>
                <a:latin typeface="Times New Roman" panose="02020603050405020304" pitchFamily="18" charset="0"/>
                <a:ea typeface="Times New Roman" panose="02020603050405020304" pitchFamily="18" charset="0"/>
              </a:rPr>
              <a:t>;</a:t>
            </a:r>
            <a:endParaRPr lang="ru-RU" sz="2400" dirty="0">
              <a:latin typeface="Times New Roman" panose="02020603050405020304" pitchFamily="18" charset="0"/>
              <a:ea typeface="Times New Roman" panose="02020603050405020304" pitchFamily="18" charset="0"/>
            </a:endParaRPr>
          </a:p>
          <a:p>
            <a:pPr marL="0" lvl="0" algn="just">
              <a:spcBef>
                <a:spcPts val="0"/>
              </a:spcBef>
              <a:buFont typeface="Wingdings" panose="05000000000000000000" pitchFamily="2" charset="2"/>
              <a:buChar char=""/>
              <a:tabLst>
                <a:tab pos="160020" algn="l"/>
              </a:tabLst>
            </a:pPr>
            <a:r>
              <a:rPr lang="ru-RU" sz="2000" dirty="0" err="1">
                <a:solidFill>
                  <a:srgbClr val="000000"/>
                </a:solidFill>
                <a:latin typeface="Times New Roman" panose="02020603050405020304" pitchFamily="18" charset="0"/>
                <a:ea typeface="Times New Roman" panose="02020603050405020304" pitchFamily="18" charset="0"/>
              </a:rPr>
              <a:t>гіпотензивно</a:t>
            </a:r>
            <a:r>
              <a:rPr lang="uk-UA" sz="2000" dirty="0">
                <a:solidFill>
                  <a:srgbClr val="000000"/>
                </a:solidFill>
                <a:latin typeface="Times New Roman" panose="02020603050405020304" pitchFamily="18" charset="0"/>
                <a:ea typeface="Times New Roman" panose="02020603050405020304" pitchFamily="18" charset="0"/>
              </a:rPr>
              <a:t>ї</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ді</a:t>
            </a:r>
            <a:r>
              <a:rPr lang="uk-UA" sz="2000" dirty="0">
                <a:solidFill>
                  <a:srgbClr val="000000"/>
                </a:solidFill>
                <a:latin typeface="Times New Roman" panose="02020603050405020304" pitchFamily="18" charset="0"/>
                <a:ea typeface="Times New Roman" panose="02020603050405020304" pitchFamily="18" charset="0"/>
              </a:rPr>
              <a:t>ї</a:t>
            </a:r>
            <a:r>
              <a:rPr lang="ru-RU" sz="2000" dirty="0">
                <a:solidFill>
                  <a:srgbClr val="000000"/>
                </a:solidFill>
                <a:latin typeface="Times New Roman" panose="02020603050405020304" pitchFamily="18" charset="0"/>
                <a:ea typeface="Times New Roman" panose="02020603050405020304" pitchFamily="18" charset="0"/>
              </a:rPr>
              <a:t>;</a:t>
            </a:r>
            <a:endParaRPr lang="ru-RU" sz="2400" dirty="0">
              <a:latin typeface="Times New Roman" panose="02020603050405020304" pitchFamily="18" charset="0"/>
              <a:ea typeface="Times New Roman" panose="02020603050405020304" pitchFamily="18" charset="0"/>
            </a:endParaRPr>
          </a:p>
          <a:p>
            <a:pPr marL="0" lvl="0" algn="just">
              <a:spcBef>
                <a:spcPts val="0"/>
              </a:spcBef>
              <a:buFont typeface="Wingdings" panose="05000000000000000000" pitchFamily="2" charset="2"/>
              <a:buChar char=""/>
              <a:tabLst>
                <a:tab pos="156845" algn="l"/>
              </a:tabLst>
            </a:pPr>
            <a:r>
              <a:rPr lang="ru-RU" sz="2000" dirty="0">
                <a:solidFill>
                  <a:srgbClr val="000000"/>
                </a:solidFill>
                <a:latin typeface="Times New Roman" panose="02020603050405020304" pitchFamily="18" charset="0"/>
                <a:ea typeface="Times New Roman" panose="02020603050405020304" pitchFamily="18" charset="0"/>
              </a:rPr>
              <a:t>для </a:t>
            </a:r>
            <a:r>
              <a:rPr lang="ru-RU" sz="2000" dirty="0" err="1">
                <a:solidFill>
                  <a:srgbClr val="000000"/>
                </a:solidFill>
                <a:latin typeface="Times New Roman" panose="02020603050405020304" pitchFamily="18" charset="0"/>
                <a:ea typeface="Times New Roman" panose="02020603050405020304" pitchFamily="18" charset="0"/>
              </a:rPr>
              <a:t>регулювання</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вітамінного</a:t>
            </a:r>
            <a:r>
              <a:rPr lang="ru-RU" sz="2000" dirty="0">
                <a:solidFill>
                  <a:srgbClr val="000000"/>
                </a:solidFill>
                <a:latin typeface="Times New Roman" panose="02020603050405020304" pitchFamily="18" charset="0"/>
                <a:ea typeface="Times New Roman" panose="02020603050405020304" pitchFamily="18" charset="0"/>
              </a:rPr>
              <a:t> балансу </a:t>
            </a:r>
            <a:r>
              <a:rPr lang="ru-RU" sz="2000" dirty="0" err="1">
                <a:solidFill>
                  <a:srgbClr val="000000"/>
                </a:solidFill>
                <a:latin typeface="Times New Roman" panose="02020603050405020304" pitchFamily="18" charset="0"/>
                <a:ea typeface="Times New Roman" panose="02020603050405020304" pitchFamily="18" charset="0"/>
              </a:rPr>
              <a:t>організму</a:t>
            </a:r>
            <a:r>
              <a:rPr lang="ru-RU" sz="2000" dirty="0">
                <a:solidFill>
                  <a:srgbClr val="000000"/>
                </a:solidFill>
                <a:latin typeface="Times New Roman" panose="02020603050405020304" pitchFamily="18" charset="0"/>
                <a:ea typeface="Times New Roman" panose="02020603050405020304" pitchFamily="18" charset="0"/>
              </a:rPr>
              <a:t>;</a:t>
            </a:r>
            <a:endParaRPr lang="ru-RU" sz="2400" dirty="0">
              <a:latin typeface="Times New Roman" panose="02020603050405020304" pitchFamily="18" charset="0"/>
              <a:ea typeface="Times New Roman" panose="02020603050405020304" pitchFamily="18" charset="0"/>
            </a:endParaRPr>
          </a:p>
          <a:p>
            <a:pPr marL="0" lvl="0" algn="just">
              <a:spcBef>
                <a:spcPts val="0"/>
              </a:spcBef>
              <a:buFont typeface="Wingdings" panose="05000000000000000000" pitchFamily="2" charset="2"/>
              <a:buChar char=""/>
              <a:tabLst>
                <a:tab pos="160020" algn="l"/>
              </a:tabLst>
            </a:pPr>
            <a:r>
              <a:rPr lang="ru-RU" sz="2000" dirty="0">
                <a:solidFill>
                  <a:srgbClr val="000000"/>
                </a:solidFill>
                <a:latin typeface="Times New Roman" panose="02020603050405020304" pitchFamily="18" charset="0"/>
                <a:ea typeface="Times New Roman" panose="02020603050405020304" pitchFamily="18" charset="0"/>
              </a:rPr>
              <a:t>для </a:t>
            </a:r>
            <a:r>
              <a:rPr lang="ru-RU" sz="2000" dirty="0" err="1">
                <a:solidFill>
                  <a:srgbClr val="000000"/>
                </a:solidFill>
                <a:latin typeface="Times New Roman" panose="02020603050405020304" pitchFamily="18" charset="0"/>
                <a:ea typeface="Times New Roman" panose="02020603050405020304" pitchFamily="18" charset="0"/>
              </a:rPr>
              <a:t>відновлення</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мікроелементного</a:t>
            </a:r>
            <a:r>
              <a:rPr lang="ru-RU" sz="2000" dirty="0">
                <a:solidFill>
                  <a:srgbClr val="000000"/>
                </a:solidFill>
                <a:latin typeface="Times New Roman" panose="02020603050405020304" pitchFamily="18" charset="0"/>
                <a:ea typeface="Times New Roman" panose="02020603050405020304" pitchFamily="18" charset="0"/>
              </a:rPr>
              <a:t> балансу </a:t>
            </a:r>
            <a:r>
              <a:rPr lang="ru-RU" sz="2000" dirty="0" err="1">
                <a:solidFill>
                  <a:srgbClr val="000000"/>
                </a:solidFill>
                <a:latin typeface="Times New Roman" panose="02020603050405020304" pitchFamily="18" charset="0"/>
                <a:ea typeface="Times New Roman" panose="02020603050405020304" pitchFamily="18" charset="0"/>
              </a:rPr>
              <a:t>організму</a:t>
            </a:r>
            <a:r>
              <a:rPr lang="ru-RU" sz="2000" dirty="0">
                <a:solidFill>
                  <a:srgbClr val="000000"/>
                </a:solidFill>
                <a:latin typeface="Times New Roman" panose="02020603050405020304" pitchFamily="18" charset="0"/>
                <a:ea typeface="Times New Roman" panose="02020603050405020304" pitchFamily="18" charset="0"/>
              </a:rPr>
              <a:t>;</a:t>
            </a:r>
            <a:endParaRPr lang="ru-RU" sz="2400" dirty="0">
              <a:latin typeface="Times New Roman" panose="02020603050405020304" pitchFamily="18" charset="0"/>
              <a:ea typeface="Times New Roman" panose="02020603050405020304" pitchFamily="18" charset="0"/>
            </a:endParaRPr>
          </a:p>
          <a:p>
            <a:pPr marL="0" lvl="0" algn="just">
              <a:spcBef>
                <a:spcPts val="0"/>
              </a:spcBef>
              <a:buFont typeface="Wingdings" panose="05000000000000000000" pitchFamily="2" charset="2"/>
              <a:buChar char=""/>
              <a:tabLst>
                <a:tab pos="160020" algn="l"/>
              </a:tabLst>
            </a:pPr>
            <a:r>
              <a:rPr lang="ru-RU" sz="2000" dirty="0">
                <a:solidFill>
                  <a:srgbClr val="000000"/>
                </a:solidFill>
                <a:latin typeface="Times New Roman" panose="02020603050405020304" pitchFamily="18" charset="0"/>
                <a:ea typeface="Times New Roman" panose="02020603050405020304" pitchFamily="18" charset="0"/>
              </a:rPr>
              <a:t>для </a:t>
            </a:r>
            <a:r>
              <a:rPr lang="ru-RU" sz="2000" dirty="0" err="1">
                <a:solidFill>
                  <a:srgbClr val="000000"/>
                </a:solidFill>
                <a:latin typeface="Times New Roman" panose="02020603050405020304" pitchFamily="18" charset="0"/>
                <a:ea typeface="Times New Roman" panose="02020603050405020304" pitchFamily="18" charset="0"/>
              </a:rPr>
              <a:t>лікування</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захворювань</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органів</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дихання</a:t>
            </a:r>
            <a:r>
              <a:rPr lang="uk-UA" sz="2000" dirty="0">
                <a:solidFill>
                  <a:srgbClr val="000000"/>
                </a:solidFill>
                <a:latin typeface="Times New Roman" panose="02020603050405020304" pitchFamily="18" charset="0"/>
                <a:ea typeface="Times New Roman" panose="02020603050405020304" pitchFamily="18" charset="0"/>
              </a:rPr>
              <a:t>;</a:t>
            </a:r>
            <a:endParaRPr lang="ru-RU" sz="2400" dirty="0">
              <a:latin typeface="Times New Roman" panose="02020603050405020304" pitchFamily="18" charset="0"/>
              <a:ea typeface="Times New Roman" panose="02020603050405020304" pitchFamily="18" charset="0"/>
            </a:endParaRPr>
          </a:p>
          <a:p>
            <a:pPr marL="0" lvl="0" algn="just">
              <a:spcBef>
                <a:spcPts val="0"/>
              </a:spcBef>
              <a:buFont typeface="Wingdings" panose="05000000000000000000" pitchFamily="2" charset="2"/>
              <a:buChar char=""/>
              <a:tabLst>
                <a:tab pos="160020" algn="l"/>
              </a:tabLst>
            </a:pPr>
            <a:r>
              <a:rPr lang="ru-RU" sz="2000" dirty="0">
                <a:solidFill>
                  <a:srgbClr val="000000"/>
                </a:solidFill>
                <a:latin typeface="Times New Roman" panose="02020603050405020304" pitchFamily="18" charset="0"/>
                <a:ea typeface="Times New Roman" panose="02020603050405020304" pitchFamily="18" charset="0"/>
              </a:rPr>
              <a:t>для </a:t>
            </a:r>
            <a:r>
              <a:rPr lang="ru-RU" sz="2000" dirty="0" err="1">
                <a:solidFill>
                  <a:srgbClr val="000000"/>
                </a:solidFill>
                <a:latin typeface="Times New Roman" panose="02020603050405020304" pitchFamily="18" charset="0"/>
                <a:ea typeface="Times New Roman" panose="02020603050405020304" pitchFamily="18" charset="0"/>
              </a:rPr>
              <a:t>лікування</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захворювань</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центральної</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нервової</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системи</a:t>
            </a:r>
            <a:r>
              <a:rPr lang="ru-RU" sz="2000" dirty="0">
                <a:solidFill>
                  <a:srgbClr val="000000"/>
                </a:solidFill>
                <a:latin typeface="Times New Roman" panose="02020603050405020304" pitchFamily="18" charset="0"/>
                <a:ea typeface="Times New Roman" panose="02020603050405020304" pitchFamily="18" charset="0"/>
              </a:rPr>
              <a:t>;</a:t>
            </a:r>
            <a:endParaRPr lang="ru-RU" sz="2400" dirty="0">
              <a:latin typeface="Times New Roman" panose="02020603050405020304" pitchFamily="18" charset="0"/>
              <a:ea typeface="Times New Roman" panose="02020603050405020304" pitchFamily="18" charset="0"/>
            </a:endParaRPr>
          </a:p>
          <a:p>
            <a:pPr marL="0" lvl="0" algn="just">
              <a:spcBef>
                <a:spcPts val="0"/>
              </a:spcBef>
              <a:buFont typeface="Wingdings" panose="05000000000000000000" pitchFamily="2" charset="2"/>
              <a:buChar char=""/>
              <a:tabLst>
                <a:tab pos="342900" algn="l"/>
              </a:tabLst>
            </a:pPr>
            <a:r>
              <a:rPr lang="ru-RU" sz="2000" dirty="0">
                <a:solidFill>
                  <a:srgbClr val="000000"/>
                </a:solidFill>
                <a:latin typeface="Times New Roman" panose="02020603050405020304" pitchFamily="18" charset="0"/>
                <a:ea typeface="Times New Roman" panose="02020603050405020304" pitchFamily="18" charset="0"/>
              </a:rPr>
              <a:t>для </a:t>
            </a:r>
            <a:r>
              <a:rPr lang="ru-RU" sz="2000" dirty="0" err="1">
                <a:solidFill>
                  <a:srgbClr val="000000"/>
                </a:solidFill>
                <a:latin typeface="Times New Roman" panose="02020603050405020304" pitchFamily="18" charset="0"/>
                <a:ea typeface="Times New Roman" panose="02020603050405020304" pitchFamily="18" charset="0"/>
              </a:rPr>
              <a:t>лікування</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захворювань</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нирок</a:t>
            </a:r>
            <a:r>
              <a:rPr lang="ru-RU" sz="2000" dirty="0">
                <a:solidFill>
                  <a:srgbClr val="000000"/>
                </a:solidFill>
                <a:latin typeface="Times New Roman" panose="02020603050405020304" pitchFamily="18" charset="0"/>
                <a:ea typeface="Times New Roman" panose="02020603050405020304" pitchFamily="18" charset="0"/>
              </a:rPr>
              <a:t> та </a:t>
            </a:r>
            <a:r>
              <a:rPr lang="ru-RU" sz="2000" dirty="0" err="1">
                <a:solidFill>
                  <a:srgbClr val="000000"/>
                </a:solidFill>
                <a:latin typeface="Times New Roman" panose="02020603050405020304" pitchFamily="18" charset="0"/>
                <a:ea typeface="Times New Roman" panose="02020603050405020304" pitchFamily="18" charset="0"/>
              </a:rPr>
              <a:t>сечовивідних</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шляхів</a:t>
            </a:r>
            <a:r>
              <a:rPr lang="ru-RU" sz="2000" dirty="0">
                <a:solidFill>
                  <a:srgbClr val="000000"/>
                </a:solidFill>
                <a:latin typeface="Times New Roman" panose="02020603050405020304" pitchFamily="18" charset="0"/>
                <a:ea typeface="Times New Roman" panose="02020603050405020304" pitchFamily="18" charset="0"/>
              </a:rPr>
              <a:t>;</a:t>
            </a:r>
            <a:endParaRPr lang="ru-RU" sz="2400" dirty="0">
              <a:latin typeface="Times New Roman" panose="02020603050405020304" pitchFamily="18" charset="0"/>
              <a:ea typeface="Times New Roman" panose="02020603050405020304" pitchFamily="18" charset="0"/>
            </a:endParaRPr>
          </a:p>
          <a:p>
            <a:pPr marL="0" lvl="0" algn="just">
              <a:spcBef>
                <a:spcPts val="0"/>
              </a:spcBef>
              <a:buFont typeface="Wingdings" panose="05000000000000000000" pitchFamily="2" charset="2"/>
              <a:buChar char=""/>
              <a:tabLst>
                <a:tab pos="156845" algn="l"/>
              </a:tabLst>
            </a:pPr>
            <a:r>
              <a:rPr lang="ru-RU" sz="2000" dirty="0">
                <a:solidFill>
                  <a:srgbClr val="000000"/>
                </a:solidFill>
                <a:latin typeface="Times New Roman" panose="02020603050405020304" pitchFamily="18" charset="0"/>
                <a:ea typeface="Times New Roman" panose="02020603050405020304" pitchFamily="18" charset="0"/>
              </a:rPr>
              <a:t>для </a:t>
            </a:r>
            <a:r>
              <a:rPr lang="ru-RU" sz="2000" dirty="0" err="1">
                <a:solidFill>
                  <a:srgbClr val="000000"/>
                </a:solidFill>
                <a:latin typeface="Times New Roman" panose="02020603050405020304" pitchFamily="18" charset="0"/>
                <a:ea typeface="Times New Roman" panose="02020603050405020304" pitchFamily="18" charset="0"/>
              </a:rPr>
              <a:t>лікування</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захворювань</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печінки</a:t>
            </a:r>
            <a:r>
              <a:rPr lang="ru-RU" sz="2000" dirty="0">
                <a:solidFill>
                  <a:srgbClr val="000000"/>
                </a:solidFill>
                <a:latin typeface="Times New Roman" panose="02020603050405020304" pitchFamily="18" charset="0"/>
                <a:ea typeface="Times New Roman" panose="02020603050405020304" pitchFamily="18" charset="0"/>
              </a:rPr>
              <a:t> та </a:t>
            </a:r>
            <a:r>
              <a:rPr lang="ru-RU" sz="2000" dirty="0" err="1">
                <a:solidFill>
                  <a:srgbClr val="000000"/>
                </a:solidFill>
                <a:latin typeface="Times New Roman" panose="02020603050405020304" pitchFamily="18" charset="0"/>
                <a:ea typeface="Times New Roman" panose="02020603050405020304" pitchFamily="18" charset="0"/>
              </a:rPr>
              <a:t>жовчовивідних</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шляхів</a:t>
            </a:r>
            <a:r>
              <a:rPr lang="ru-RU" sz="2000" dirty="0">
                <a:solidFill>
                  <a:srgbClr val="000000"/>
                </a:solidFill>
                <a:latin typeface="Times New Roman" panose="02020603050405020304" pitchFamily="18" charset="0"/>
                <a:ea typeface="Times New Roman" panose="02020603050405020304" pitchFamily="18" charset="0"/>
              </a:rPr>
              <a:t>;</a:t>
            </a:r>
            <a:endParaRPr lang="ru-RU" sz="2400" dirty="0">
              <a:latin typeface="Times New Roman" panose="02020603050405020304" pitchFamily="18" charset="0"/>
              <a:ea typeface="Times New Roman" panose="02020603050405020304" pitchFamily="18" charset="0"/>
            </a:endParaRPr>
          </a:p>
          <a:p>
            <a:pPr marL="0" lvl="0" algn="just">
              <a:spcBef>
                <a:spcPts val="0"/>
              </a:spcBef>
              <a:buFont typeface="Wingdings" panose="05000000000000000000" pitchFamily="2" charset="2"/>
              <a:buChar char=""/>
              <a:tabLst>
                <a:tab pos="160020" algn="l"/>
              </a:tabLst>
            </a:pPr>
            <a:r>
              <a:rPr lang="ru-RU" sz="2000" dirty="0">
                <a:solidFill>
                  <a:srgbClr val="000000"/>
                </a:solidFill>
                <a:latin typeface="Times New Roman" panose="02020603050405020304" pitchFamily="18" charset="0"/>
                <a:ea typeface="Times New Roman" panose="02020603050405020304" pitchFamily="18" charset="0"/>
              </a:rPr>
              <a:t>з </a:t>
            </a:r>
            <a:r>
              <a:rPr lang="ru-RU" sz="2000" dirty="0" err="1">
                <a:solidFill>
                  <a:srgbClr val="000000"/>
                </a:solidFill>
                <a:latin typeface="Times New Roman" panose="02020603050405020304" pitchFamily="18" charset="0"/>
                <a:ea typeface="Times New Roman" panose="02020603050405020304" pitchFamily="18" charset="0"/>
              </a:rPr>
              <a:t>антиоксидантними</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властивостями</a:t>
            </a:r>
            <a:r>
              <a:rPr lang="uk-UA" sz="2000" dirty="0">
                <a:solidFill>
                  <a:srgbClr val="000000"/>
                </a:solidFill>
                <a:latin typeface="Times New Roman" panose="02020603050405020304" pitchFamily="18" charset="0"/>
                <a:ea typeface="Times New Roman" panose="02020603050405020304" pitchFamily="18" charset="0"/>
              </a:rPr>
              <a:t>.</a:t>
            </a:r>
            <a:endParaRPr lang="ru-RU" sz="2400" dirty="0">
              <a:latin typeface="Times New Roman" panose="02020603050405020304" pitchFamily="18" charset="0"/>
              <a:ea typeface="Times New Roman" panose="02020603050405020304" pitchFamily="18" charset="0"/>
            </a:endParaRPr>
          </a:p>
          <a:p>
            <a:pPr marL="0" indent="0" algn="just">
              <a:spcBef>
                <a:spcPts val="0"/>
              </a:spcBef>
              <a:spcAft>
                <a:spcPts val="0"/>
              </a:spcAft>
              <a:buNone/>
              <a:tabLst>
                <a:tab pos="180340" algn="l"/>
              </a:tabLst>
            </a:pPr>
            <a:endParaRPr lang="ru-RU" sz="2400" dirty="0">
              <a:latin typeface="Times New Roman" panose="02020603050405020304" pitchFamily="18" charset="0"/>
              <a:ea typeface="Times New Roman" panose="02020603050405020304" pitchFamily="18" charset="0"/>
            </a:endParaRPr>
          </a:p>
          <a:p>
            <a:pPr marL="0" indent="0">
              <a:lnSpc>
                <a:spcPct val="90000"/>
              </a:lnSpc>
              <a:buNone/>
            </a:pPr>
            <a:endParaRPr lang="uk-UA" sz="2000" dirty="0">
              <a:latin typeface="Times New Roman" panose="02020603050405020304" pitchFamily="18" charset="0"/>
              <a:cs typeface="Times New Roman" panose="02020603050405020304" pitchFamily="18" charset="0"/>
            </a:endParaRPr>
          </a:p>
        </p:txBody>
      </p:sp>
      <p:pic>
        <p:nvPicPr>
          <p:cNvPr id="4" name="Рисунок 3"/>
          <p:cNvPicPr>
            <a:picLocks noChangeAspect="1"/>
          </p:cNvPicPr>
          <p:nvPr/>
        </p:nvPicPr>
        <p:blipFill>
          <a:blip r:embed="rId2"/>
          <a:stretch>
            <a:fillRect/>
          </a:stretch>
        </p:blipFill>
        <p:spPr>
          <a:xfrm>
            <a:off x="5292080" y="4269260"/>
            <a:ext cx="3854971" cy="2588740"/>
          </a:xfrm>
          <a:prstGeom prst="rect">
            <a:avLst/>
          </a:prstGeom>
        </p:spPr>
      </p:pic>
    </p:spTree>
    <p:extLst>
      <p:ext uri="{BB962C8B-B14F-4D97-AF65-F5344CB8AC3E}">
        <p14:creationId xmlns:p14="http://schemas.microsoft.com/office/powerpoint/2010/main" val="10203617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274638"/>
            <a:ext cx="8784976" cy="2146250"/>
          </a:xfrm>
        </p:spPr>
        <p:txBody>
          <a:bodyPr>
            <a:normAutofit fontScale="90000"/>
          </a:bodyPr>
          <a:lstStyle/>
          <a:p>
            <a:r>
              <a:rPr lang="ru-RU" sz="3600" dirty="0" err="1">
                <a:latin typeface="Georgia" panose="02040502050405020303" pitchFamily="18" charset="0"/>
                <a:cs typeface="Times New Roman" panose="02020603050405020304" pitchFamily="18" charset="0"/>
              </a:rPr>
              <a:t>Дисципліна</a:t>
            </a:r>
            <a:r>
              <a:rPr lang="ru-RU" sz="3600" dirty="0">
                <a:latin typeface="Georgia" panose="02040502050405020303" pitchFamily="18" charset="0"/>
                <a:cs typeface="Times New Roman" panose="02020603050405020304" pitchFamily="18" charset="0"/>
              </a:rPr>
              <a:t> “</a:t>
            </a:r>
            <a:r>
              <a:rPr lang="ru-RU" sz="3600" dirty="0" err="1">
                <a:latin typeface="Georgia" panose="02040502050405020303" pitchFamily="18" charset="0"/>
                <a:cs typeface="Times New Roman" panose="02020603050405020304" pitchFamily="18" charset="0"/>
              </a:rPr>
              <a:t>Фітотерапія</a:t>
            </a:r>
            <a:r>
              <a:rPr lang="ru-RU" sz="3600" dirty="0">
                <a:latin typeface="Georgia" panose="02040502050405020303" pitchFamily="18" charset="0"/>
                <a:cs typeface="Times New Roman" panose="02020603050405020304" pitchFamily="18" charset="0"/>
              </a:rPr>
              <a:t>” є </a:t>
            </a:r>
            <a:r>
              <a:rPr lang="ru-RU" sz="3600" dirty="0" err="1">
                <a:latin typeface="Georgia" panose="02040502050405020303" pitchFamily="18" charset="0"/>
                <a:cs typeface="Times New Roman" panose="02020603050405020304" pitchFamily="18" charset="0"/>
              </a:rPr>
              <a:t>необхідною</a:t>
            </a:r>
            <a:r>
              <a:rPr lang="ru-RU" sz="3600" dirty="0">
                <a:latin typeface="Georgia" panose="02040502050405020303" pitchFamily="18" charset="0"/>
                <a:cs typeface="Times New Roman" panose="02020603050405020304" pitchFamily="18" charset="0"/>
              </a:rPr>
              <a:t> для </a:t>
            </a:r>
            <a:r>
              <a:rPr lang="ru-RU" sz="3600" dirty="0" err="1">
                <a:latin typeface="Georgia" panose="02040502050405020303" pitchFamily="18" charset="0"/>
                <a:cs typeface="Times New Roman" panose="02020603050405020304" pitchFamily="18" charset="0"/>
              </a:rPr>
              <a:t>вашої</a:t>
            </a:r>
            <a:r>
              <a:rPr lang="ru-RU" sz="3600" dirty="0">
                <a:latin typeface="Georgia" panose="02040502050405020303" pitchFamily="18" charset="0"/>
                <a:cs typeface="Times New Roman" panose="02020603050405020304" pitchFamily="18" charset="0"/>
              </a:rPr>
              <a:t> </a:t>
            </a:r>
            <a:r>
              <a:rPr lang="ru-RU" sz="3600" dirty="0" err="1">
                <a:latin typeface="Georgia" panose="02040502050405020303" pitchFamily="18" charset="0"/>
                <a:cs typeface="Times New Roman" panose="02020603050405020304" pitchFamily="18" charset="0"/>
              </a:rPr>
              <a:t>майбутньої</a:t>
            </a:r>
            <a:r>
              <a:rPr lang="ru-RU" sz="3600" dirty="0">
                <a:latin typeface="Georgia" panose="02040502050405020303" pitchFamily="18" charset="0"/>
                <a:cs typeface="Times New Roman" panose="02020603050405020304" pitchFamily="18" charset="0"/>
              </a:rPr>
              <a:t> </a:t>
            </a:r>
            <a:r>
              <a:rPr lang="ru-RU" sz="3600" dirty="0" err="1">
                <a:latin typeface="Georgia" panose="02040502050405020303" pitchFamily="18" charset="0"/>
                <a:cs typeface="Times New Roman" panose="02020603050405020304" pitchFamily="18" charset="0"/>
              </a:rPr>
              <a:t>професійної</a:t>
            </a:r>
            <a:r>
              <a:rPr lang="ru-RU" sz="3600" dirty="0">
                <a:latin typeface="Georgia" panose="02040502050405020303" pitchFamily="18" charset="0"/>
                <a:cs typeface="Times New Roman" panose="02020603050405020304" pitchFamily="18" charset="0"/>
              </a:rPr>
              <a:t> </a:t>
            </a:r>
            <a:r>
              <a:rPr lang="ru-RU" sz="3600" dirty="0" err="1">
                <a:latin typeface="Georgia" panose="02040502050405020303" pitchFamily="18" charset="0"/>
                <a:cs typeface="Times New Roman" panose="02020603050405020304" pitchFamily="18" charset="0"/>
              </a:rPr>
              <a:t>діяльності</a:t>
            </a:r>
            <a:r>
              <a:rPr lang="ru-RU" sz="3600" dirty="0">
                <a:latin typeface="Georgia" panose="02040502050405020303" pitchFamily="18" charset="0"/>
                <a:cs typeface="Times New Roman" panose="02020603050405020304" pitchFamily="18" charset="0"/>
              </a:rPr>
              <a:t> і буде </a:t>
            </a:r>
            <a:r>
              <a:rPr lang="ru-RU" sz="3600" dirty="0" err="1">
                <a:latin typeface="Georgia" panose="02040502050405020303" pitchFamily="18" charset="0"/>
                <a:cs typeface="Times New Roman" panose="02020603050405020304" pitchFamily="18" charset="0"/>
              </a:rPr>
              <a:t>корисною</a:t>
            </a:r>
            <a:r>
              <a:rPr lang="ru-RU" sz="3600" dirty="0">
                <a:latin typeface="Georgia" panose="02040502050405020303" pitchFamily="18" charset="0"/>
                <a:cs typeface="Times New Roman" panose="02020603050405020304" pitchFamily="18" charset="0"/>
              </a:rPr>
              <a:t> для кожного </a:t>
            </a:r>
            <a:r>
              <a:rPr lang="ru-RU" sz="3600" dirty="0" err="1">
                <a:latin typeface="Georgia" panose="02040502050405020303" pitchFamily="18" charset="0"/>
                <a:cs typeface="Times New Roman" panose="02020603050405020304" pitchFamily="18" charset="0"/>
              </a:rPr>
              <a:t>особисто</a:t>
            </a:r>
            <a:r>
              <a:rPr lang="ru-RU" sz="3600" dirty="0">
                <a:latin typeface="Georgia" panose="02040502050405020303" pitchFamily="18" charset="0"/>
                <a:cs typeface="Times New Roman" panose="02020603050405020304" pitchFamily="18" charset="0"/>
              </a:rPr>
              <a:t>!</a:t>
            </a:r>
            <a:endParaRPr lang="uk-UA" sz="3600" dirty="0">
              <a:latin typeface="Georgia" panose="02040502050405020303" pitchFamily="18" charset="0"/>
              <a:cs typeface="Times New Roman" panose="02020603050405020304" pitchFamily="18" charset="0"/>
            </a:endParaRPr>
          </a:p>
        </p:txBody>
      </p:sp>
      <p:pic>
        <p:nvPicPr>
          <p:cNvPr id="5" name="Picture 2" descr="Scientist Hand Pour,drop Oil Or Serum In The Laboratory With  Leaves,glassware,cosmetic Bottle.health And Beauty Natural Organic Product  Concept.herbal Medicine. Making Cosmetic On Table.close Up. Stock Photo,  Picture And Royalty Free Image. Image">
            <a:extLst>
              <a:ext uri="{FF2B5EF4-FFF2-40B4-BE49-F238E27FC236}">
                <a16:creationId xmlns:a16="http://schemas.microsoft.com/office/drawing/2014/main" id="{B3957B59-79E3-44F5-A1A1-4A835A5039F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5596" y="2795441"/>
            <a:ext cx="7272808" cy="37879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02511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кутник 1"/>
          <p:cNvSpPr/>
          <p:nvPr/>
        </p:nvSpPr>
        <p:spPr>
          <a:xfrm>
            <a:off x="683568" y="2636912"/>
            <a:ext cx="8178457" cy="646331"/>
          </a:xfrm>
          <a:prstGeom prst="rect">
            <a:avLst/>
          </a:prstGeom>
        </p:spPr>
        <p:txBody>
          <a:bodyPr wrap="none">
            <a:spAutoFit/>
          </a:bodyPr>
          <a:lstStyle/>
          <a:p>
            <a:r>
              <a:rPr lang="uk-UA" sz="3600" b="1"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До зустрічі на практичних заняттях!</a:t>
            </a:r>
          </a:p>
        </p:txBody>
      </p:sp>
      <p:pic>
        <p:nvPicPr>
          <p:cNvPr id="4" name="Рисунок 3"/>
          <p:cNvPicPr>
            <a:picLocks noChangeAspect="1"/>
          </p:cNvPicPr>
          <p:nvPr/>
        </p:nvPicPr>
        <p:blipFill>
          <a:blip r:embed="rId2"/>
          <a:stretch>
            <a:fillRect/>
          </a:stretch>
        </p:blipFill>
        <p:spPr>
          <a:xfrm>
            <a:off x="4716016" y="3922054"/>
            <a:ext cx="4427984" cy="2935946"/>
          </a:xfrm>
          <a:prstGeom prst="rect">
            <a:avLst/>
          </a:prstGeom>
        </p:spPr>
      </p:pic>
      <p:pic>
        <p:nvPicPr>
          <p:cNvPr id="5" name="Рисунок 4"/>
          <p:cNvPicPr>
            <a:picLocks noChangeAspect="1"/>
          </p:cNvPicPr>
          <p:nvPr/>
        </p:nvPicPr>
        <p:blipFill>
          <a:blip r:embed="rId3"/>
          <a:stretch>
            <a:fillRect/>
          </a:stretch>
        </p:blipFill>
        <p:spPr>
          <a:xfrm>
            <a:off x="30832" y="-1116"/>
            <a:ext cx="3425768" cy="2566020"/>
          </a:xfrm>
          <a:prstGeom prst="rect">
            <a:avLst/>
          </a:prstGeom>
        </p:spPr>
      </p:pic>
    </p:spTree>
    <p:extLst>
      <p:ext uri="{BB962C8B-B14F-4D97-AF65-F5344CB8AC3E}">
        <p14:creationId xmlns:p14="http://schemas.microsoft.com/office/powerpoint/2010/main" val="3796573904"/>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879</TotalTime>
  <Words>633</Words>
  <Application>Microsoft Office PowerPoint</Application>
  <PresentationFormat>Экран (4:3)</PresentationFormat>
  <Paragraphs>56</Paragraphs>
  <Slides>9</Slides>
  <Notes>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9</vt:i4>
      </vt:variant>
    </vt:vector>
  </HeadingPairs>
  <TitlesOfParts>
    <vt:vector size="16" baseType="lpstr">
      <vt:lpstr>Arial</vt:lpstr>
      <vt:lpstr>Calibri</vt:lpstr>
      <vt:lpstr>Georgia</vt:lpstr>
      <vt:lpstr>Symbol</vt:lpstr>
      <vt:lpstr>Times New Roman</vt:lpstr>
      <vt:lpstr>Wingdings</vt:lpstr>
      <vt:lpstr>Тема Office</vt:lpstr>
      <vt:lpstr>Фітотерапія </vt:lpstr>
      <vt:lpstr>Актуальність</vt:lpstr>
      <vt:lpstr>Презентация PowerPoint</vt:lpstr>
      <vt:lpstr>Презентация PowerPoint</vt:lpstr>
      <vt:lpstr>Мета та завдання</vt:lpstr>
      <vt:lpstr>Презентация PowerPoint</vt:lpstr>
      <vt:lpstr>Презентация PowerPoint</vt:lpstr>
      <vt:lpstr>Дисципліна “Фітотерапія” є необхідною для вашої майбутньої професійної діяльності і буде корисною для кожного особисто!</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Admin</dc:creator>
  <cp:lastModifiedBy>Acer</cp:lastModifiedBy>
  <cp:revision>116</cp:revision>
  <dcterms:created xsi:type="dcterms:W3CDTF">2020-12-18T09:44:12Z</dcterms:created>
  <dcterms:modified xsi:type="dcterms:W3CDTF">2022-05-06T14:46:46Z</dcterms:modified>
</cp:coreProperties>
</file>