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1" r:id="rId3"/>
    <p:sldId id="261" r:id="rId4"/>
    <p:sldId id="258" r:id="rId5"/>
    <p:sldId id="259" r:id="rId6"/>
    <p:sldId id="262" r:id="rId7"/>
    <p:sldId id="263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82" d="100"/>
          <a:sy n="82" d="100"/>
        </p:scale>
        <p:origin x="147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501" y="2276872"/>
            <a:ext cx="8208912" cy="1440160"/>
          </a:xfrm>
        </p:spPr>
        <p:txBody>
          <a:bodyPr>
            <a:noAutofit/>
          </a:bodyPr>
          <a:lstStyle/>
          <a:p>
            <a:pPr algn="ctr"/>
            <a:br>
              <a:rPr lang="uk-UA" sz="3600" b="1" dirty="0"/>
            </a:br>
            <a:br>
              <a:rPr lang="uk-UA" sz="3600" b="1" dirty="0"/>
            </a:br>
            <a:r>
              <a:rPr lang="ru-RU" sz="3600" b="1" dirty="0"/>
              <a:t>ВК </a:t>
            </a:r>
            <a:r>
              <a:rPr lang="uk-UA" sz="3600" b="1" dirty="0"/>
              <a:t>5</a:t>
            </a:r>
            <a:r>
              <a:rPr lang="ru-RU" sz="3600" b="1" dirty="0"/>
              <a:t>.1  </a:t>
            </a:r>
            <a:br>
              <a:rPr lang="uk-UA" sz="3600" dirty="0"/>
            </a:br>
            <a:r>
              <a:rPr lang="uk-UA" sz="3600" b="1" u="sng" dirty="0"/>
              <a:t>КЛІНІЧНА ФАРМАКОЛОГІЯ</a:t>
            </a:r>
            <a:r>
              <a:rPr lang="uk-UA" sz="3600" b="1" dirty="0"/>
              <a:t> </a:t>
            </a:r>
            <a:br>
              <a:rPr lang="uk-UA" sz="3600" b="1" dirty="0"/>
            </a:br>
            <a:br>
              <a:rPr lang="uk-UA" sz="3600" b="1" dirty="0"/>
            </a:br>
            <a:r>
              <a:rPr lang="uk-UA" sz="3600" b="1" dirty="0"/>
              <a:t>вибіркова дисципліна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3715" y="4344617"/>
            <a:ext cx="8219256" cy="2391544"/>
          </a:xfrm>
        </p:spPr>
        <p:txBody>
          <a:bodyPr/>
          <a:lstStyle/>
          <a:p>
            <a:pPr algn="ctr">
              <a:buNone/>
            </a:pPr>
            <a:r>
              <a:rPr lang="uk-UA" b="1" dirty="0"/>
              <a:t>для підготовки фахівців </a:t>
            </a:r>
            <a:r>
              <a:rPr lang="uk-UA" b="1" u="sng" dirty="0"/>
              <a:t>третього </a:t>
            </a:r>
            <a:r>
              <a:rPr lang="uk-UA" b="1" u="sng" dirty="0" err="1"/>
              <a:t>освітньо</a:t>
            </a:r>
            <a:r>
              <a:rPr lang="uk-UA" b="1" u="sng" dirty="0"/>
              <a:t>-наукового рівня вищої освіти</a:t>
            </a:r>
            <a:endParaRPr lang="uk-UA" dirty="0"/>
          </a:p>
          <a:p>
            <a:pPr algn="ctr">
              <a:buNone/>
            </a:pPr>
            <a:r>
              <a:rPr lang="uk-UA" b="1" dirty="0"/>
              <a:t>галузі знань </a:t>
            </a:r>
            <a:r>
              <a:rPr lang="uk-UA" b="1" u="sng" dirty="0"/>
              <a:t> 22 «Охорона здоров’я»</a:t>
            </a:r>
            <a:endParaRPr lang="uk-UA" dirty="0"/>
          </a:p>
          <a:p>
            <a:pPr algn="ctr">
              <a:buNone/>
            </a:pPr>
            <a:r>
              <a:rPr lang="uk-UA" b="1" dirty="0"/>
              <a:t>спеціальності</a:t>
            </a:r>
            <a:r>
              <a:rPr lang="uk-UA" b="1" u="sng" dirty="0"/>
              <a:t> 221</a:t>
            </a:r>
            <a:r>
              <a:rPr lang="uk-UA" u="sng" dirty="0"/>
              <a:t>_</a:t>
            </a:r>
            <a:r>
              <a:rPr lang="uk-UA" b="1" u="sng" dirty="0"/>
              <a:t>Стоматологія</a:t>
            </a:r>
            <a:endParaRPr lang="uk-UA" b="1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39552" y="476672"/>
            <a:ext cx="8147248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Вінницький національний медичний університет ім. М.І. Пирогова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 клінічної фармації та клінічної фармакології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AutoShape 6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8" name="AutoShape 14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2" name="AutoShape 18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216" y="317376"/>
            <a:ext cx="8686800" cy="1052736"/>
          </a:xfrm>
        </p:spPr>
        <p:txBody>
          <a:bodyPr>
            <a:normAutofit/>
          </a:bodyPr>
          <a:lstStyle/>
          <a:p>
            <a:pPr algn="ctr"/>
            <a:r>
              <a:rPr lang="uk-UA" sz="2200" b="1" dirty="0"/>
              <a:t>Актуальність вивчення </a:t>
            </a:r>
            <a:br>
              <a:rPr lang="uk-UA" sz="2200" b="1" dirty="0"/>
            </a:br>
            <a:r>
              <a:rPr lang="uk-UA" sz="2200" b="1" dirty="0"/>
              <a:t>дисципліни «Клінічна фармакологія» </a:t>
            </a:r>
            <a:br>
              <a:rPr lang="uk-UA" sz="2200" b="1" dirty="0"/>
            </a:br>
            <a:r>
              <a:rPr lang="uk-UA" sz="2200" b="1" dirty="0"/>
              <a:t>на третьому </a:t>
            </a:r>
            <a:r>
              <a:rPr lang="uk-UA" sz="2200" b="1" dirty="0" err="1"/>
              <a:t>освітньо-науковому</a:t>
            </a:r>
            <a:r>
              <a:rPr lang="uk-UA" sz="2200" b="1" dirty="0"/>
              <a:t> рівні вищої освіти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1216" y="1700808"/>
            <a:ext cx="8507288" cy="483981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uk-UA" dirty="0"/>
              <a:t>1. Раціональне використання лікарських засобів та підвищення ефективності лікування: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Оптимізація фармакотерапії.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Індивідуалізація лікування.</a:t>
            </a:r>
          </a:p>
          <a:p>
            <a:pPr>
              <a:buNone/>
            </a:pPr>
            <a:r>
              <a:rPr lang="uk-UA" dirty="0"/>
              <a:t>2. Забезпечення безпеки фармакотерапії та запобігання побічним реакціям: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Прогнозування та профілактика небажаних реакції ліків.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Оцінка взаємодії лікарських засобів. </a:t>
            </a:r>
          </a:p>
          <a:p>
            <a:pPr>
              <a:buNone/>
            </a:pPr>
            <a:r>
              <a:rPr lang="uk-UA" dirty="0"/>
              <a:t>3. Підготовка до проведення клінічних досліджень та впровадження нових лікарських засобів: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Розуміння методології клінічних випробувань.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Оцінка ефективності та безпеки нових препаратів.</a:t>
            </a:r>
          </a:p>
          <a:p>
            <a:pPr>
              <a:buNone/>
            </a:pPr>
            <a:r>
              <a:rPr lang="uk-UA" dirty="0"/>
              <a:t>4. Розвиток критичного мислення та здатності до прийняття обґрунтованих клінічних рішень: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Аналіз наукової літератури.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Прийняття рішень на основі доказів.</a:t>
            </a:r>
          </a:p>
          <a:p>
            <a:pPr>
              <a:buNone/>
            </a:pPr>
            <a:r>
              <a:rPr lang="uk-UA" dirty="0"/>
              <a:t>5. Підвищення професійної компетентності та конкурентоздатності: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Сучасні тенденції фармакотерапії.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Міждисциплінарна співпраця.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200" b="1" dirty="0"/>
              <a:t>Мета навчальної дисципліни</a:t>
            </a:r>
            <a:br>
              <a:rPr lang="uk-UA" sz="3200" b="1" dirty="0"/>
            </a:br>
            <a:r>
              <a:rPr lang="uk-UA" sz="3200" b="1" dirty="0"/>
              <a:t>ВК 5.1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algn="just" fontAlgn="base"/>
            <a:r>
              <a:rPr lang="uk-UA" dirty="0"/>
              <a:t>Метою викладання навчальної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здобуття аспірантами знань, навичок та вмінь в сфері вивчає впливу лікарських засобів на організм здорової і хворої людини, розробки принципів і методів вивчення дії фармакологічних препаратів в клінічних умовах, достатніх для виконання оригінального наукового дослідження, отримання нових фактів та їх впровадження у практичну медицину та інші сфери життя.  </a:t>
            </a:r>
          </a:p>
          <a:p>
            <a:pPr lvl="1" algn="just" fontAlgn="base"/>
            <a:endParaRPr lang="uk-UA" dirty="0"/>
          </a:p>
          <a:p>
            <a:pPr algn="just"/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200" b="1" dirty="0"/>
              <a:t>Завдання навчальної дисципліни</a:t>
            </a:r>
            <a:br>
              <a:rPr lang="uk-UA" sz="3200" b="1" dirty="0"/>
            </a:br>
            <a:r>
              <a:rPr lang="uk-UA" sz="3200" b="1" dirty="0"/>
              <a:t>ВК 5.1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algn="just" fontAlgn="base">
              <a:buNone/>
            </a:pPr>
            <a:endParaRPr lang="uk-UA" dirty="0"/>
          </a:p>
          <a:p>
            <a:pPr lvl="1" algn="just" fontAlgn="base"/>
            <a:r>
              <a:rPr lang="uk-UA" dirty="0"/>
              <a:t>Основними завданнями вивчення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формування системи знань, професійних умінь, педагогічної майстерності, дослідницько-інноваційної діяльності та практичних навичок під час ведення хворих різних профілів. </a:t>
            </a:r>
          </a:p>
          <a:p>
            <a:pPr algn="just"/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64896" cy="1512168"/>
          </a:xfrm>
        </p:spPr>
        <p:txBody>
          <a:bodyPr>
            <a:normAutofit/>
          </a:bodyPr>
          <a:lstStyle/>
          <a:p>
            <a:pPr lvl="0" algn="ctr"/>
            <a:r>
              <a:rPr lang="uk-UA" sz="3600" b="1" dirty="0"/>
              <a:t>Програма навчальної дисципліни</a:t>
            </a:r>
            <a:br>
              <a:rPr lang="uk-UA" sz="3600" b="1" dirty="0"/>
            </a:br>
            <a:r>
              <a:rPr lang="uk-UA" sz="3600" b="1" dirty="0"/>
              <a:t>ВК 5.1 </a:t>
            </a:r>
            <a:r>
              <a:rPr lang="uk-UA" sz="3600" b="1" dirty="0" err="1"/>
              <a:t>“Клінічна</a:t>
            </a:r>
            <a:r>
              <a:rPr lang="uk-UA" sz="3600" b="1" dirty="0"/>
              <a:t> </a:t>
            </a:r>
            <a:r>
              <a:rPr lang="uk-UA" sz="3600" b="1" dirty="0" err="1"/>
              <a:t>фармакологія”</a:t>
            </a:r>
            <a:r>
              <a:rPr lang="uk-UA" sz="4000" dirty="0"/>
              <a:t> </a:t>
            </a:r>
            <a:endParaRPr lang="uk-UA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95535" y="2407688"/>
          <a:ext cx="8317431" cy="2375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34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34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60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84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59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71949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Загальна кількість годин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-3175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Кредити ЄКТС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Лекції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Практичні заняття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marR="127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Самостійна робота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3499"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08012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лекцій 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1628799"/>
          <a:ext cx="8640960" cy="4921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922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9490">
                <a:tc>
                  <a:txBody>
                    <a:bodyPr/>
                    <a:lstStyle/>
                    <a:p>
                      <a:pPr marR="38100" algn="ctr">
                        <a:spcAft>
                          <a:spcPts val="0"/>
                        </a:spcAft>
                      </a:pPr>
                      <a:r>
                        <a:rPr lang="uk-UA" sz="1600" b="1" dirty="0">
                          <a:latin typeface="Arial Black" pitchFamily="34" charset="0"/>
                          <a:cs typeface="Times New Roman"/>
                        </a:rPr>
                        <a:t>№  </a:t>
                      </a:r>
                      <a:endParaRPr lang="uk-UA" sz="16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16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16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лекції </a:t>
                      </a:r>
                      <a:endParaRPr lang="uk-UA" sz="16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Взаємодія лікарських засобів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Принципи доказової медицини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Методи клінічних випробувань ліків –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доклінічні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та клінічні етапи досліджень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ГК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НПЗЛЗ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6.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коагулянтів, інгібіторів фібринолізу,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фібрінолітиків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антиагрегантів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7.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Особливості призначення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антигіпертензивних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засобів при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коморбідних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станах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488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8.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сучасних сечогінних 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488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9.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Небажані лікарські реакції,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органотоксичність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746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10.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Тактика вибору антибіотиків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126876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1935162"/>
          <a:ext cx="8147248" cy="45181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4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528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38119">
                <a:tc>
                  <a:txBody>
                    <a:bodyPr/>
                    <a:lstStyle/>
                    <a:p>
                      <a:pPr marL="109855" algn="l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№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marR="3111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практичного заняття </a:t>
                      </a:r>
                      <a:endParaRPr lang="uk-UA" sz="200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36406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Проблеми болю та знеболення.  Клінічна фармакологія ненаркотичних та наркотичних анальгетиків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7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імуномодуляторів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605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цукрознижуючих ЛЗ та інсулінотерапія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605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Особливості клінічної фармакології ЛЗ при бронхіальній астмі з коморбідними станами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57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антигістамінних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ЛЗ.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/>
              <a:t>Очікувані результати навчання  з дисципліни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endParaRPr lang="uk-UA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72816"/>
            <a:ext cx="8748464" cy="5085184"/>
          </a:xfrm>
        </p:spPr>
        <p:txBody>
          <a:bodyPr>
            <a:normAutofit fontScale="700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володіти навичками методології вибору оптимального лікарського препарату, його дози, шляху і режиму введення для конкретного хворого з урахуванням супутніх захворювань пацієнта.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Володіти методами оцінки ефективності та безпеки ЛЗ  у здорової та хворої людини, проведення лікарського моніторингу, вдосконалення фармакотерапії при різних захворюваннях, дослідження фармакогенетики та особливостей </a:t>
            </a:r>
            <a:r>
              <a:rPr lang="uk-UA" b="1" dirty="0" err="1"/>
              <a:t>фармакодинаміки</a:t>
            </a:r>
            <a:r>
              <a:rPr lang="uk-UA" b="1" dirty="0"/>
              <a:t>, фармакокінетики, а також взаємодії та проявів небажаних побічних реакцій лікарських засобів у клініці.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Прогнозувати результати підвищення ефективності та безпечності клінічного застосування наявних лікарських засобів за показниками доказової медицини.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Аналізувати та прогнозувати розвиток побічної дії ліків та проводити відповідну корекцію. 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/>
              <a:t>Очікувані результати навчання  з дисципліни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endParaRPr lang="uk-UA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916832"/>
            <a:ext cx="8388424" cy="4941168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розробляти найбільш раціональні комбінації при проведенні сучасної фармакотерапії з урахуванням фармацевтичної, </a:t>
            </a:r>
            <a:r>
              <a:rPr lang="uk-UA" b="1" dirty="0" err="1"/>
              <a:t>фармакокінетичної</a:t>
            </a:r>
            <a:r>
              <a:rPr lang="uk-UA" b="1" dirty="0"/>
              <a:t> і </a:t>
            </a:r>
            <a:r>
              <a:rPr lang="uk-UA" b="1" dirty="0" err="1"/>
              <a:t>фармакодинамічної</a:t>
            </a:r>
            <a:r>
              <a:rPr lang="uk-UA" b="1" dirty="0"/>
              <a:t> взаємодії лікарських засобів.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дослідження клінічної ефективності лікарських засобів у пацієнтів з різними захворюваннями у відкритих, подвійних сліпих, </a:t>
            </a:r>
            <a:r>
              <a:rPr lang="uk-UA" b="1" dirty="0" err="1"/>
              <a:t>рандомізованих</a:t>
            </a:r>
            <a:r>
              <a:rPr lang="uk-UA" b="1" dirty="0"/>
              <a:t>, порівняльних та </a:t>
            </a:r>
            <a:r>
              <a:rPr lang="uk-UA" b="1" dirty="0" err="1"/>
              <a:t>плацебо-контрольованих</a:t>
            </a:r>
            <a:r>
              <a:rPr lang="uk-UA" b="1" dirty="0"/>
              <a:t> дослідженнях.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розробку та оптимізацію методів фармакотерапії та профілактики захворювань у різних груп пацієнтів з урахуванням їх індивідуальних особливостей.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</a:t>
            </a:r>
            <a:r>
              <a:rPr lang="uk-UA" b="1" dirty="0" err="1"/>
              <a:t>фармакоекономічне</a:t>
            </a:r>
            <a:r>
              <a:rPr lang="uk-UA" b="1" dirty="0"/>
              <a:t> дослідження вартості різних терапевтичних та профілактичних режимів призначення лікарських засобів.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548680"/>
            <a:ext cx="6192688" cy="57759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  </a:t>
            </a:r>
            <a:r>
              <a:rPr lang="ru-RU" dirty="0" err="1"/>
              <a:t>Навчально-методичне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 </a:t>
            </a:r>
            <a:r>
              <a:rPr lang="ru-RU" dirty="0" err="1"/>
              <a:t>оприлюднено</a:t>
            </a:r>
            <a:r>
              <a:rPr lang="ru-RU" dirty="0"/>
              <a:t> на </a:t>
            </a:r>
            <a:r>
              <a:rPr lang="ru-RU" dirty="0" err="1"/>
              <a:t>сайті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фармації</a:t>
            </a:r>
            <a:r>
              <a:rPr lang="ru-RU" dirty="0"/>
              <a:t> та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фармакології</a:t>
            </a:r>
            <a:r>
              <a:rPr lang="ru-RU" dirty="0"/>
              <a:t>.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    Маршрут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https://www.vnmu.edu.ua/кафедра-</a:t>
            </a:r>
            <a:r>
              <a:rPr lang="uk-UA" dirty="0"/>
              <a:t>клінічної-фармації-і-клінічної-фармакології</a:t>
            </a:r>
            <a:r>
              <a:rPr lang="ru-RU" dirty="0"/>
              <a:t>/</a:t>
            </a:r>
            <a:r>
              <a:rPr lang="ru-RU" dirty="0" err="1"/>
              <a:t>аспіранту</a:t>
            </a:r>
            <a:endParaRPr lang="uk-UA" dirty="0"/>
          </a:p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    Більш детальну інформацію про </a:t>
            </a:r>
            <a:r>
              <a:rPr lang="uk-UA" sz="2400" b="1" dirty="0"/>
              <a:t>дисципліну ВК 5.1 </a:t>
            </a:r>
            <a:r>
              <a:rPr lang="uk-UA" sz="2400" b="1" dirty="0" err="1"/>
              <a:t>“Клінічна</a:t>
            </a:r>
            <a:r>
              <a:rPr lang="uk-UA" sz="2400" b="1" dirty="0"/>
              <a:t> </a:t>
            </a:r>
            <a:r>
              <a:rPr lang="uk-UA" sz="2400" b="1" dirty="0" err="1"/>
              <a:t>фармакологія”</a:t>
            </a:r>
            <a:r>
              <a:rPr lang="uk-UA" sz="2400" b="1" dirty="0"/>
              <a:t> </a:t>
            </a:r>
            <a:r>
              <a:rPr lang="uk-UA" dirty="0"/>
              <a:t>містять:  </a:t>
            </a:r>
            <a:r>
              <a:rPr lang="uk-UA" dirty="0" err="1"/>
              <a:t>силабус</a:t>
            </a:r>
            <a:r>
              <a:rPr lang="uk-UA" dirty="0"/>
              <a:t>, робоча програма, методичні рекомендації.</a:t>
            </a: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pic>
        <p:nvPicPr>
          <p:cNvPr id="5122" name="Picture 2" descr="стокові ілюстрації на тему ділова подорож, бізнесмен, що йде довгим звивистим шляхом, йде до успіху в майбутньому - шл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636912"/>
            <a:ext cx="2156892" cy="1723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9645" y="978872"/>
            <a:ext cx="8229600" cy="1730048"/>
          </a:xfrm>
        </p:spPr>
        <p:txBody>
          <a:bodyPr>
            <a:normAutofit/>
          </a:bodyPr>
          <a:lstStyle/>
          <a:p>
            <a:pPr algn="ctr"/>
            <a:r>
              <a:rPr lang="uk-UA" sz="8000" dirty="0"/>
              <a:t>ДО ЗУСТРІЧІ!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75856" y="2210089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фундаментальна </a:t>
            </a:r>
            <a:r>
              <a:rPr lang="ru-RU" sz="2400" dirty="0" err="1"/>
              <a:t>складова</a:t>
            </a:r>
            <a:r>
              <a:rPr lang="ru-RU" sz="2400" dirty="0"/>
              <a:t> </a:t>
            </a:r>
            <a:r>
              <a:rPr lang="ru-RU" sz="2400" dirty="0" err="1"/>
              <a:t>професійної</a:t>
            </a:r>
            <a:r>
              <a:rPr lang="ru-RU" sz="2400" dirty="0"/>
              <a:t> </a:t>
            </a:r>
            <a:r>
              <a:rPr lang="ru-RU" sz="2400" dirty="0" err="1"/>
              <a:t>підготовки</a:t>
            </a:r>
            <a:r>
              <a:rPr lang="ru-RU" sz="2400" dirty="0"/>
              <a:t> </a:t>
            </a:r>
            <a:r>
              <a:rPr lang="ru-RU" sz="2400" dirty="0" err="1"/>
              <a:t>лікаря</a:t>
            </a:r>
            <a:r>
              <a:rPr lang="ru-RU" sz="2400" dirty="0"/>
              <a:t>, а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необхідна</a:t>
            </a:r>
            <a:r>
              <a:rPr lang="ru-RU" sz="2400" dirty="0"/>
              <a:t> база для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наукового</a:t>
            </a:r>
            <a:r>
              <a:rPr lang="ru-RU" sz="2400" dirty="0"/>
              <a:t> </a:t>
            </a:r>
            <a:r>
              <a:rPr lang="ru-RU" sz="2400" dirty="0" err="1"/>
              <a:t>потенціалу</a:t>
            </a:r>
            <a:r>
              <a:rPr lang="ru-RU" sz="2400" dirty="0"/>
              <a:t> в </a:t>
            </a:r>
            <a:r>
              <a:rPr lang="ru-RU" sz="2400" dirty="0" err="1"/>
              <a:t>медицині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4098" name="AutoShape 2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A1867F8-0E56-4230-89BB-3B867C515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47273"/>
            <a:ext cx="3999323" cy="2755631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powerpointstore.com_7</Template>
  <TotalTime>284</TotalTime>
  <Words>673</Words>
  <Application>Microsoft Office PowerPoint</Application>
  <PresentationFormat>Екран (4:3)</PresentationFormat>
  <Paragraphs>100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8" baseType="lpstr">
      <vt:lpstr>Arial Black</vt:lpstr>
      <vt:lpstr>Calibri</vt:lpstr>
      <vt:lpstr>Constantia</vt:lpstr>
      <vt:lpstr>Times New Roman</vt:lpstr>
      <vt:lpstr>Wingdings</vt:lpstr>
      <vt:lpstr>Wingdings 2</vt:lpstr>
      <vt:lpstr>Поток</vt:lpstr>
      <vt:lpstr>  ВК 5.1   КЛІНІЧНА ФАРМАКОЛОГІЯ   вибіркова дисципліна</vt:lpstr>
      <vt:lpstr>Актуальність вивчення  дисципліни «Клінічна фармакологія»  на третьому освітньо-науковому рівні вищої освіти</vt:lpstr>
      <vt:lpstr>Мета навчальної дисципліни ВК 5.1 “Клінічна фармакологія”</vt:lpstr>
      <vt:lpstr>Завдання навчальної дисципліни ВК 5.1 “Клінічна фармакологія”</vt:lpstr>
      <vt:lpstr>Програма навчальної дисципліни ВК 5.1 “Клінічна фармакологія” </vt:lpstr>
      <vt:lpstr>Теми лекцій  ВК 5.1 “Клінічна фармакологія”  </vt:lpstr>
      <vt:lpstr>Теми практичних занять ВК 5.1 “Клінічна фармакологія”  </vt:lpstr>
      <vt:lpstr>Очікувані результати навчання  з дисципліни ВК 5.1 “Клінічна фармакологія” </vt:lpstr>
      <vt:lpstr>Очікувані результати навчання  з дисципліни ВК 5.1 “Клінічна фармакологія” 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навчальної дисципліни ВК 5.1   КЛІНІЧНА ФАРМАКОЛОГІЯ підготовки ___третій  освітньо-науковий рівень вищої освіти_____ галузі знань                22 «Охорона здоров’я»__________ (шифр і назва галузі знань) спеціальності 222_Медицина (шифр і назва спеціальності) </dc:title>
  <dc:creator>Home</dc:creator>
  <cp:lastModifiedBy>Інна Олександрівна Дорошкевич</cp:lastModifiedBy>
  <cp:revision>14</cp:revision>
  <dcterms:created xsi:type="dcterms:W3CDTF">2025-04-06T17:18:10Z</dcterms:created>
  <dcterms:modified xsi:type="dcterms:W3CDTF">2025-04-09T15:30:40Z</dcterms:modified>
</cp:coreProperties>
</file>