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1" r:id="rId3"/>
    <p:sldId id="261" r:id="rId4"/>
    <p:sldId id="258" r:id="rId5"/>
    <p:sldId id="259" r:id="rId6"/>
    <p:sldId id="262" r:id="rId7"/>
    <p:sldId id="263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09.10.2025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501" y="2276872"/>
            <a:ext cx="8208912" cy="1440160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/>
              <a:t/>
            </a:r>
            <a:br>
              <a:rPr lang="uk-UA" sz="3600" b="1" dirty="0"/>
            </a:br>
            <a:r>
              <a:rPr lang="uk-UA" sz="3600" b="1" dirty="0"/>
              <a:t/>
            </a:r>
            <a:br>
              <a:rPr lang="uk-UA" sz="3600" b="1" dirty="0"/>
            </a:br>
            <a:r>
              <a:rPr lang="ru-RU" sz="3600" b="1" dirty="0"/>
              <a:t>ВК </a:t>
            </a:r>
            <a:r>
              <a:rPr lang="uk-UA" sz="3600" b="1" dirty="0"/>
              <a:t>5</a:t>
            </a:r>
            <a:r>
              <a:rPr lang="ru-RU" sz="3600" b="1" dirty="0"/>
              <a:t>.1  </a:t>
            </a:r>
            <a:r>
              <a:rPr lang="uk-UA" sz="3600" dirty="0"/>
              <a:t/>
            </a:r>
            <a:br>
              <a:rPr lang="uk-UA" sz="3600" dirty="0"/>
            </a:br>
            <a:r>
              <a:rPr lang="uk-UA" sz="3600" b="1" u="sng" dirty="0"/>
              <a:t>КЛІНІЧНА ФАРМАКОЛОГІЯ</a:t>
            </a:r>
            <a:r>
              <a:rPr lang="uk-UA" sz="3600" b="1" dirty="0"/>
              <a:t> </a:t>
            </a:r>
            <a:br>
              <a:rPr lang="uk-UA" sz="3600" b="1" dirty="0"/>
            </a:br>
            <a:r>
              <a:rPr lang="uk-UA" sz="3600" b="1" dirty="0"/>
              <a:t/>
            </a:r>
            <a:br>
              <a:rPr lang="uk-UA" sz="3600" b="1" dirty="0"/>
            </a:br>
            <a:r>
              <a:rPr lang="uk-UA" sz="3600" b="1" dirty="0"/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3715" y="4344617"/>
            <a:ext cx="8219256" cy="2391544"/>
          </a:xfrm>
        </p:spPr>
        <p:txBody>
          <a:bodyPr/>
          <a:lstStyle/>
          <a:p>
            <a:pPr algn="ctr">
              <a:buNone/>
            </a:pPr>
            <a:r>
              <a:rPr lang="uk-UA" b="1" dirty="0"/>
              <a:t>для підготовки фахівців </a:t>
            </a:r>
            <a:r>
              <a:rPr lang="uk-UA" b="1" u="sng" dirty="0"/>
              <a:t>третього </a:t>
            </a:r>
            <a:r>
              <a:rPr lang="uk-UA" b="1" u="sng" dirty="0" err="1"/>
              <a:t>освітньо</a:t>
            </a:r>
            <a:r>
              <a:rPr lang="uk-UA" b="1" u="sng" dirty="0"/>
              <a:t>-наукового рівня вищої освіти</a:t>
            </a:r>
            <a:endParaRPr lang="uk-UA" dirty="0"/>
          </a:p>
          <a:p>
            <a:pPr algn="ctr">
              <a:buNone/>
            </a:pPr>
            <a:r>
              <a:rPr lang="uk-UA" b="1" dirty="0"/>
              <a:t>галузі знань </a:t>
            </a:r>
            <a:r>
              <a:rPr lang="uk-UA" b="1" u="sng" dirty="0"/>
              <a:t> </a:t>
            </a:r>
            <a:r>
              <a:rPr lang="uk-UA" b="1" u="sng" dirty="0" smtClean="0"/>
              <a:t>I Охорона здоров’я та соціальне забезпечення</a:t>
            </a:r>
            <a:endParaRPr lang="uk-UA" dirty="0"/>
          </a:p>
          <a:p>
            <a:pPr algn="ctr">
              <a:buNone/>
            </a:pPr>
            <a:r>
              <a:rPr lang="uk-UA" b="1" dirty="0"/>
              <a:t>спеціальності</a:t>
            </a:r>
            <a:r>
              <a:rPr lang="uk-UA" b="1" u="sng" dirty="0"/>
              <a:t> </a:t>
            </a:r>
            <a:r>
              <a:rPr lang="uk-UA" b="1" u="sng" dirty="0" smtClean="0"/>
              <a:t>І1</a:t>
            </a:r>
            <a:r>
              <a:rPr lang="uk-UA" u="sng" dirty="0" smtClean="0"/>
              <a:t>_</a:t>
            </a:r>
            <a:r>
              <a:rPr lang="uk-UA" b="1" u="sng" dirty="0" smtClean="0"/>
              <a:t>Стоматологія</a:t>
            </a:r>
            <a:endParaRPr lang="uk-UA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76672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1216" y="317376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1216" y="1700808"/>
            <a:ext cx="8507288" cy="483981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uk-UA" dirty="0"/>
              <a:t>1. Раціональне використання лікарських засобів та підвищення ефективності лікування: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Оптимізація фармакотерапії.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Індивідуалізація лікування.</a:t>
            </a:r>
          </a:p>
          <a:p>
            <a:pPr>
              <a:buNone/>
            </a:pPr>
            <a:r>
              <a:rPr lang="uk-UA" dirty="0"/>
              <a:t>2. Забезпечення безпеки фармакотерапії та запобігання побічним реакціям: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Прогнозування та профілактика небажаних реакції ліків.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Оцінка взаємодії лікарських засобів. </a:t>
            </a:r>
          </a:p>
          <a:p>
            <a:pPr>
              <a:buNone/>
            </a:pPr>
            <a:r>
              <a:rPr lang="uk-UA" dirty="0"/>
              <a:t>3. Підготовка до проведення клінічних досліджень та впровадження нових лікарських засобів: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Розуміння методології клінічних випробувань.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Оцінка ефективності та безпеки нових препаратів.</a:t>
            </a:r>
          </a:p>
          <a:p>
            <a:pPr>
              <a:buNone/>
            </a:pPr>
            <a:r>
              <a:rPr lang="uk-UA" dirty="0"/>
              <a:t>4. Розвиток критичного мислення та здатності до прийняття обґрунтованих клінічних рішень: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Аналіз наукової літератури.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Прийняття рішень на основі доказів.</a:t>
            </a:r>
          </a:p>
          <a:p>
            <a:pPr>
              <a:buNone/>
            </a:pPr>
            <a:r>
              <a:rPr lang="uk-UA" dirty="0"/>
              <a:t>5. Підвищення професійної компетентності та конкурентоздатності: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Сучасні тенденції фармакотерапії.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Міждисциплінарна співпраця.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b="1" dirty="0"/>
              <a:t>Мета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algn="just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  <a:endParaRPr lang="uk-UA" dirty="0" smtClean="0"/>
          </a:p>
          <a:p>
            <a:pPr lvl="1" algn="just" fontAlgn="base"/>
            <a:endParaRPr lang="uk-UA" dirty="0" smtClean="0"/>
          </a:p>
          <a:p>
            <a:pPr lvl="1" algn="just" fontAlgn="base"/>
            <a:endParaRPr lang="uk-UA" dirty="0"/>
          </a:p>
          <a:p>
            <a:pPr algn="just"/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200" b="1" dirty="0"/>
              <a:t>Завдання навчальної дисципліни</a:t>
            </a:r>
            <a:br>
              <a:rPr lang="uk-UA" sz="3200" b="1" dirty="0"/>
            </a:br>
            <a:r>
              <a:rPr lang="uk-UA" sz="3200" b="1" dirty="0"/>
              <a:t>ВК 5.1 </a:t>
            </a:r>
            <a:r>
              <a:rPr lang="uk-UA" sz="3200" b="1" dirty="0" err="1"/>
              <a:t>“Клінічна</a:t>
            </a:r>
            <a:r>
              <a:rPr lang="uk-UA" sz="3200" b="1" dirty="0"/>
              <a:t> </a:t>
            </a:r>
            <a:r>
              <a:rPr lang="uk-UA" sz="3200" b="1" dirty="0" err="1"/>
              <a:t>фармакологія”</a:t>
            </a:r>
            <a:endParaRPr lang="uk-UA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algn="just" fontAlgn="base">
              <a:buNone/>
            </a:pPr>
            <a:endParaRPr lang="uk-UA" dirty="0"/>
          </a:p>
          <a:p>
            <a:pPr lvl="1" algn="just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pPr algn="just"/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40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628799"/>
          <a:ext cx="8640960" cy="5096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6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79229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39490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Принципи доказової медицини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та клінічні етапи досліджень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ГК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коагулянтів, інгібіторів фібринолізу,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антиагрегантів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станах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kumimoji="0" lang="uk-UA" sz="1600" kern="1200" dirty="0" smtClean="0">
                          <a:solidFill>
                            <a:schemeClr val="dk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Клінічна фармакологія  </a:t>
                      </a:r>
                      <a:r>
                        <a:rPr kumimoji="0" lang="uk-UA" sz="1600" kern="1200" dirty="0" err="1" smtClean="0">
                          <a:solidFill>
                            <a:schemeClr val="dk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цукрознижуючих</a:t>
                      </a:r>
                      <a:r>
                        <a:rPr kumimoji="0" lang="uk-UA" sz="1600" kern="1200" dirty="0" smtClean="0">
                          <a:solidFill>
                            <a:schemeClr val="dk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 ЛЗ та </a:t>
                      </a:r>
                      <a:r>
                        <a:rPr kumimoji="0" lang="uk-UA" sz="1600" kern="1200" dirty="0" err="1" smtClean="0">
                          <a:solidFill>
                            <a:schemeClr val="dk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інсулінотерапія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kumimoji="0" lang="uk-UA" sz="1600" kern="1200" dirty="0" smtClean="0">
                          <a:solidFill>
                            <a:schemeClr val="dk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Клінічна 	фармакологія </a:t>
                      </a:r>
                      <a:r>
                        <a:rPr kumimoji="0" lang="uk-UA" sz="1600" kern="1200" dirty="0" err="1" smtClean="0">
                          <a:solidFill>
                            <a:schemeClr val="dk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імуномодуляторів</a:t>
                      </a:r>
                      <a:r>
                        <a:rPr kumimoji="0" lang="uk-UA" sz="1600" kern="1200" dirty="0" smtClean="0">
                          <a:solidFill>
                            <a:schemeClr val="dk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 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746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10.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Тактика вибору антибіотиків </a:t>
                      </a:r>
                      <a:r>
                        <a:rPr kumimoji="0" lang="uk-UA" sz="1600" kern="1200" dirty="0" smtClean="0">
                          <a:solidFill>
                            <a:schemeClr val="dk1"/>
                          </a:solidFill>
                          <a:latin typeface="Arial Black" pitchFamily="34" charset="0"/>
                          <a:ea typeface="+mn-ea"/>
                          <a:cs typeface="+mn-cs"/>
                        </a:rPr>
                        <a:t>при різних нозологіях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935162"/>
          <a:ext cx="8147248" cy="42255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738119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36406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latin typeface="Arial Black" pitchFamily="34" charset="0"/>
                          <a:cs typeface="Times New Roman"/>
                        </a:rPr>
                        <a:t>     Тактика </a:t>
                      </a:r>
                      <a:r>
                        <a:rPr lang="uk-UA" sz="2000" dirty="0">
                          <a:latin typeface="Arial Black" pitchFamily="34" charset="0"/>
                          <a:cs typeface="Times New Roman"/>
                        </a:rPr>
                        <a:t>вибору антибіотиків при різних нозологіях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13701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сучасних сечогінних ЛЗ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антигістамінних ЛЗ.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Побічна дія ліків,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Залік.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772816"/>
            <a:ext cx="8748464" cy="5085184"/>
          </a:xfrm>
        </p:spPr>
        <p:txBody>
          <a:bodyPr>
            <a:normAutofit fontScale="700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/>
              <a:t>Очікувані результати навчання  з дисципліни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</a:t>
            </a:r>
            <a:endParaRPr lang="uk-UA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916832"/>
            <a:ext cx="838842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 smtClean="0"/>
              <a:t>фармако-економічне</a:t>
            </a:r>
            <a:r>
              <a:rPr lang="uk-UA" b="1" dirty="0" smtClean="0"/>
              <a:t> </a:t>
            </a:r>
            <a:r>
              <a:rPr lang="uk-UA" b="1" dirty="0"/>
              <a:t>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6192688" cy="57759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36912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9645" y="978872"/>
            <a:ext cx="8229600" cy="1730048"/>
          </a:xfrm>
        </p:spPr>
        <p:txBody>
          <a:bodyPr>
            <a:normAutofit/>
          </a:bodyPr>
          <a:lstStyle/>
          <a:p>
            <a:pPr algn="ctr"/>
            <a:r>
              <a:rPr lang="uk-UA" sz="8000" dirty="0"/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75856" y="2210089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FA1867F8-0E56-4230-89BB-3B867C5157C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47273"/>
            <a:ext cx="3999323" cy="2755631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powerpointstore.com_7</Template>
  <TotalTime>303</TotalTime>
  <Words>658</Words>
  <Application>Microsoft Office PowerPoint</Application>
  <PresentationFormat>Экран (4:3)</PresentationFormat>
  <Paragraphs>101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Поток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Home</cp:lastModifiedBy>
  <cp:revision>16</cp:revision>
  <dcterms:created xsi:type="dcterms:W3CDTF">2025-04-06T17:18:10Z</dcterms:created>
  <dcterms:modified xsi:type="dcterms:W3CDTF">2025-10-09T09:11:17Z</dcterms:modified>
</cp:coreProperties>
</file>